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1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13</a:t>
            </a:r>
          </a:p>
        </p:txBody>
      </p:sp>
      <p:sp>
        <p:nvSpPr>
          <p:cNvPr id="89" name="Demonstrative  Pronouns/Adjectives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Demonstrative </a:t>
            </a:r>
            <a:br/>
            <a:r>
              <a:t>Pronouns/Adjectives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16" name="Pronou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Pronoun</a:t>
            </a:r>
          </a:p>
          <a:p>
            <a:pPr lvl="1"/>
            <a:r>
              <a:t>οὗτος: this (man/one)</a:t>
            </a:r>
          </a:p>
          <a:p>
            <a:pPr lvl="1"/>
            <a:r>
              <a:t>ἐκεῖναι: those (women)</a:t>
            </a:r>
          </a:p>
          <a:p>
            <a:pPr lvl="1"/>
            <a:r>
              <a:t>Personal pronoun (οὗτος μέγας κληθήσεται)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reek Demonstrativ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Demonstratives</a:t>
            </a:r>
          </a:p>
        </p:txBody>
      </p:sp>
      <p:sp>
        <p:nvSpPr>
          <p:cNvPr id="119" name="οὗτος μέγας κληθήσεται"/>
          <p:cNvSpPr txBox="1">
            <a:spLocks noGrp="1"/>
          </p:cNvSpPr>
          <p:nvPr>
            <p:ph type="body" idx="1"/>
          </p:nvPr>
        </p:nvSpPr>
        <p:spPr>
          <a:xfrm>
            <a:off x="1257300" y="3828157"/>
            <a:ext cx="21907500" cy="7636868"/>
          </a:xfrm>
          <a:prstGeom prst="rect">
            <a:avLst/>
          </a:prstGeom>
        </p:spPr>
        <p:txBody>
          <a:bodyPr anchor="ctr"/>
          <a:lstStyle>
            <a:lvl1pPr algn="ctr">
              <a:defRPr sz="14400"/>
            </a:lvl1pPr>
          </a:lstStyle>
          <a:p>
            <a:r>
              <a:t>οὗτος μέγας κληθήσεται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22" name="Adjective: predicat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Adjective: predicate</a:t>
            </a:r>
          </a:p>
          <a:p>
            <a:pPr lvl="1"/>
            <a:r>
              <a:t>οὗτος ὁ ἄνθρωπος</a:t>
            </a:r>
          </a:p>
          <a:p>
            <a:pPr lvl="1"/>
            <a:r>
              <a:t>οἱ ἄνθρωποι ἐκεῖνοι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25" name="οὗτος ὁ ἄνθρωπος…"/>
          <p:cNvSpPr txBox="1">
            <a:spLocks noGrp="1"/>
          </p:cNvSpPr>
          <p:nvPr>
            <p:ph type="body" sz="half" idx="1"/>
          </p:nvPr>
        </p:nvSpPr>
        <p:spPr>
          <a:xfrm>
            <a:off x="1238250" y="3812182"/>
            <a:ext cx="21907500" cy="6091636"/>
          </a:xfrm>
          <a:prstGeom prst="rect">
            <a:avLst/>
          </a:prstGeom>
        </p:spPr>
        <p:txBody>
          <a:bodyPr anchor="ctr"/>
          <a:lstStyle/>
          <a:p>
            <a:pPr algn="ctr">
              <a:defRPr sz="14400"/>
            </a:pPr>
            <a:r>
              <a:t>οὗτος ὁ ἄνθρωπος</a:t>
            </a:r>
          </a:p>
          <a:p>
            <a:pPr algn="ctr">
              <a:defRPr sz="14400"/>
            </a:pPr>
            <a:r>
              <a:t>οἱ ἄνθρωποι ἐκεῖνοι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Vo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Vocative</a:t>
            </a:r>
          </a:p>
        </p:txBody>
      </p:sp>
      <p:sp>
        <p:nvSpPr>
          <p:cNvPr id="128" name="Definition: direct address (κύριε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Definition: direct address (κύριε)</a:t>
            </a:r>
          </a:p>
          <a:p>
            <a:r>
              <a:t>Plural: nominative (ἄνδρες)</a:t>
            </a:r>
          </a:p>
          <a:p>
            <a:r>
              <a:t>Singular</a:t>
            </a:r>
          </a:p>
          <a:p>
            <a:pPr lvl="1"/>
            <a:r>
              <a:t>First declension: nominative (ψυχή)</a:t>
            </a:r>
          </a:p>
          <a:p>
            <a:pPr lvl="1"/>
            <a:r>
              <a:t>Second declension: epsilon (ἄνθρωπε)</a:t>
            </a:r>
          </a:p>
          <a:p>
            <a:pPr lvl="1"/>
            <a:r>
              <a:t>Third: stem and ablaut (Πάτερ)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Voca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Vocative</a:t>
            </a:r>
          </a:p>
        </p:txBody>
      </p:sp>
      <p:sp>
        <p:nvSpPr>
          <p:cNvPr id="131" name="ψυχή…"/>
          <p:cNvSpPr txBox="1">
            <a:spLocks noGrp="1"/>
          </p:cNvSpPr>
          <p:nvPr>
            <p:ph type="body" sz="quarter" idx="1"/>
          </p:nvPr>
        </p:nvSpPr>
        <p:spPr>
          <a:xfrm>
            <a:off x="8622010" y="3028950"/>
            <a:ext cx="7139980" cy="8440341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ψυχ</a:t>
            </a:r>
            <a:r>
              <a:rPr>
                <a:solidFill>
                  <a:srgbClr val="A86C24"/>
                </a:solidFill>
              </a:rPr>
              <a:t>ή</a:t>
            </a:r>
          </a:p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ἄνθρωπ</a:t>
            </a:r>
            <a:r>
              <a:rPr>
                <a:solidFill>
                  <a:srgbClr val="A86C24"/>
                </a:solidFill>
              </a:rPr>
              <a:t>ε</a:t>
            </a:r>
          </a:p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πάτ</a:t>
            </a:r>
            <a:r>
              <a:rPr>
                <a:solidFill>
                  <a:srgbClr val="A86C24"/>
                </a:solidFill>
              </a:rPr>
              <a:t>ε</a:t>
            </a:r>
            <a:r>
              <a:t>ρ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34" name="Degree of an adjectiv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Degree of an adjective</a:t>
            </a:r>
          </a:p>
          <a:p>
            <a:pPr lvl="1"/>
            <a:r>
              <a:t>Positive: “large” (μέγας)</a:t>
            </a:r>
          </a:p>
          <a:p>
            <a:pPr lvl="1"/>
            <a:r>
              <a:t>Comparative: “larger” (μείζων)</a:t>
            </a:r>
          </a:p>
          <a:p>
            <a:pPr lvl="1"/>
            <a:r>
              <a:t>Superlative: “largest” (μέγιστος)</a:t>
            </a:r>
          </a:p>
          <a:p>
            <a:r>
              <a:t>Superlative being replaced by comparative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37" name="Crasi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Crasis</a:t>
            </a:r>
          </a:p>
          <a:p>
            <a:pPr lvl="1"/>
            <a:r>
              <a:t>Appendix</a:t>
            </a:r>
          </a:p>
          <a:p>
            <a:pPr lvl="1"/>
            <a:r>
              <a:t>κἀγώ</a:t>
            </a:r>
          </a:p>
          <a:p>
            <a:pPr lvl="1"/>
            <a:r>
              <a:t>Separate vocabulary words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rasi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Crasis</a:t>
            </a:r>
          </a:p>
        </p:txBody>
      </p:sp>
      <p:sp>
        <p:nvSpPr>
          <p:cNvPr id="140" name="κἀγώ"/>
          <p:cNvSpPr txBox="1">
            <a:spLocks noGrp="1"/>
          </p:cNvSpPr>
          <p:nvPr>
            <p:ph type="body" idx="1"/>
          </p:nvPr>
        </p:nvSpPr>
        <p:spPr>
          <a:xfrm>
            <a:off x="1257300" y="3798292"/>
            <a:ext cx="21907500" cy="7693919"/>
          </a:xfrm>
          <a:prstGeom prst="rect">
            <a:avLst/>
          </a:prstGeom>
        </p:spPr>
        <p:txBody>
          <a:bodyPr anchor="ctr"/>
          <a:lstStyle>
            <a:lvl1pPr algn="ctr">
              <a:defRPr sz="20000"/>
            </a:lvl1pPr>
          </a:lstStyle>
          <a:p>
            <a:r>
              <a:t>κἀγώ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πολύς (“much, many”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πολύς (“much, many”)</a:t>
            </a:r>
          </a:p>
        </p:txBody>
      </p:sp>
      <p:sp>
        <p:nvSpPr>
          <p:cNvPr id="143" name="πολύς πολλή πολύ πολλοῦ πολλῆς πολλοῦ πολλῷ πολλῇ πολλῷ πολύν πολλήν πολύ"/>
          <p:cNvSpPr txBox="1"/>
          <p:nvPr/>
        </p:nvSpPr>
        <p:spPr>
          <a:xfrm>
            <a:off x="3173187" y="3798046"/>
            <a:ext cx="18037626" cy="6764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/>
          <a:p>
            <a:pPr defTabSz="647700">
              <a:lnSpc>
                <a:spcPct val="110000"/>
              </a:lnSpc>
              <a:spcBef>
                <a:spcPts val="3400"/>
              </a:spcBef>
              <a:tabLst>
                <a:tab pos="7315200" algn="l"/>
                <a:tab pos="14363700" algn="l"/>
              </a:tabLst>
              <a:defRPr sz="9600">
                <a:solidFill>
                  <a:srgbClr val="53585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>
                <a:solidFill>
                  <a:srgbClr val="B26900"/>
                </a:solidFill>
              </a:rPr>
              <a:t>πολύς</a:t>
            </a:r>
            <a:r>
              <a:t>	πολλή	</a:t>
            </a:r>
            <a:r>
              <a:rPr>
                <a:solidFill>
                  <a:srgbClr val="B26900"/>
                </a:solidFill>
              </a:rPr>
              <a:t>πολύ</a:t>
            </a:r>
            <a:br>
              <a:rPr>
                <a:solidFill>
                  <a:srgbClr val="B26900"/>
                </a:solidFill>
              </a:rPr>
            </a:br>
            <a:r>
              <a:rPr>
                <a:solidFill>
                  <a:srgbClr val="B26900"/>
                </a:solidFill>
              </a:rPr>
              <a:t>πολλ</a:t>
            </a:r>
            <a:r>
              <a:t>οῦ	πολλῆς	πολλοῦ</a:t>
            </a:r>
            <a:br/>
            <a:r>
              <a:t>πολλῷ	πολλῇ	πολλῷ</a:t>
            </a:r>
            <a:br/>
            <a:r>
              <a:t>πολύ</a:t>
            </a:r>
            <a:r>
              <a:rPr>
                <a:solidFill>
                  <a:srgbClr val="B26900"/>
                </a:solidFill>
              </a:rPr>
              <a:t>ν</a:t>
            </a:r>
            <a:r>
              <a:t>	πολλήν	πολύ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 Demonstrativ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Demonstratives</a:t>
            </a:r>
          </a:p>
        </p:txBody>
      </p:sp>
      <p:sp>
        <p:nvSpPr>
          <p:cNvPr id="92" name="Two demonstrative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Two demonstratives</a:t>
            </a:r>
          </a:p>
          <a:p>
            <a:pPr lvl="1"/>
            <a:r>
              <a:t>“this” and “these”</a:t>
            </a:r>
          </a:p>
          <a:p>
            <a:pPr lvl="1"/>
            <a:r>
              <a:t>“that” and “those”</a:t>
            </a:r>
          </a:p>
          <a:p>
            <a:pPr lvl="1"/>
            <a:r>
              <a:t>Not inflected for case or gender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πολύς (“much, many”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πολύς (“much, many”)</a:t>
            </a:r>
          </a:p>
        </p:txBody>
      </p:sp>
      <p:sp>
        <p:nvSpPr>
          <p:cNvPr id="146" name="πολλοί πολλαί πολλά…"/>
          <p:cNvSpPr txBox="1">
            <a:spLocks noGrp="1"/>
          </p:cNvSpPr>
          <p:nvPr>
            <p:ph type="body" sz="half" idx="1"/>
          </p:nvPr>
        </p:nvSpPr>
        <p:spPr>
          <a:xfrm>
            <a:off x="2473594" y="3797290"/>
            <a:ext cx="19538412" cy="6298421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975600" algn="l"/>
                <a:tab pos="14998700" algn="l"/>
              </a:tabLst>
              <a:defRPr sz="9600"/>
            </a:pPr>
            <a:r>
              <a:t>πολλοί	πολλαί	πολλά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975600" algn="l"/>
                <a:tab pos="14998700" algn="l"/>
              </a:tabLst>
              <a:defRPr sz="9600"/>
            </a:pPr>
            <a:r>
              <a:t>πολλῶν	πολλῶν	πολλῶν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975600" algn="l"/>
                <a:tab pos="14998700" algn="l"/>
              </a:tabLst>
              <a:defRPr sz="9600"/>
            </a:pPr>
            <a:r>
              <a:t>πολλοῖς	πολλαῖς	πολλοῖς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975600" algn="l"/>
                <a:tab pos="14998700" algn="l"/>
              </a:tabLst>
              <a:defRPr sz="9600"/>
            </a:pPr>
            <a:r>
              <a:t>πολλούς	πολλάς	πολλά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49" name="οὗτος (“This/these”) and ἐκεῖνος (“that/those”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οὗτος (“This/these”) and ἐκεῖνος (“that/those”)</a:t>
            </a:r>
          </a:p>
          <a:p>
            <a:r>
              <a:t>Pronoun</a:t>
            </a:r>
          </a:p>
          <a:p>
            <a:pPr lvl="1"/>
            <a:r>
              <a:t>Case by function; gender/number by antecedent</a:t>
            </a:r>
          </a:p>
          <a:p>
            <a:pPr lvl="1"/>
            <a:r>
              <a:t>Weaken to a person pronoun</a:t>
            </a:r>
          </a:p>
          <a:p>
            <a:r>
              <a:t>Adjective</a:t>
            </a:r>
          </a:p>
          <a:p>
            <a:pPr lvl="1"/>
            <a:r>
              <a:t>C, N, G; Predicate position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52" name="Vocative: nominative (κύριε; πάτερ)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AutoNum type="arabicPeriod" startAt="4"/>
            </a:pPr>
            <a:r>
              <a:t>Vocative: nominative (κύριε; πάτερ)</a:t>
            </a:r>
          </a:p>
          <a:p>
            <a:pPr>
              <a:buAutoNum type="arabicPeriod" startAt="4"/>
            </a:pPr>
            <a:r>
              <a:t>Odds ‘n Ends</a:t>
            </a:r>
          </a:p>
          <a:p>
            <a:pPr lvl="1"/>
            <a:r>
              <a:t>Degrees</a:t>
            </a:r>
          </a:p>
          <a:p>
            <a:pPr lvl="1"/>
            <a:r>
              <a:t>Crasis</a:t>
            </a:r>
          </a:p>
          <a:p>
            <a:pPr lvl="1"/>
            <a:r>
              <a:t>πολύς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γυνή, γυναικό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γυνή, γυναικός, ἡ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δικαιοσύνη, -η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δικαιοσύνη, -ης, ἡ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δώδεκα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δώδεκα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ἑαυτοῦ, -ῆς, -ο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ἑαυτοῦ, -ῆς, -οῦ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ἐκεῖνος, -η, -ο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ἐκεῖνος, -η, -ο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ἤ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ἤ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κἀγώ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κἀγώ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English Demonstrativ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 Demonstratives</a:t>
            </a:r>
          </a:p>
        </p:txBody>
      </p:sp>
      <p:sp>
        <p:nvSpPr>
          <p:cNvPr id="95" name="Functio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Function</a:t>
            </a:r>
          </a:p>
          <a:p>
            <a:pPr lvl="1"/>
            <a:r>
              <a:t>Pronoun: “That is mine.”</a:t>
            </a:r>
          </a:p>
          <a:p>
            <a:pPr lvl="1"/>
            <a:r>
              <a:t>Adjective: “That car is mine.”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μακάριος, -ία,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μακάριος, -ία, </a:t>
            </a:r>
          </a:p>
          <a:p>
            <a:r>
              <a:t>-ιον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μέγας, μεγάλη, μέγα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μέγας, μεγάλη, μέγα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πόλις, -εως, ἡ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πόλις, -εως, ἡ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πολύς, πολλή, πολύ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πολύς, πολλή, πολύ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πῶς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πῶς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σημεῖον, -ου, τό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σημεῖον, -ου, τό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reek Demonstrativ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Demonstratives</a:t>
            </a:r>
          </a:p>
        </p:txBody>
      </p:sp>
      <p:sp>
        <p:nvSpPr>
          <p:cNvPr id="98" name="οὗτος and ἐκεῖνος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οὗτος and ἐκεῖνος</a:t>
            </a:r>
          </a:p>
          <a:p>
            <a:pPr lvl="1"/>
            <a:r>
              <a:t>Have case and gender</a:t>
            </a:r>
          </a:p>
          <a:p>
            <a:pPr lvl="1"/>
            <a:r>
              <a:t>“Demonstratives”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reek Demonstrativ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 Demonstratives</a:t>
            </a:r>
          </a:p>
        </p:txBody>
      </p:sp>
      <p:sp>
        <p:nvSpPr>
          <p:cNvPr id="101" name="οὗτος…"/>
          <p:cNvSpPr txBox="1">
            <a:spLocks noGrp="1"/>
          </p:cNvSpPr>
          <p:nvPr>
            <p:ph type="body" idx="1"/>
          </p:nvPr>
        </p:nvSpPr>
        <p:spPr>
          <a:xfrm>
            <a:off x="1257300" y="3828157"/>
            <a:ext cx="21907500" cy="7636868"/>
          </a:xfrm>
          <a:prstGeom prst="rect">
            <a:avLst/>
          </a:prstGeom>
        </p:spPr>
        <p:txBody>
          <a:bodyPr anchor="ctr"/>
          <a:lstStyle/>
          <a:p>
            <a:pPr algn="ctr">
              <a:defRPr sz="20000"/>
            </a:pPr>
            <a:r>
              <a:t>οὗτος</a:t>
            </a:r>
          </a:p>
          <a:p>
            <a:pPr algn="ctr">
              <a:defRPr sz="20000"/>
            </a:pPr>
            <a:r>
              <a:t>ἐκεῖνος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οὗτο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οὗτος</a:t>
            </a:r>
          </a:p>
        </p:txBody>
      </p:sp>
      <p:sp>
        <p:nvSpPr>
          <p:cNvPr id="104" name="οὗτος αὕτη τοῦτο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rPr>
                <a:solidFill>
                  <a:srgbClr val="B26900"/>
                </a:solidFill>
              </a:rPr>
              <a:t>ο</a:t>
            </a:r>
            <a:r>
              <a:t>ὗτ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ς	</a:t>
            </a:r>
            <a:r>
              <a:rPr>
                <a:solidFill>
                  <a:srgbClr val="B26900"/>
                </a:solidFill>
              </a:rPr>
              <a:t>α</a:t>
            </a:r>
            <a:r>
              <a:t>ὕτ</a:t>
            </a:r>
            <a:r>
              <a:rPr>
                <a:solidFill>
                  <a:srgbClr val="B26900"/>
                </a:solidFill>
              </a:rPr>
              <a:t>η</a:t>
            </a:r>
            <a:r>
              <a:t>	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ῦτ</a:t>
            </a:r>
            <a:r>
              <a:rPr>
                <a:solidFill>
                  <a:srgbClr val="B26900"/>
                </a:solidFill>
              </a:rPr>
              <a:t>ο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ύτ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υ	τ</a:t>
            </a:r>
            <a:r>
              <a:rPr>
                <a:solidFill>
                  <a:srgbClr val="B26900"/>
                </a:solidFill>
              </a:rPr>
              <a:t>α</a:t>
            </a:r>
            <a:r>
              <a:t>ύτ</a:t>
            </a:r>
            <a:r>
              <a:rPr>
                <a:solidFill>
                  <a:srgbClr val="B26900"/>
                </a:solidFill>
              </a:rPr>
              <a:t>η</a:t>
            </a:r>
            <a:r>
              <a:t>ς	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ύτ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υ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ύτ</a:t>
            </a:r>
            <a:r>
              <a:rPr>
                <a:solidFill>
                  <a:srgbClr val="B26900"/>
                </a:solidFill>
              </a:rPr>
              <a:t>ῳ</a:t>
            </a:r>
            <a:r>
              <a:t>	τ</a:t>
            </a:r>
            <a:r>
              <a:rPr>
                <a:solidFill>
                  <a:srgbClr val="B26900"/>
                </a:solidFill>
              </a:rPr>
              <a:t>α</a:t>
            </a:r>
            <a:r>
              <a:t>ύτ</a:t>
            </a:r>
            <a:r>
              <a:rPr>
                <a:solidFill>
                  <a:srgbClr val="B26900"/>
                </a:solidFill>
              </a:rPr>
              <a:t>ῃ</a:t>
            </a:r>
            <a:r>
              <a:t>	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ύτ</a:t>
            </a:r>
            <a:r>
              <a:rPr>
                <a:solidFill>
                  <a:srgbClr val="B26900"/>
                </a:solidFill>
              </a:rPr>
              <a:t>ῳ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ῦτ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ν	τ</a:t>
            </a:r>
            <a:r>
              <a:rPr>
                <a:solidFill>
                  <a:srgbClr val="B26900"/>
                </a:solidFill>
              </a:rPr>
              <a:t>α</a:t>
            </a:r>
            <a:r>
              <a:t>ύτ</a:t>
            </a:r>
            <a:r>
              <a:rPr>
                <a:solidFill>
                  <a:srgbClr val="B26900"/>
                </a:solidFill>
              </a:rPr>
              <a:t>η</a:t>
            </a:r>
            <a:r>
              <a:t>ν	τ</a:t>
            </a:r>
            <a:r>
              <a:rPr>
                <a:solidFill>
                  <a:srgbClr val="B26900"/>
                </a:solidFill>
              </a:rPr>
              <a:t>ο</a:t>
            </a:r>
            <a:r>
              <a:t>ῦτ</a:t>
            </a:r>
            <a:r>
              <a:rPr>
                <a:solidFill>
                  <a:srgbClr val="B26900"/>
                </a:solidFill>
              </a:rPr>
              <a:t>ο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οὗτο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οὗτος</a:t>
            </a:r>
          </a:p>
        </p:txBody>
      </p:sp>
      <p:sp>
        <p:nvSpPr>
          <p:cNvPr id="107" name="οὗτοι αὗται ταῦτα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rPr>
                <a:solidFill>
                  <a:srgbClr val="B26900"/>
                </a:solidFill>
              </a:rPr>
              <a:t>οὗτοι</a:t>
            </a:r>
            <a:r>
              <a:t>	</a:t>
            </a:r>
            <a:r>
              <a:rPr>
                <a:solidFill>
                  <a:srgbClr val="B26900"/>
                </a:solidFill>
              </a:rPr>
              <a:t>αὗται</a:t>
            </a:r>
            <a:r>
              <a:t>	ταῦτα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τούτων	τούτων	τούτων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τούτοις	ταύταις	τούτοις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τούτους	ταύτας	ταῦτα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ἐκεῖνο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ἐκεῖνος</a:t>
            </a:r>
          </a:p>
        </p:txBody>
      </p:sp>
      <p:sp>
        <p:nvSpPr>
          <p:cNvPr id="110" name="ἐκεῖνος ἐκείνη ἐκεῖνο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ἐκεῖνος	ἐκείνη	</a:t>
            </a:r>
            <a:r>
              <a:rPr>
                <a:solidFill>
                  <a:srgbClr val="B26900"/>
                </a:solidFill>
              </a:rPr>
              <a:t>ἐκεῖνο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ἐκείνου	ἐκείνης	ἐκείνου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ἐκείνῳ	ἐκείνῃ	ἐκείνῳ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ἐκεῖνον	ἐκείνην	ἐκεῖνο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ἐκεῖνο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10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ἐκεῖνος</a:t>
            </a:r>
          </a:p>
        </p:txBody>
      </p:sp>
      <p:sp>
        <p:nvSpPr>
          <p:cNvPr id="113" name="ἐκεῖνοι ἐκεῖναι ἐκεῖνα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ἐκεῖνοι	ἐκεῖναι	ἐκεῖνα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ἐκείνων	ἐκείνων	ἐκείνων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ἐκείνοις	ἐκείναις	ἐκείνοις</a:t>
            </a:r>
          </a:p>
          <a:p>
            <a:pPr marL="685800" defTabSz="685800">
              <a:lnSpc>
                <a:spcPct val="110000"/>
              </a:lnSpc>
              <a:spcBef>
                <a:spcPts val="0"/>
              </a:spcBef>
              <a:tabLst>
                <a:tab pos="7023100" algn="l"/>
                <a:tab pos="13360400" algn="l"/>
              </a:tabLst>
              <a:defRPr sz="10800"/>
            </a:pPr>
            <a:r>
              <a:t>ἐκείνους	ἐκείνας	ἐκεῖνα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</Words>
  <Application>Microsoft Macintosh PowerPoint</Application>
  <PresentationFormat>Custom</PresentationFormat>
  <Paragraphs>110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13</vt:lpstr>
      <vt:lpstr>English Demonstratives</vt:lpstr>
      <vt:lpstr>English Demonstratives</vt:lpstr>
      <vt:lpstr>Greek Demonstratives</vt:lpstr>
      <vt:lpstr>Greek Demonstratives</vt:lpstr>
      <vt:lpstr>οὗτος</vt:lpstr>
      <vt:lpstr>οὗτος</vt:lpstr>
      <vt:lpstr>ἐκεῖνος</vt:lpstr>
      <vt:lpstr>ἐκεῖνος</vt:lpstr>
      <vt:lpstr>Translation</vt:lpstr>
      <vt:lpstr>Greek Demonstratives</vt:lpstr>
      <vt:lpstr>Translation</vt:lpstr>
      <vt:lpstr>Translation</vt:lpstr>
      <vt:lpstr>Vocative</vt:lpstr>
      <vt:lpstr>Vocative</vt:lpstr>
      <vt:lpstr>Odds ‘n Ends</vt:lpstr>
      <vt:lpstr>Odds ‘n Ends</vt:lpstr>
      <vt:lpstr>Crasis</vt:lpstr>
      <vt:lpstr>πολύς (“much, many”)</vt:lpstr>
      <vt:lpstr>πολύς (“much, many”)</vt:lpstr>
      <vt:lpstr>Summary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</dc:title>
  <cp:lastModifiedBy>Bill Mounce</cp:lastModifiedBy>
  <cp:revision>1</cp:revision>
  <dcterms:modified xsi:type="dcterms:W3CDTF">2019-01-22T18:12:52Z</dcterms:modified>
</cp:coreProperties>
</file>