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24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24</a:t>
            </a:r>
          </a:p>
        </p:txBody>
      </p:sp>
      <p:sp>
        <p:nvSpPr>
          <p:cNvPr id="89" name="Aorist and Future Passive Indicative"/>
          <p:cNvSpPr txBox="1">
            <a:spLocks noGrp="1"/>
          </p:cNvSpPr>
          <p:nvPr>
            <p:ph type="subTitle" idx="1"/>
          </p:nvPr>
        </p:nvSpPr>
        <p:spPr>
          <a:xfrm>
            <a:off x="1219200" y="6359623"/>
            <a:ext cx="21983700" cy="6213377"/>
          </a:xfrm>
          <a:prstGeom prst="rect">
            <a:avLst/>
          </a:prstGeom>
        </p:spPr>
        <p:txBody>
          <a:bodyPr/>
          <a:lstStyle/>
          <a:p>
            <a:r>
              <a:t>Aorist and Future Passive Indicative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λυθήσομαι I will be loosed ο μαι λυθήσῃ You will be loosed ε σαι λυθήσεται He will be loosed ε ται…"/>
          <p:cNvSpPr txBox="1"/>
          <p:nvPr/>
        </p:nvSpPr>
        <p:spPr>
          <a:xfrm>
            <a:off x="1219200" y="3028950"/>
            <a:ext cx="21983700" cy="9982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/>
          <a:p>
            <a:pPr>
              <a:lnSpc>
                <a:spcPct val="110000"/>
              </a:lnSpc>
              <a:spcBef>
                <a:spcPts val="4800"/>
              </a:spcBef>
              <a:tabLst>
                <a:tab pos="6870700" algn="l"/>
                <a:tab pos="17957800" algn="l"/>
                <a:tab pos="193040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λυ</a:t>
            </a:r>
            <a:r>
              <a:rPr>
                <a:solidFill>
                  <a:srgbClr val="B26900"/>
                </a:solidFill>
              </a:rPr>
              <a:t>θήσ</a:t>
            </a:r>
            <a:r>
              <a:t>ομαι	I will be loosed	ο	μαι</a:t>
            </a:r>
            <a:br/>
            <a:r>
              <a:t>λυ</a:t>
            </a:r>
            <a:r>
              <a:rPr>
                <a:solidFill>
                  <a:srgbClr val="B26900"/>
                </a:solidFill>
              </a:rPr>
              <a:t>θήσ</a:t>
            </a:r>
            <a:r>
              <a:t>ῃ	You will be loosed	ε	σαι</a:t>
            </a:r>
            <a:br/>
            <a:r>
              <a:t>λυ</a:t>
            </a:r>
            <a:r>
              <a:rPr>
                <a:solidFill>
                  <a:srgbClr val="B26900"/>
                </a:solidFill>
              </a:rPr>
              <a:t>θήσ</a:t>
            </a:r>
            <a:r>
              <a:t>εται	He will be loosed	ε	ται</a:t>
            </a:r>
          </a:p>
          <a:p>
            <a:pPr>
              <a:lnSpc>
                <a:spcPct val="110000"/>
              </a:lnSpc>
              <a:spcBef>
                <a:spcPts val="4800"/>
              </a:spcBef>
              <a:tabLst>
                <a:tab pos="6870700" algn="l"/>
                <a:tab pos="17957800" algn="l"/>
                <a:tab pos="193040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λυ</a:t>
            </a:r>
            <a:r>
              <a:rPr>
                <a:solidFill>
                  <a:srgbClr val="B26900"/>
                </a:solidFill>
              </a:rPr>
              <a:t>θησ</a:t>
            </a:r>
            <a:r>
              <a:t>όμεθα	We will be loosed	ο	μεθα</a:t>
            </a:r>
            <a:br/>
            <a:r>
              <a:t>λυ</a:t>
            </a:r>
            <a:r>
              <a:rPr>
                <a:solidFill>
                  <a:srgbClr val="B26900"/>
                </a:solidFill>
              </a:rPr>
              <a:t>θήσ</a:t>
            </a:r>
            <a:r>
              <a:t>εσθε	You will be loosed	ε	σθε</a:t>
            </a:r>
            <a:br/>
            <a:r>
              <a:t>λυ</a:t>
            </a:r>
            <a:r>
              <a:rPr>
                <a:solidFill>
                  <a:srgbClr val="B26900"/>
                </a:solidFill>
              </a:rPr>
              <a:t>θήσ</a:t>
            </a:r>
            <a:r>
              <a:t>ονται	They will be loosed	ο	νται</a:t>
            </a:r>
          </a:p>
        </p:txBody>
      </p:sp>
      <p:sp>
        <p:nvSpPr>
          <p:cNvPr id="116" name="First Future Pass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First Future Passive Indicative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econd Future Pass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Second Future Passive Indicative</a:t>
            </a:r>
          </a:p>
        </p:txBody>
      </p:sp>
      <p:graphicFrame>
        <p:nvGraphicFramePr>
          <p:cNvPr id="119" name="Table"/>
          <p:cNvGraphicFramePr/>
          <p:nvPr/>
        </p:nvGraphicFramePr>
        <p:xfrm>
          <a:off x="1236791" y="3535660"/>
          <a:ext cx="21910418" cy="942012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82026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Aorist passive tense stem + </a:t>
                      </a:r>
                      <a:br/>
                      <a:r>
                        <a:t>Tense formative (ησ) + Connecting vowel + </a:t>
                      </a:r>
                      <a:br/>
                      <a:r>
                        <a:t>Primary middle/passive personal endings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ἀποσταλ + ησ + ο + μαι → ἀποσταλήσομαι</a:t>
                      </a:r>
                    </a:p>
                  </a:txBody>
                  <a:tcPr marL="457200" marR="457200" marT="457200" marB="4572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ἀποσταλήσομαι I will be sent ο μαι ἀποσταλήσῃ You will be sent ε σαι ἀποσταλήσεται He will be sent ε ται…"/>
          <p:cNvSpPr txBox="1"/>
          <p:nvPr/>
        </p:nvSpPr>
        <p:spPr>
          <a:xfrm>
            <a:off x="1429494" y="3726514"/>
            <a:ext cx="21563112" cy="87013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/>
          <a:p>
            <a:pPr>
              <a:lnSpc>
                <a:spcPct val="110000"/>
              </a:lnSpc>
              <a:spcBef>
                <a:spcPts val="4800"/>
              </a:spcBef>
              <a:tabLst>
                <a:tab pos="9372600" algn="l"/>
                <a:tab pos="17919700" algn="l"/>
                <a:tab pos="191897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ἀποσταλ</a:t>
            </a:r>
            <a:r>
              <a:rPr>
                <a:solidFill>
                  <a:srgbClr val="B26900"/>
                </a:solidFill>
              </a:rPr>
              <a:t>ήσ</a:t>
            </a:r>
            <a:r>
              <a:t>ομαι	I will be sent	ο	μαι</a:t>
            </a:r>
            <a:br/>
            <a:r>
              <a:t>ἀποσταλ</a:t>
            </a:r>
            <a:r>
              <a:rPr>
                <a:solidFill>
                  <a:srgbClr val="B26900"/>
                </a:solidFill>
              </a:rPr>
              <a:t>ήσ</a:t>
            </a:r>
            <a:r>
              <a:t>ῃ	You will be sent	ε	σαι</a:t>
            </a:r>
            <a:br/>
            <a:r>
              <a:t>ἀποσταλ</a:t>
            </a:r>
            <a:r>
              <a:rPr>
                <a:solidFill>
                  <a:srgbClr val="B26900"/>
                </a:solidFill>
              </a:rPr>
              <a:t>ήσ</a:t>
            </a:r>
            <a:r>
              <a:t>εται	He will be sent	ε	ται</a:t>
            </a:r>
          </a:p>
          <a:p>
            <a:pPr>
              <a:lnSpc>
                <a:spcPct val="110000"/>
              </a:lnSpc>
              <a:spcBef>
                <a:spcPts val="4800"/>
              </a:spcBef>
              <a:tabLst>
                <a:tab pos="9372600" algn="l"/>
                <a:tab pos="17919700" algn="l"/>
                <a:tab pos="191897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ἀποσταλ</a:t>
            </a:r>
            <a:r>
              <a:rPr>
                <a:solidFill>
                  <a:srgbClr val="B26900"/>
                </a:solidFill>
              </a:rPr>
              <a:t>ησ</a:t>
            </a:r>
            <a:r>
              <a:t>όμεθα	We will be sent	ο	μεθα</a:t>
            </a:r>
            <a:br/>
            <a:r>
              <a:t>ἀποσταλ</a:t>
            </a:r>
            <a:r>
              <a:rPr>
                <a:solidFill>
                  <a:srgbClr val="B26900"/>
                </a:solidFill>
              </a:rPr>
              <a:t>ήσ</a:t>
            </a:r>
            <a:r>
              <a:t>εσθε	You will be sent	ε	σθε</a:t>
            </a:r>
            <a:br/>
            <a:r>
              <a:t>ἀποσταλ</a:t>
            </a:r>
            <a:r>
              <a:rPr>
                <a:solidFill>
                  <a:srgbClr val="B26900"/>
                </a:solidFill>
              </a:rPr>
              <a:t>ήσ</a:t>
            </a:r>
            <a:r>
              <a:t>ονται	They will be sent	ο	νται</a:t>
            </a:r>
          </a:p>
        </p:txBody>
      </p:sp>
      <p:sp>
        <p:nvSpPr>
          <p:cNvPr id="122" name="Second Future Pass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Second Future Passive Indicative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Middle and Pass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Middle and Passive</a:t>
            </a:r>
          </a:p>
        </p:txBody>
      </p:sp>
      <p:sp>
        <p:nvSpPr>
          <p:cNvPr id="125" name="Three voice system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Three voice system</a:t>
            </a:r>
          </a:p>
          <a:p>
            <a:pPr lvl="1"/>
            <a:r>
              <a:t>θη is distinctly passive and not middle</a:t>
            </a:r>
          </a:p>
          <a:p>
            <a:r>
              <a:t>Two voice system</a:t>
            </a:r>
          </a:p>
          <a:p>
            <a:pPr lvl="1"/>
            <a:r>
              <a:t>Middle: agent embedded in the verb</a:t>
            </a:r>
          </a:p>
          <a:p>
            <a:pPr lvl="1"/>
            <a:r>
              <a:t>Passive: agent is external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Middle and Pass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Middle and Passive</a:t>
            </a:r>
          </a:p>
        </p:txBody>
      </p:sp>
      <p:sp>
        <p:nvSpPr>
          <p:cNvPr id="128" name="θη forms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θη forms</a:t>
            </a:r>
          </a:p>
          <a:p>
            <a:pPr lvl="1"/>
            <a:r>
              <a:t>Normally passive (but sometimes middle)</a:t>
            </a:r>
          </a:p>
          <a:p>
            <a:r>
              <a:t>σα forms</a:t>
            </a:r>
          </a:p>
          <a:p>
            <a:pPr lvl="1"/>
            <a:r>
              <a:t>Active (subject-affectedness)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31" name="Aorist and future passive from 6th tense form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Aorist and future passive from 6th tense form</a:t>
            </a:r>
          </a:p>
          <a:p>
            <a:r>
              <a:t>Aorist passive: θη or η + secondary active</a:t>
            </a:r>
          </a:p>
          <a:p>
            <a:r>
              <a:t>Future passive: θησ or ησ + primary m/p</a:t>
            </a:r>
          </a:p>
          <a:p>
            <a:r>
              <a:t>Time; perfective aspect</a:t>
            </a:r>
          </a:p>
          <a:p>
            <a:r>
              <a:t>3 or 2 voice system?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Master Verb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Master Verb Chart</a:t>
            </a:r>
          </a:p>
        </p:txBody>
      </p:sp>
      <p:graphicFrame>
        <p:nvGraphicFramePr>
          <p:cNvPr id="134" name="Table"/>
          <p:cNvGraphicFramePr/>
          <p:nvPr/>
        </p:nvGraphicFramePr>
        <p:xfrm>
          <a:off x="1236791" y="3599730"/>
          <a:ext cx="21910418" cy="729389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255793">
                <a:tc>
                  <a:txBody>
                    <a:bodyPr/>
                    <a:lstStyle/>
                    <a:p>
                      <a:pPr marL="711200" lvl="3" indent="0" algn="l">
                        <a:lnSpc>
                          <a:spcPct val="110000"/>
                        </a:lnSpc>
                        <a:spcBef>
                          <a:spcPts val="1800"/>
                        </a:spcBef>
                        <a:tabLst>
                          <a:tab pos="3962400" algn="l"/>
                          <a:tab pos="6045200" algn="l"/>
                          <a:tab pos="8585200" algn="l"/>
                          <a:tab pos="10617200" algn="l"/>
                          <a:tab pos="12649200" algn="l"/>
                          <a:tab pos="16078200" algn="l"/>
                        </a:tabLst>
                        <a:defRPr sz="48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Tense	Aug/	Tense	Tense	Conn.	Personal	1st sg</a:t>
                      </a:r>
                      <a:br/>
                      <a:r>
                        <a:t>	Redup	stem	form.	vowel	endings	paradigm</a:t>
                      </a:r>
                    </a:p>
                    <a:p>
                      <a:pPr lvl="3" indent="0" algn="l">
                        <a:lnSpc>
                          <a:spcPct val="110000"/>
                        </a:lnSpc>
                        <a:spcBef>
                          <a:spcPts val="1800"/>
                        </a:spcBef>
                        <a:tabLst>
                          <a:tab pos="3962400" algn="l"/>
                          <a:tab pos="6400800" algn="l"/>
                          <a:tab pos="8712200" algn="l"/>
                          <a:tab pos="11277600" algn="l"/>
                          <a:tab pos="13957300" algn="l"/>
                          <a:tab pos="17373600" algn="l"/>
                        </a:tabLst>
                        <a:defRPr sz="48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lvl="3" algn="l">
                        <a:lnSpc>
                          <a:spcPct val="110000"/>
                        </a:lnSpc>
                        <a:spcBef>
                          <a:spcPts val="1800"/>
                        </a:spcBef>
                        <a:tabLst>
                          <a:tab pos="4038600" algn="l"/>
                          <a:tab pos="6108700" algn="l"/>
                          <a:tab pos="8661400" algn="l"/>
                          <a:tab pos="10617200" algn="l"/>
                          <a:tab pos="12573000" algn="l"/>
                          <a:tab pos="16103600" algn="l"/>
                        </a:tabLst>
                        <a:defRPr sz="4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 fut pas		aor pas	θησ	ο/ε	prim m/p	λυθήσομαι</a:t>
                      </a:r>
                      <a:br/>
                      <a:r>
                        <a:t>2 fut pas		aor pas	ησ	ο/ε	prim m/p	ἀποσταλήσομαι</a:t>
                      </a:r>
                    </a:p>
                    <a:p>
                      <a:pPr lvl="3" algn="l">
                        <a:lnSpc>
                          <a:spcPct val="110000"/>
                        </a:lnSpc>
                        <a:spcBef>
                          <a:spcPts val="1800"/>
                        </a:spcBef>
                        <a:tabLst>
                          <a:tab pos="4038600" algn="l"/>
                          <a:tab pos="6108700" algn="l"/>
                          <a:tab pos="8661400" algn="l"/>
                          <a:tab pos="10617200" algn="l"/>
                          <a:tab pos="12573000" algn="l"/>
                          <a:tab pos="16103600" algn="l"/>
                        </a:tabLst>
                        <a:defRPr sz="4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 aor pas	ε	aor pas	θη		sec act	ἐλύθην</a:t>
                      </a:r>
                      <a:br/>
                      <a:r>
                        <a:t>2 aor pas	ε	aor pas	η		sec act	ἐγράφην</a:t>
                      </a:r>
                    </a:p>
                  </a:txBody>
                  <a:tcPr marL="457200" marR="457200" marT="457200" marB="4572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ἄγ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ἄγω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αἷμα, -ατος, τό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αἷμα, -ατος, τό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ἕκαστος, -η, -ο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ἕκαστος, -η, -ον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reek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Greek</a:t>
            </a:r>
          </a:p>
        </p:txBody>
      </p:sp>
      <p:sp>
        <p:nvSpPr>
          <p:cNvPr id="92" name="Mostly charts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Mostly charts</a:t>
            </a:r>
          </a:p>
          <a:p>
            <a:r>
              <a:t>Tense form</a:t>
            </a:r>
          </a:p>
          <a:p>
            <a:pPr lvl="1"/>
            <a:r>
              <a:t>Aorist passive is the last tense form</a:t>
            </a:r>
          </a:p>
          <a:p>
            <a:r>
              <a:t>Future passive</a:t>
            </a:r>
          </a:p>
          <a:p>
            <a:pPr lvl="1"/>
            <a:r>
              <a:t>Formed from aorist passive stem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ἱμάτιον, -ου, τό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ἱμάτιον, -ου, τό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ὄρος, ὄρους, τό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ὄρος, ὄρους, τό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ὑπάγ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ὑπάγω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φοβέομα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φοβέομαι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χαίρ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χαίρω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First Aorist Pass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First Aorist Passive Indicative</a:t>
            </a:r>
          </a:p>
        </p:txBody>
      </p:sp>
      <p:graphicFrame>
        <p:nvGraphicFramePr>
          <p:cNvPr id="95" name="Table"/>
          <p:cNvGraphicFramePr/>
          <p:nvPr/>
        </p:nvGraphicFramePr>
        <p:xfrm>
          <a:off x="1255841" y="3536950"/>
          <a:ext cx="21910418" cy="905768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01958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Augment + Aorist passive tense stem + </a:t>
                      </a:r>
                      <a:br/>
                      <a:r>
                        <a:t>Tense formative (θη) + </a:t>
                      </a:r>
                      <a:br/>
                      <a:r>
                        <a:t>Secondary active personal endings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ε + λυ + θη + ν → ἐλύθην</a:t>
                      </a:r>
                    </a:p>
                  </a:txBody>
                  <a:tcPr marL="914400" marR="914400" marT="914400" marB="914400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ἐλύθην I was loosed ν ἐλύθης You were loosed ς ἐλύθη He was loosed -…"/>
          <p:cNvSpPr txBox="1"/>
          <p:nvPr/>
        </p:nvSpPr>
        <p:spPr>
          <a:xfrm>
            <a:off x="3047404" y="3751913"/>
            <a:ext cx="18784492" cy="87013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/>
          <a:p>
            <a:pPr>
              <a:lnSpc>
                <a:spcPct val="110000"/>
              </a:lnSpc>
              <a:spcBef>
                <a:spcPts val="4800"/>
              </a:spcBef>
              <a:tabLst>
                <a:tab pos="6464300" algn="l"/>
                <a:tab pos="169545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>
                <a:solidFill>
                  <a:srgbClr val="B26900"/>
                </a:solidFill>
              </a:rPr>
              <a:t>ἐ</a:t>
            </a:r>
            <a:r>
              <a:t>λύ</a:t>
            </a:r>
            <a:r>
              <a:rPr>
                <a:solidFill>
                  <a:srgbClr val="B26900"/>
                </a:solidFill>
              </a:rPr>
              <a:t>θην</a:t>
            </a:r>
            <a:r>
              <a:t>	I was loosed	ν</a:t>
            </a:r>
            <a:br/>
            <a:r>
              <a:rPr>
                <a:solidFill>
                  <a:srgbClr val="B26900"/>
                </a:solidFill>
              </a:rPr>
              <a:t>ἐ</a:t>
            </a:r>
            <a:r>
              <a:t>λύ</a:t>
            </a:r>
            <a:r>
              <a:rPr>
                <a:solidFill>
                  <a:srgbClr val="B26900"/>
                </a:solidFill>
              </a:rPr>
              <a:t>θης</a:t>
            </a:r>
            <a:r>
              <a:t>	You were loosed	ς</a:t>
            </a:r>
            <a:br/>
            <a:r>
              <a:rPr>
                <a:solidFill>
                  <a:srgbClr val="B26900"/>
                </a:solidFill>
              </a:rPr>
              <a:t>ἐ</a:t>
            </a:r>
            <a:r>
              <a:t>λύ</a:t>
            </a:r>
            <a:r>
              <a:rPr>
                <a:solidFill>
                  <a:srgbClr val="B26900"/>
                </a:solidFill>
              </a:rPr>
              <a:t>θη</a:t>
            </a:r>
            <a:r>
              <a:t>	He was loosed	-</a:t>
            </a:r>
          </a:p>
          <a:p>
            <a:pPr>
              <a:lnSpc>
                <a:spcPct val="110000"/>
              </a:lnSpc>
              <a:spcBef>
                <a:spcPts val="4800"/>
              </a:spcBef>
              <a:tabLst>
                <a:tab pos="6464300" algn="l"/>
                <a:tab pos="169545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>
                <a:solidFill>
                  <a:srgbClr val="B26900"/>
                </a:solidFill>
              </a:rPr>
              <a:t>ἐ</a:t>
            </a:r>
            <a:r>
              <a:t>λύ</a:t>
            </a:r>
            <a:r>
              <a:rPr>
                <a:solidFill>
                  <a:srgbClr val="B26900"/>
                </a:solidFill>
              </a:rPr>
              <a:t>θημεν</a:t>
            </a:r>
            <a:r>
              <a:t>	We were loosed	μεν</a:t>
            </a:r>
            <a:br/>
            <a:r>
              <a:rPr>
                <a:solidFill>
                  <a:srgbClr val="B26900"/>
                </a:solidFill>
              </a:rPr>
              <a:t>ἐ</a:t>
            </a:r>
            <a:r>
              <a:t>λύ</a:t>
            </a:r>
            <a:r>
              <a:rPr>
                <a:solidFill>
                  <a:srgbClr val="B26900"/>
                </a:solidFill>
              </a:rPr>
              <a:t>θητε</a:t>
            </a:r>
            <a:r>
              <a:t>	You were loosed	τε</a:t>
            </a:r>
            <a:br/>
            <a:r>
              <a:rPr>
                <a:solidFill>
                  <a:srgbClr val="B26900"/>
                </a:solidFill>
              </a:rPr>
              <a:t>ἐ</a:t>
            </a:r>
            <a:r>
              <a:t>λύ</a:t>
            </a:r>
            <a:r>
              <a:rPr>
                <a:solidFill>
                  <a:srgbClr val="B26900"/>
                </a:solidFill>
              </a:rPr>
              <a:t>θησαν</a:t>
            </a:r>
            <a:r>
              <a:t>	They were loosed	σαν</a:t>
            </a:r>
          </a:p>
        </p:txBody>
      </p:sp>
      <p:sp>
        <p:nvSpPr>
          <p:cNvPr id="98" name="First Aorist Pass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First Aorist Passive Indicative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quare of Stops + 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Square of Stops + </a:t>
            </a:r>
            <a:r>
              <a:rPr sz="10800">
                <a:latin typeface="Times New Roman"/>
                <a:ea typeface="Times New Roman"/>
                <a:cs typeface="Times New Roman"/>
                <a:sym typeface="Times New Roman"/>
              </a:rPr>
              <a:t>θ</a:t>
            </a:r>
          </a:p>
        </p:txBody>
      </p:sp>
      <p:sp>
        <p:nvSpPr>
          <p:cNvPr id="101" name="*βλεπ + θη → ἐβλέφθην…"/>
          <p:cNvSpPr txBox="1">
            <a:spLocks noGrp="1"/>
          </p:cNvSpPr>
          <p:nvPr>
            <p:ph type="body" sz="half" idx="1"/>
          </p:nvPr>
        </p:nvSpPr>
        <p:spPr>
          <a:xfrm>
            <a:off x="3370659" y="4392017"/>
            <a:ext cx="17680782" cy="6659166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  <a:tabLst>
                <a:tab pos="4851400" algn="l"/>
                <a:tab pos="6502400" algn="l"/>
                <a:tab pos="8788400" algn="l"/>
                <a:tab pos="11074400" algn="l"/>
              </a:tabLst>
              <a:defRPr sz="10800"/>
            </a:pPr>
            <a:r>
              <a:t>*βλε</a:t>
            </a:r>
            <a:r>
              <a:rPr>
                <a:solidFill>
                  <a:srgbClr val="B26900"/>
                </a:solidFill>
              </a:rPr>
              <a:t>π</a:t>
            </a:r>
            <a:r>
              <a:t>	+	θη	→	ἐβλέ</a:t>
            </a:r>
            <a:r>
              <a:rPr>
                <a:solidFill>
                  <a:srgbClr val="B26900"/>
                </a:solidFill>
              </a:rPr>
              <a:t>φ</a:t>
            </a:r>
            <a:r>
              <a:t>θην</a:t>
            </a:r>
          </a:p>
          <a:p>
            <a:pPr>
              <a:lnSpc>
                <a:spcPct val="110000"/>
              </a:lnSpc>
              <a:tabLst>
                <a:tab pos="4851400" algn="l"/>
                <a:tab pos="6502400" algn="l"/>
                <a:tab pos="8788400" algn="l"/>
                <a:tab pos="11074400" algn="l"/>
              </a:tabLst>
              <a:defRPr sz="10800"/>
            </a:pPr>
            <a:r>
              <a:t>*διω</a:t>
            </a:r>
            <a:r>
              <a:rPr>
                <a:solidFill>
                  <a:srgbClr val="B26900"/>
                </a:solidFill>
              </a:rPr>
              <a:t>κ</a:t>
            </a:r>
            <a:r>
              <a:t>	+	θη	→	ἐδιώ</a:t>
            </a:r>
            <a:r>
              <a:rPr>
                <a:solidFill>
                  <a:srgbClr val="B26900"/>
                </a:solidFill>
              </a:rPr>
              <a:t>χ</a:t>
            </a:r>
            <a:r>
              <a:t>θην</a:t>
            </a:r>
          </a:p>
          <a:p>
            <a:pPr>
              <a:lnSpc>
                <a:spcPct val="110000"/>
              </a:lnSpc>
              <a:tabLst>
                <a:tab pos="4851400" algn="l"/>
                <a:tab pos="6502400" algn="l"/>
                <a:tab pos="8788400" algn="l"/>
                <a:tab pos="11074400" algn="l"/>
              </a:tabLst>
              <a:defRPr sz="10800"/>
            </a:pPr>
            <a:r>
              <a:t>*βαπτι</a:t>
            </a:r>
            <a:r>
              <a:rPr>
                <a:solidFill>
                  <a:srgbClr val="B26900"/>
                </a:solidFill>
              </a:rPr>
              <a:t>δ</a:t>
            </a:r>
            <a:r>
              <a:t>	+	θη	→	ἐβαπτί</a:t>
            </a:r>
            <a:r>
              <a:rPr>
                <a:solidFill>
                  <a:srgbClr val="B26900"/>
                </a:solidFill>
              </a:rPr>
              <a:t>σ</a:t>
            </a:r>
            <a:r>
              <a:t>θην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" name="Table"/>
          <p:cNvGraphicFramePr/>
          <p:nvPr/>
        </p:nvGraphicFramePr>
        <p:xfrm>
          <a:off x="2249314" y="3495337"/>
          <a:ext cx="20726401" cy="8629652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2975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95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146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943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897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714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144712">
                <a:tc>
                  <a:txBody>
                    <a:bodyPr/>
                    <a:lstStyle/>
                    <a:p>
                      <a:pPr defTabSz="914400">
                        <a:tabLst>
                          <a:tab pos="1524000" algn="l"/>
                        </a:tabLst>
                        <a:defRPr sz="60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524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voiceless</a:t>
                      </a:r>
                    </a:p>
                  </a:txBody>
                  <a:tcPr marL="50800" marR="50800" marT="50800" marB="50800" anchor="ctr" horzOverflow="overflow"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524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voiced</a:t>
                      </a:r>
                    </a:p>
                  </a:txBody>
                  <a:tcPr marL="50800" marR="50800" marT="50800" marB="50800" anchor="ctr" horzOverflow="overflow"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524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aspirate</a:t>
                      </a:r>
                    </a:p>
                  </a:txBody>
                  <a:tcPr marL="50800" marR="50800" marT="50800" marB="50800" anchor="ctr" horzOverflow="overflow"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524000" algn="l"/>
                        </a:tabLst>
                        <a:defRPr sz="60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524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aspirate</a:t>
                      </a:r>
                    </a:p>
                  </a:txBody>
                  <a:tcPr marL="50800" marR="50800" marT="50800" marB="50800" anchor="ctr" horzOverflow="overflow"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4712">
                <a:tc>
                  <a:txBody>
                    <a:bodyPr/>
                    <a:lstStyle/>
                    <a:p>
                      <a:pPr defTabSz="914400">
                        <a:tabLst>
                          <a:tab pos="1524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labials</a:t>
                      </a:r>
                    </a:p>
                  </a:txBody>
                  <a:tcPr marL="50800" marR="50800" marT="50800" marB="50800" anchor="ctr" horzOverflow="overflow">
                    <a:lnR w="381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524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π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524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β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524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φ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524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→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524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φ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44712">
                <a:tc>
                  <a:txBody>
                    <a:bodyPr/>
                    <a:lstStyle/>
                    <a:p>
                      <a:pPr defTabSz="914400">
                        <a:tabLst>
                          <a:tab pos="1524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velars</a:t>
                      </a:r>
                    </a:p>
                  </a:txBody>
                  <a:tcPr marL="50800" marR="50800" marT="50800" marB="50800" anchor="ctr" horzOverflow="overflow">
                    <a:lnR w="381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524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κ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524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γ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524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χ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524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→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524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χ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44712">
                <a:tc>
                  <a:txBody>
                    <a:bodyPr/>
                    <a:lstStyle/>
                    <a:p>
                      <a:pPr defTabSz="914400">
                        <a:tabLst>
                          <a:tab pos="1524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dentals</a:t>
                      </a:r>
                    </a:p>
                  </a:txBody>
                  <a:tcPr marL="50800" marR="50800" marT="50800" marB="50800" anchor="ctr" horzOverflow="overflow">
                    <a:lnR w="381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524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τ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524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δ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524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θ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524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→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524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σ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4" name="Square of Stops + 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Square of Stops + θ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econd Aorist Pass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Second Aorist Passive Indicative</a:t>
            </a:r>
          </a:p>
        </p:txBody>
      </p:sp>
      <p:graphicFrame>
        <p:nvGraphicFramePr>
          <p:cNvPr id="107" name="Table"/>
          <p:cNvGraphicFramePr/>
          <p:nvPr/>
        </p:nvGraphicFramePr>
        <p:xfrm>
          <a:off x="1255841" y="3510260"/>
          <a:ext cx="21910418" cy="91299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091811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Augment + Aorist passive tense stem + </a:t>
                      </a:r>
                      <a:br/>
                      <a:r>
                        <a:t>Tense formative (η) + </a:t>
                      </a:r>
                      <a:br/>
                      <a:r>
                        <a:t>Secondary active personal endings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ε + γραφ + η + μεν → ἐγράφημεν</a:t>
                      </a:r>
                    </a:p>
                  </a:txBody>
                  <a:tcPr marL="914400" marR="914400" marT="914400" marB="914400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ἐγράφην I was written ν ἐγράφης You were written ς ἐγράφη He was written -…"/>
          <p:cNvSpPr txBox="1"/>
          <p:nvPr/>
        </p:nvSpPr>
        <p:spPr>
          <a:xfrm>
            <a:off x="1912541" y="3701113"/>
            <a:ext cx="20597019" cy="87013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/>
          <a:p>
            <a:pPr>
              <a:lnSpc>
                <a:spcPct val="110000"/>
              </a:lnSpc>
              <a:spcBef>
                <a:spcPts val="4800"/>
              </a:spcBef>
              <a:tabLst>
                <a:tab pos="7061200" algn="l"/>
                <a:tab pos="185293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>
                <a:solidFill>
                  <a:srgbClr val="B26900"/>
                </a:solidFill>
              </a:rPr>
              <a:t>ἐ</a:t>
            </a:r>
            <a:r>
              <a:t>γράφ</a:t>
            </a:r>
            <a:r>
              <a:rPr>
                <a:solidFill>
                  <a:srgbClr val="B26900"/>
                </a:solidFill>
              </a:rPr>
              <a:t>η</a:t>
            </a:r>
            <a:r>
              <a:t>ν	I was written	ν</a:t>
            </a:r>
            <a:br/>
            <a:r>
              <a:rPr>
                <a:solidFill>
                  <a:srgbClr val="B26900"/>
                </a:solidFill>
              </a:rPr>
              <a:t>ἐ</a:t>
            </a:r>
            <a:r>
              <a:t>γράφ</a:t>
            </a:r>
            <a:r>
              <a:rPr>
                <a:solidFill>
                  <a:srgbClr val="B26900"/>
                </a:solidFill>
              </a:rPr>
              <a:t>η</a:t>
            </a:r>
            <a:r>
              <a:t>ς	You were written	ς</a:t>
            </a:r>
            <a:br/>
            <a:r>
              <a:rPr>
                <a:solidFill>
                  <a:srgbClr val="B26900"/>
                </a:solidFill>
              </a:rPr>
              <a:t>ἐ</a:t>
            </a:r>
            <a:r>
              <a:t>γράφ</a:t>
            </a:r>
            <a:r>
              <a:rPr>
                <a:solidFill>
                  <a:srgbClr val="B26900"/>
                </a:solidFill>
              </a:rPr>
              <a:t>η</a:t>
            </a:r>
            <a:r>
              <a:t>	He was written	-</a:t>
            </a:r>
          </a:p>
          <a:p>
            <a:pPr>
              <a:lnSpc>
                <a:spcPct val="110000"/>
              </a:lnSpc>
              <a:spcBef>
                <a:spcPts val="4800"/>
              </a:spcBef>
              <a:tabLst>
                <a:tab pos="7061200" algn="l"/>
                <a:tab pos="185293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>
                <a:solidFill>
                  <a:srgbClr val="B26900"/>
                </a:solidFill>
              </a:rPr>
              <a:t>ἐ</a:t>
            </a:r>
            <a:r>
              <a:t>γράφ</a:t>
            </a:r>
            <a:r>
              <a:rPr>
                <a:solidFill>
                  <a:srgbClr val="B26900"/>
                </a:solidFill>
              </a:rPr>
              <a:t>η</a:t>
            </a:r>
            <a:r>
              <a:t>μεν	We were written	μεν</a:t>
            </a:r>
            <a:br/>
            <a:r>
              <a:rPr>
                <a:solidFill>
                  <a:srgbClr val="B26900"/>
                </a:solidFill>
              </a:rPr>
              <a:t>ἐ</a:t>
            </a:r>
            <a:r>
              <a:t>γράφ</a:t>
            </a:r>
            <a:r>
              <a:rPr>
                <a:solidFill>
                  <a:srgbClr val="B26900"/>
                </a:solidFill>
              </a:rPr>
              <a:t>η</a:t>
            </a:r>
            <a:r>
              <a:t>τε	You were written	τε</a:t>
            </a:r>
            <a:br/>
            <a:r>
              <a:rPr>
                <a:solidFill>
                  <a:srgbClr val="B26900"/>
                </a:solidFill>
              </a:rPr>
              <a:t>ἐ</a:t>
            </a:r>
            <a:r>
              <a:t>γράφ</a:t>
            </a:r>
            <a:r>
              <a:rPr>
                <a:solidFill>
                  <a:srgbClr val="B26900"/>
                </a:solidFill>
              </a:rPr>
              <a:t>η</a:t>
            </a:r>
            <a:r>
              <a:t>σαν	They were written	σαν</a:t>
            </a:r>
          </a:p>
        </p:txBody>
      </p:sp>
      <p:sp>
        <p:nvSpPr>
          <p:cNvPr id="110" name="Second Aorist Pass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Second Aorist Passive Indicative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irst Future Pass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First Future Passive Indicative</a:t>
            </a:r>
          </a:p>
        </p:txBody>
      </p:sp>
      <p:graphicFrame>
        <p:nvGraphicFramePr>
          <p:cNvPr id="113" name="Table"/>
          <p:cNvGraphicFramePr/>
          <p:nvPr/>
        </p:nvGraphicFramePr>
        <p:xfrm>
          <a:off x="1255841" y="3510260"/>
          <a:ext cx="21910418" cy="926931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231213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Aorist passive tense stem + </a:t>
                      </a:r>
                      <a:br/>
                      <a:r>
                        <a:t>Tense formative (θησ) + Connecting vowel + </a:t>
                      </a:r>
                      <a:br/>
                      <a:r>
                        <a:t>Primary middle/passive personal endings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λυ + θησ + ο + μαι → λυθήσομαι</a:t>
                      </a:r>
                    </a:p>
                  </a:txBody>
                  <a:tcPr marL="914400" marR="914400" marT="914400" marB="914400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</Words>
  <Application>Microsoft Macintosh PowerPoint</Application>
  <PresentationFormat>Custom</PresentationFormat>
  <Paragraphs>89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24</vt:lpstr>
      <vt:lpstr>Greek</vt:lpstr>
      <vt:lpstr>First Aorist Passive Indicative</vt:lpstr>
      <vt:lpstr>First Aorist Passive Indicative</vt:lpstr>
      <vt:lpstr>Square of Stops + θ</vt:lpstr>
      <vt:lpstr>Square of Stops + θ</vt:lpstr>
      <vt:lpstr>Second Aorist Passive Indicative</vt:lpstr>
      <vt:lpstr>Second Aorist Passive Indicative</vt:lpstr>
      <vt:lpstr>First Future Passive Indicative</vt:lpstr>
      <vt:lpstr>First Future Passive Indicative</vt:lpstr>
      <vt:lpstr>Second Future Passive Indicative</vt:lpstr>
      <vt:lpstr>Second Future Passive Indicative</vt:lpstr>
      <vt:lpstr>Middle and Passive</vt:lpstr>
      <vt:lpstr>Middle and Passive</vt:lpstr>
      <vt:lpstr>Summary</vt:lpstr>
      <vt:lpstr>Master Verb Chart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24</dc:title>
  <cp:lastModifiedBy>Bill Mounce</cp:lastModifiedBy>
  <cp:revision>1</cp:revision>
  <dcterms:modified xsi:type="dcterms:W3CDTF">2019-01-22T18:14:08Z</dcterms:modified>
</cp:coreProperties>
</file>