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5</a:t>
            </a:r>
          </a:p>
        </p:txBody>
      </p:sp>
      <p:sp>
        <p:nvSpPr>
          <p:cNvPr id="89" name="Introduction to English Noun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Introduction to English Nouns</a:t>
            </a:r>
          </a:p>
          <a:p>
            <a:pPr lvl="1"/>
            <a:r>
              <a:t>Little on verbs</a:t>
            </a:r>
          </a:p>
          <a:p>
            <a:pPr lvl="1"/>
            <a:r>
              <a:t>More with each chapter</a:t>
            </a:r>
          </a:p>
          <a:p>
            <a:r>
              <a:t>Greatest Obstacle for Most!</a:t>
            </a:r>
          </a:p>
          <a:p>
            <a:pPr lvl="1"/>
            <a:r>
              <a:t>Greek Nominative ← English Subjective ← Case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Other Factors in Infl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Other Factors in Inflection</a:t>
            </a:r>
          </a:p>
        </p:txBody>
      </p:sp>
      <p:sp>
        <p:nvSpPr>
          <p:cNvPr id="116" name="“He gave it to her.”"/>
          <p:cNvSpPr txBox="1">
            <a:spLocks noGrp="1"/>
          </p:cNvSpPr>
          <p:nvPr>
            <p:ph type="body" idx="1"/>
          </p:nvPr>
        </p:nvSpPr>
        <p:spPr>
          <a:xfrm>
            <a:off x="1257300" y="3791545"/>
            <a:ext cx="21907500" cy="7693820"/>
          </a:xfrm>
          <a:prstGeom prst="rect">
            <a:avLst/>
          </a:prstGeom>
        </p:spPr>
        <p:txBody>
          <a:bodyPr anchor="ctr"/>
          <a:lstStyle/>
          <a:p>
            <a:pPr marL="1663700" lvl="1" indent="0" algn="ctr">
              <a:buSzTx/>
              <a:buNone/>
              <a:defRPr sz="12800"/>
            </a:pPr>
            <a:r>
              <a:t>“</a:t>
            </a:r>
            <a:r>
              <a:rPr>
                <a:solidFill>
                  <a:srgbClr val="A86C24"/>
                </a:solidFill>
              </a:rPr>
              <a:t>He</a:t>
            </a:r>
            <a:r>
              <a:t> gave </a:t>
            </a:r>
            <a:r>
              <a:rPr>
                <a:solidFill>
                  <a:srgbClr val="A86C24"/>
                </a:solidFill>
              </a:rPr>
              <a:t>it</a:t>
            </a:r>
            <a:r>
              <a:t> to </a:t>
            </a:r>
            <a:r>
              <a:rPr>
                <a:solidFill>
                  <a:srgbClr val="A86C24"/>
                </a:solidFill>
              </a:rPr>
              <a:t>her</a:t>
            </a:r>
            <a:r>
              <a:t>.”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Declension (Greek term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Declension (Greek term)</a:t>
            </a:r>
          </a:p>
        </p:txBody>
      </p:sp>
      <p:sp>
        <p:nvSpPr>
          <p:cNvPr id="119" name="Patterns of inflection (e.g., plural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Patterns of inflection (e.g., plural)</a:t>
            </a:r>
          </a:p>
          <a:p>
            <a:pPr lvl="1"/>
            <a:r>
              <a:t>“Books” </a:t>
            </a:r>
            <a:r>
              <a:rPr sz="7100"/>
              <a:t>—</a:t>
            </a:r>
            <a:r>
              <a:t> “Men” — “Children”</a:t>
            </a:r>
          </a:p>
          <a:p>
            <a:pPr lvl="1"/>
            <a:r>
              <a:t>“Moose”</a:t>
            </a:r>
          </a:p>
          <a:p>
            <a:r>
              <a:t>Doesn’t affect meaning</a:t>
            </a:r>
          </a:p>
          <a:p>
            <a:pPr lvl="1"/>
            <a:r>
              <a:t>“Childs” or “children”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arts of Speec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Parts of Speech</a:t>
            </a:r>
          </a:p>
        </p:txBody>
      </p:sp>
      <p:sp>
        <p:nvSpPr>
          <p:cNvPr id="122" name="Noun: stands for someone(thing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Noun: stands for someone(thing)</a:t>
            </a:r>
          </a:p>
          <a:p>
            <a:pPr lvl="1"/>
            <a:r>
              <a:t>“Bill threw his black book at the strange person.”</a:t>
            </a:r>
          </a:p>
          <a:p>
            <a:r>
              <a:t>Adjective: modifies noun/adjective</a:t>
            </a:r>
          </a:p>
          <a:p>
            <a:pPr lvl="1"/>
            <a:r>
              <a:t>“Dark brown Bible costs too much.”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arts of Speec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Parts of Speech</a:t>
            </a:r>
          </a:p>
        </p:txBody>
      </p:sp>
      <p:sp>
        <p:nvSpPr>
          <p:cNvPr id="125" name="Preposition: relationship between item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Preposition: relationship between items</a:t>
            </a:r>
          </a:p>
          <a:p>
            <a:pPr lvl="1"/>
            <a:r>
              <a:t>Spatial: “Bible is under the table.”</a:t>
            </a:r>
          </a:p>
          <a:p>
            <a:pPr lvl="1"/>
            <a:r>
              <a:t>Temporal: “After playing basketball, we’ll study.”</a:t>
            </a:r>
          </a:p>
          <a:p>
            <a:pPr lvl="1"/>
            <a:r>
              <a:t>Object of preposition</a:t>
            </a:r>
          </a:p>
          <a:p>
            <a:pPr lvl="1"/>
            <a:r>
              <a:t>Prepositional phrase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arts of Speec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Parts of Speech</a:t>
            </a:r>
          </a:p>
        </p:txBody>
      </p:sp>
      <p:sp>
        <p:nvSpPr>
          <p:cNvPr id="128" name="Subject &amp; Predicat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Subject &amp; Predicate</a:t>
            </a:r>
          </a:p>
          <a:p>
            <a:pPr lvl="1"/>
            <a:r>
              <a:t>“The teacher plays too much basketball.”</a:t>
            </a:r>
          </a:p>
          <a:p>
            <a:r>
              <a:t>Article</a:t>
            </a:r>
          </a:p>
          <a:p>
            <a:pPr lvl="1"/>
            <a:r>
              <a:t>Definite</a:t>
            </a:r>
          </a:p>
          <a:p>
            <a:pPr lvl="1"/>
            <a:r>
              <a:t>Indefinite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reek Subject a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Subject and Verbs</a:t>
            </a:r>
          </a:p>
        </p:txBody>
      </p:sp>
      <p:sp>
        <p:nvSpPr>
          <p:cNvPr id="131" name="Chapter 15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15</a:t>
            </a:r>
          </a:p>
          <a:p>
            <a:r>
              <a:t>Ending indicates person, number</a:t>
            </a:r>
          </a:p>
          <a:p>
            <a:pPr lvl="1"/>
            <a:r>
              <a:t>1 (person speaking — “I, we”) — γράφω, γράφομεν</a:t>
            </a:r>
          </a:p>
          <a:p>
            <a:pPr lvl="1"/>
            <a:r>
              <a:t>2 (person spoken to — “you”) —γράφεις</a:t>
            </a:r>
          </a:p>
          <a:p>
            <a:pPr lvl="1"/>
            <a:r>
              <a:t>3 (spoken about) — “he, they”) — γράφει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reek Subject a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Subject and Verbs</a:t>
            </a:r>
          </a:p>
        </p:txBody>
      </p:sp>
      <p:sp>
        <p:nvSpPr>
          <p:cNvPr id="134" name="γράφω γράφομεν…"/>
          <p:cNvSpPr txBox="1">
            <a:spLocks noGrp="1"/>
          </p:cNvSpPr>
          <p:nvPr>
            <p:ph type="body" sz="half" idx="1"/>
          </p:nvPr>
        </p:nvSpPr>
        <p:spPr>
          <a:xfrm>
            <a:off x="6281092" y="3931890"/>
            <a:ext cx="11859916" cy="5852220"/>
          </a:xfrm>
          <a:prstGeom prst="rect">
            <a:avLst/>
          </a:prstGeom>
        </p:spPr>
        <p:txBody>
          <a:bodyPr/>
          <a:lstStyle/>
          <a:p>
            <a:pPr>
              <a:tabLst>
                <a:tab pos="6629400" algn="l"/>
              </a:tabLst>
              <a:defRPr sz="9600"/>
            </a:pPr>
            <a:r>
              <a:t>γράφω	γράφομεν</a:t>
            </a:r>
          </a:p>
          <a:p>
            <a:pPr>
              <a:defRPr sz="9600"/>
            </a:pPr>
            <a:r>
              <a:t>γράφεις</a:t>
            </a:r>
          </a:p>
          <a:p>
            <a:pPr>
              <a:defRPr sz="9600"/>
            </a:pPr>
            <a:r>
              <a:t>γράφει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reek Subject a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Subject and Verbs</a:t>
            </a:r>
          </a:p>
        </p:txBody>
      </p:sp>
      <p:sp>
        <p:nvSpPr>
          <p:cNvPr id="137" name="Expressed and unexpressed subjec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Expressed and unexpressed subject</a:t>
            </a:r>
          </a:p>
          <a:p>
            <a:pPr lvl="1"/>
            <a:r>
              <a:t>σὺ γράφεις</a:t>
            </a:r>
          </a:p>
          <a:p>
            <a:pPr lvl="1"/>
            <a:r>
              <a:t>Translate verb (“He/she/it writes”)</a:t>
            </a:r>
          </a:p>
          <a:p>
            <a:pPr lvl="1"/>
            <a:r>
              <a:t>Verb by itself can be a sentence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reek Subject a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Subject and Verbs</a:t>
            </a:r>
          </a:p>
        </p:txBody>
      </p:sp>
      <p:sp>
        <p:nvSpPr>
          <p:cNvPr id="140" name="σὺ γράφεις"/>
          <p:cNvSpPr txBox="1">
            <a:spLocks noGrp="1"/>
          </p:cNvSpPr>
          <p:nvPr>
            <p:ph type="body" sz="half" idx="1"/>
          </p:nvPr>
        </p:nvSpPr>
        <p:spPr>
          <a:xfrm>
            <a:off x="1257300" y="3558182"/>
            <a:ext cx="21907500" cy="5240736"/>
          </a:xfrm>
          <a:prstGeom prst="rect">
            <a:avLst/>
          </a:prstGeom>
        </p:spPr>
        <p:txBody>
          <a:bodyPr anchor="ctr"/>
          <a:lstStyle>
            <a:lvl1pPr algn="ctr">
              <a:defRPr sz="20000"/>
            </a:lvl1pPr>
          </a:lstStyle>
          <a:p>
            <a:r>
              <a:t>σὺ γράφεις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reek Subject a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Subject and Verbs</a:t>
            </a:r>
          </a:p>
        </p:txBody>
      </p:sp>
      <p:sp>
        <p:nvSpPr>
          <p:cNvPr id="143" name="γράφει…"/>
          <p:cNvSpPr txBox="1">
            <a:spLocks noGrp="1"/>
          </p:cNvSpPr>
          <p:nvPr>
            <p:ph type="body" sz="quarter" idx="1"/>
          </p:nvPr>
        </p:nvSpPr>
        <p:spPr>
          <a:xfrm>
            <a:off x="8535243" y="3718470"/>
            <a:ext cx="7313514" cy="6279060"/>
          </a:xfrm>
          <a:prstGeom prst="rect">
            <a:avLst/>
          </a:prstGeom>
        </p:spPr>
        <p:txBody>
          <a:bodyPr/>
          <a:lstStyle/>
          <a:p>
            <a:pPr>
              <a:defRPr sz="9600"/>
            </a:pPr>
            <a:r>
              <a:t>γράφει</a:t>
            </a:r>
          </a:p>
          <a:p>
            <a:pPr lvl="1">
              <a:defRPr sz="8400"/>
            </a:pPr>
            <a:r>
              <a:t>He writes</a:t>
            </a:r>
          </a:p>
          <a:p>
            <a:pPr lvl="1">
              <a:defRPr sz="8400"/>
            </a:pPr>
            <a:r>
              <a:t>She writes</a:t>
            </a:r>
          </a:p>
          <a:p>
            <a:pPr lvl="1">
              <a:defRPr sz="8400"/>
            </a:pPr>
            <a:r>
              <a:t>It writes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“Inflection”: Form of the word chang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“Inflection”: Form of the word changes</a:t>
            </a:r>
          </a:p>
        </p:txBody>
      </p:sp>
      <p:sp>
        <p:nvSpPr>
          <p:cNvPr id="92" name="Funct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Function</a:t>
            </a:r>
          </a:p>
          <a:p>
            <a:pPr lvl="1"/>
            <a:r>
              <a:t>“</a:t>
            </a:r>
            <a:r>
              <a:rPr>
                <a:solidFill>
                  <a:srgbClr val="B26900"/>
                </a:solidFill>
              </a:rPr>
              <a:t>She</a:t>
            </a:r>
            <a:r>
              <a:t> is my daughter” (subject)</a:t>
            </a:r>
          </a:p>
          <a:p>
            <a:pPr lvl="1"/>
            <a:r>
              <a:t>“I love </a:t>
            </a:r>
            <a:r>
              <a:rPr>
                <a:solidFill>
                  <a:srgbClr val="B26900"/>
                </a:solidFill>
              </a:rPr>
              <a:t>her</a:t>
            </a:r>
            <a:r>
              <a:t>” (direct object)</a:t>
            </a:r>
          </a:p>
          <a:p>
            <a:r>
              <a:t>Meaning</a:t>
            </a:r>
          </a:p>
          <a:p>
            <a:pPr lvl="1"/>
            <a:r>
              <a:t>“</a:t>
            </a:r>
            <a:r>
              <a:rPr>
                <a:solidFill>
                  <a:srgbClr val="B26900"/>
                </a:solidFill>
              </a:rPr>
              <a:t>He</a:t>
            </a:r>
            <a:r>
              <a:t> and </a:t>
            </a:r>
            <a:r>
              <a:rPr>
                <a:solidFill>
                  <a:srgbClr val="B26900"/>
                </a:solidFill>
              </a:rPr>
              <a:t>she</a:t>
            </a:r>
            <a:r>
              <a:t> are my children.”</a:t>
            </a:r>
          </a:p>
          <a:p>
            <a:pPr lvl="1"/>
            <a:r>
              <a:t>“This </a:t>
            </a:r>
            <a:r>
              <a:rPr>
                <a:solidFill>
                  <a:srgbClr val="B26900"/>
                </a:solidFill>
              </a:rPr>
              <a:t>man</a:t>
            </a:r>
            <a:r>
              <a:t> stayed and those </a:t>
            </a:r>
            <a:r>
              <a:rPr>
                <a:solidFill>
                  <a:srgbClr val="B26900"/>
                </a:solidFill>
              </a:rPr>
              <a:t>men</a:t>
            </a:r>
            <a:r>
              <a:t> left.”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reek Subject and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Subject and Verbs</a:t>
            </a:r>
          </a:p>
        </p:txBody>
      </p:sp>
      <p:sp>
        <p:nvSpPr>
          <p:cNvPr id="146" name="γράφει"/>
          <p:cNvSpPr txBox="1">
            <a:spLocks noGrp="1"/>
          </p:cNvSpPr>
          <p:nvPr>
            <p:ph type="body" sz="quarter" idx="1"/>
          </p:nvPr>
        </p:nvSpPr>
        <p:spPr>
          <a:xfrm>
            <a:off x="8535243" y="3718470"/>
            <a:ext cx="7313514" cy="4837114"/>
          </a:xfrm>
          <a:prstGeom prst="rect">
            <a:avLst/>
          </a:prstGeom>
        </p:spPr>
        <p:txBody>
          <a:bodyPr anchor="ctr"/>
          <a:lstStyle>
            <a:lvl1pPr algn="ctr">
              <a:defRPr sz="20000"/>
            </a:lvl1pPr>
          </a:lstStyle>
          <a:p>
            <a:r>
              <a:t>γράφει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9" name="Should have paid attention in School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Should have paid attention in School</a:t>
            </a:r>
          </a:p>
          <a:p>
            <a:pPr marL="1481666" indent="-1481666">
              <a:buSzPct val="100000"/>
              <a:buAutoNum type="arabicPeriod"/>
            </a:pPr>
            <a:r>
              <a:t>Inflection: form changes</a:t>
            </a:r>
          </a:p>
          <a:p>
            <a:pPr marL="2197100" lvl="1"/>
            <a:r>
              <a:t>Meaning (number; gender)</a:t>
            </a:r>
          </a:p>
          <a:p>
            <a:pPr marL="2197100" lvl="1"/>
            <a:r>
              <a:t>Function (case)</a:t>
            </a:r>
          </a:p>
          <a:p>
            <a:pPr marL="1481666" indent="-1481666">
              <a:buSzPct val="100000"/>
              <a:buAutoNum type="arabicPeriod"/>
            </a:pPr>
            <a:r>
              <a:t>Three cases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52" name="Number and Gender (natural gender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4"/>
            </a:pPr>
            <a:r>
              <a:t>Number and Gender (natural gender)</a:t>
            </a:r>
          </a:p>
          <a:p>
            <a:pPr marL="1481666" indent="-1481666">
              <a:buSzPct val="100000"/>
              <a:buAutoNum type="arabicPeriod" startAt="4"/>
            </a:pPr>
            <a:r>
              <a:t>Declension 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55" name="Parts of Spee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6"/>
            </a:pPr>
            <a:r>
              <a:t>Parts of Speech</a:t>
            </a:r>
          </a:p>
          <a:p>
            <a:pPr lvl="1"/>
            <a:r>
              <a:t>Noun: stands for someone/thing</a:t>
            </a:r>
          </a:p>
          <a:p>
            <a:pPr lvl="1"/>
            <a:r>
              <a:t>Adjective: modifies noun, adjective</a:t>
            </a:r>
          </a:p>
          <a:p>
            <a:pPr lvl="1"/>
            <a:r>
              <a:t>Preposition: relationship (spatial)</a:t>
            </a:r>
          </a:p>
          <a:p>
            <a:pPr lvl="1"/>
            <a:r>
              <a:t>Subject/Predicate</a:t>
            </a:r>
          </a:p>
          <a:p>
            <a:pPr lvl="1"/>
            <a:r>
              <a:t>Definite and Indefinite article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58" name="Greek Verb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7"/>
            </a:pPr>
            <a:r>
              <a:t>Greek Verbs</a:t>
            </a:r>
          </a:p>
          <a:p>
            <a:pPr lvl="1"/>
            <a:r>
              <a:t>Ending: person/number</a:t>
            </a:r>
          </a:p>
          <a:p>
            <a:pPr lvl="1"/>
            <a:r>
              <a:t>Unexpressed subject</a:t>
            </a:r>
          </a:p>
          <a:p>
            <a:pPr lvl="1"/>
            <a:r>
              <a:t>“He/she/it”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“Inflection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“Inflection”</a:t>
            </a:r>
          </a:p>
        </p:txBody>
      </p:sp>
      <p:sp>
        <p:nvSpPr>
          <p:cNvPr id="95" name="Pronoun most inflected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Pronoun most inflected</a:t>
            </a:r>
          </a:p>
          <a:p>
            <a:pPr lvl="1"/>
            <a:r>
              <a:t>Greek highly inflected (≠ German)</a:t>
            </a:r>
          </a:p>
          <a:p>
            <a:r>
              <a:t>Inflection due to function:” Case</a:t>
            </a:r>
          </a:p>
          <a:p>
            <a:pPr lvl="1"/>
            <a:r>
              <a:t>Words perform different functions in sentence</a:t>
            </a:r>
          </a:p>
          <a:p>
            <a:pPr lvl="1"/>
            <a:r>
              <a:t>Different functions are “cases” (simplification)</a:t>
            </a:r>
          </a:p>
          <a:p>
            <a:r>
              <a:t>3 cases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ase #1: Subje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Case #1: Subjective</a:t>
            </a:r>
          </a:p>
        </p:txBody>
      </p:sp>
      <p:sp>
        <p:nvSpPr>
          <p:cNvPr id="98" name="Subject (doing the action of verb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Subject (doing the action of verb)</a:t>
            </a:r>
          </a:p>
          <a:p>
            <a:pPr lvl="1"/>
            <a:r>
              <a:t>“</a:t>
            </a:r>
            <a:r>
              <a:rPr>
                <a:solidFill>
                  <a:srgbClr val="B26900"/>
                </a:solidFill>
              </a:rPr>
              <a:t>Kiersten</a:t>
            </a:r>
            <a:r>
              <a:t> went to college.”</a:t>
            </a:r>
          </a:p>
          <a:p>
            <a:pPr lvl="1"/>
            <a:r>
              <a:t>“The </a:t>
            </a:r>
            <a:r>
              <a:rPr>
                <a:solidFill>
                  <a:srgbClr val="B26900"/>
                </a:solidFill>
              </a:rPr>
              <a:t>dog</a:t>
            </a:r>
            <a:r>
              <a:t> ate my shoe.”</a:t>
            </a:r>
          </a:p>
          <a:p>
            <a:r>
              <a:t>Identify?</a:t>
            </a:r>
          </a:p>
          <a:p>
            <a:pPr lvl="1"/>
            <a:r>
              <a:t>First noun/pronoun </a:t>
            </a:r>
          </a:p>
          <a:p>
            <a:pPr lvl="1"/>
            <a:r>
              <a:t>“Who” or “What” does the action of the verb?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ase #2: Posse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Case #2: Possessive</a:t>
            </a:r>
          </a:p>
        </p:txBody>
      </p:sp>
      <p:sp>
        <p:nvSpPr>
          <p:cNvPr id="101" name="Possess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Possession</a:t>
            </a:r>
          </a:p>
          <a:p>
            <a:pPr lvl="1"/>
            <a:r>
              <a:t>“The reputation </a:t>
            </a:r>
            <a:r>
              <a:rPr>
                <a:solidFill>
                  <a:srgbClr val="B26900"/>
                </a:solidFill>
              </a:rPr>
              <a:t>of the teacher</a:t>
            </a:r>
            <a:r>
              <a:t> is good.”</a:t>
            </a:r>
          </a:p>
          <a:p>
            <a:pPr lvl="1"/>
            <a:r>
              <a:t>“The </a:t>
            </a:r>
            <a:r>
              <a:rPr>
                <a:solidFill>
                  <a:srgbClr val="B26900"/>
                </a:solidFill>
              </a:rPr>
              <a:t>teacher’s</a:t>
            </a:r>
            <a:r>
              <a:t> reputation is good.” </a:t>
            </a:r>
          </a:p>
          <a:p>
            <a:pPr lvl="1"/>
            <a:r>
              <a:t>“</a:t>
            </a:r>
            <a:r>
              <a:rPr>
                <a:solidFill>
                  <a:srgbClr val="B26900"/>
                </a:solidFill>
              </a:rPr>
              <a:t>His</a:t>
            </a:r>
            <a:r>
              <a:t> books are easy to understand.”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ase #3: Obje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Case #3: Objective</a:t>
            </a:r>
          </a:p>
        </p:txBody>
      </p:sp>
      <p:sp>
        <p:nvSpPr>
          <p:cNvPr id="104" name="Direct object (receives action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Direct object (receives action)</a:t>
            </a:r>
          </a:p>
          <a:p>
            <a:pPr lvl="1"/>
            <a:r>
              <a:t>“The pastor helped </a:t>
            </a:r>
            <a:r>
              <a:rPr>
                <a:solidFill>
                  <a:srgbClr val="B26900"/>
                </a:solidFill>
              </a:rPr>
              <a:t>him</a:t>
            </a:r>
            <a:r>
              <a:t>.”</a:t>
            </a:r>
          </a:p>
          <a:p>
            <a:r>
              <a:t>Identify?</a:t>
            </a:r>
          </a:p>
          <a:p>
            <a:pPr lvl="1"/>
            <a:r>
              <a:t>Generally follows the verb</a:t>
            </a:r>
          </a:p>
          <a:p>
            <a:pPr lvl="1"/>
            <a:r>
              <a:t>“What” or “Whom” receives the action of the verb?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Other Factors in Infl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Other Factors in Inflection</a:t>
            </a:r>
          </a:p>
        </p:txBody>
      </p:sp>
      <p:sp>
        <p:nvSpPr>
          <p:cNvPr id="107" name="Number: singular, plural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Number: singular, plural</a:t>
            </a:r>
          </a:p>
          <a:p>
            <a:pPr lvl="1"/>
            <a:r>
              <a:t>“Most </a:t>
            </a:r>
            <a:r>
              <a:rPr>
                <a:solidFill>
                  <a:srgbClr val="A86C24"/>
                </a:solidFill>
              </a:rPr>
              <a:t>students</a:t>
            </a:r>
            <a:r>
              <a:t> like that </a:t>
            </a:r>
            <a:r>
              <a:rPr>
                <a:solidFill>
                  <a:srgbClr val="A86C24"/>
                </a:solidFill>
              </a:rPr>
              <a:t>student</a:t>
            </a:r>
            <a:r>
              <a:t>.”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Other Factors in Infl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Other Factors in Inflection</a:t>
            </a:r>
          </a:p>
        </p:txBody>
      </p:sp>
      <p:sp>
        <p:nvSpPr>
          <p:cNvPr id="110" name="“Most students like that student.”"/>
          <p:cNvSpPr txBox="1">
            <a:spLocks noGrp="1"/>
          </p:cNvSpPr>
          <p:nvPr>
            <p:ph type="body" idx="1"/>
          </p:nvPr>
        </p:nvSpPr>
        <p:spPr>
          <a:xfrm>
            <a:off x="1257300" y="3783707"/>
            <a:ext cx="21907500" cy="7690049"/>
          </a:xfrm>
          <a:prstGeom prst="rect">
            <a:avLst/>
          </a:prstGeom>
        </p:spPr>
        <p:txBody>
          <a:bodyPr anchor="ctr"/>
          <a:lstStyle/>
          <a:p>
            <a:pPr algn="ctr">
              <a:defRPr sz="12800"/>
            </a:pPr>
            <a:r>
              <a:t>“Most </a:t>
            </a:r>
            <a:r>
              <a:rPr>
                <a:solidFill>
                  <a:srgbClr val="A86C24"/>
                </a:solidFill>
              </a:rPr>
              <a:t>students</a:t>
            </a:r>
            <a:r>
              <a:t> like that </a:t>
            </a:r>
            <a:r>
              <a:rPr>
                <a:solidFill>
                  <a:srgbClr val="A86C24"/>
                </a:solidFill>
              </a:rPr>
              <a:t>student</a:t>
            </a:r>
            <a:r>
              <a:t>.”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Other Factors in Infle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Other Factors in Inflection</a:t>
            </a:r>
          </a:p>
        </p:txBody>
      </p:sp>
      <p:sp>
        <p:nvSpPr>
          <p:cNvPr id="113" name="Gender: Masculine, feminine, neute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Gender: Masculine, feminine, neuter</a:t>
            </a:r>
          </a:p>
          <a:p>
            <a:pPr lvl="1"/>
            <a:r>
              <a:t>“</a:t>
            </a:r>
            <a:r>
              <a:rPr>
                <a:solidFill>
                  <a:srgbClr val="A86C24"/>
                </a:solidFill>
              </a:rPr>
              <a:t>He</a:t>
            </a:r>
            <a:r>
              <a:t> gave </a:t>
            </a:r>
            <a:r>
              <a:rPr>
                <a:solidFill>
                  <a:srgbClr val="A86C24"/>
                </a:solidFill>
              </a:rPr>
              <a:t>it</a:t>
            </a:r>
            <a:r>
              <a:t> to </a:t>
            </a:r>
            <a:r>
              <a:rPr>
                <a:solidFill>
                  <a:srgbClr val="A86C24"/>
                </a:solidFill>
              </a:rPr>
              <a:t>her</a:t>
            </a:r>
            <a:r>
              <a:t>” (mostly pronouns)</a:t>
            </a:r>
          </a:p>
          <a:p>
            <a:r>
              <a:t>Natural gender</a:t>
            </a:r>
          </a:p>
          <a:p>
            <a:pPr lvl="1"/>
            <a:r>
              <a:t>“Man,” “Woman,” “Rock”</a:t>
            </a:r>
          </a:p>
          <a:p>
            <a:pPr lvl="1"/>
            <a:r>
              <a:t>“Sin” &amp; “sinner”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</Words>
  <Application>Microsoft Macintosh PowerPoint</Application>
  <PresentationFormat>Custom</PresentationFormat>
  <Paragraphs>119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5</vt:lpstr>
      <vt:lpstr>“Inflection”: Form of the word changes</vt:lpstr>
      <vt:lpstr>“Inflection”</vt:lpstr>
      <vt:lpstr>Case #1: Subjective</vt:lpstr>
      <vt:lpstr>Case #2: Possessive</vt:lpstr>
      <vt:lpstr>Case #3: Objective</vt:lpstr>
      <vt:lpstr>Other Factors in Inflection</vt:lpstr>
      <vt:lpstr>Other Factors in Inflection</vt:lpstr>
      <vt:lpstr>Other Factors in Inflection</vt:lpstr>
      <vt:lpstr>Other Factors in Inflection</vt:lpstr>
      <vt:lpstr>Declension (Greek term)</vt:lpstr>
      <vt:lpstr>Parts of Speech</vt:lpstr>
      <vt:lpstr>Parts of Speech</vt:lpstr>
      <vt:lpstr>Parts of Speech</vt:lpstr>
      <vt:lpstr>Greek Subject and Verbs</vt:lpstr>
      <vt:lpstr>Greek Subject and Verbs</vt:lpstr>
      <vt:lpstr>Greek Subject and Verbs</vt:lpstr>
      <vt:lpstr>Greek Subject and Verbs</vt:lpstr>
      <vt:lpstr>Greek Subject and Verbs</vt:lpstr>
      <vt:lpstr>Greek Subject and Verbs</vt:lpstr>
      <vt:lpstr>Summary</vt:lpstr>
      <vt:lpstr>Summary</vt:lpstr>
      <vt:lpstr>Summary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cp:lastModifiedBy>Bill Mounce</cp:lastModifiedBy>
  <cp:revision>1</cp:revision>
  <dcterms:modified xsi:type="dcterms:W3CDTF">2019-01-22T18:12:01Z</dcterms:modified>
</cp:coreProperties>
</file>