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16</a:t>
            </a:r>
          </a:p>
        </p:txBody>
      </p:sp>
      <p:sp>
        <p:nvSpPr>
          <p:cNvPr id="89" name="Present Active Indica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Present Active Indicative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ersonal Pronouns (Nominative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Personal Pronouns (Nominative)</a:t>
            </a:r>
          </a:p>
        </p:txBody>
      </p:sp>
      <p:sp>
        <p:nvSpPr>
          <p:cNvPr id="117" name="Emphasi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Emphasis</a:t>
            </a:r>
          </a:p>
          <a:p>
            <a:pPr lvl="1"/>
            <a:r>
              <a:t>ἐγὼ ἀγαπῶ Ῥόβιν.</a:t>
            </a:r>
          </a:p>
          <a:p>
            <a:r>
              <a:t>Contrast</a:t>
            </a:r>
          </a:p>
          <a:p>
            <a:pPr lvl="1"/>
            <a:r>
              <a:t>“Not as I will but as you will.”</a:t>
            </a:r>
          </a:p>
          <a:p>
            <a:r>
              <a:t>Reflexive?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ersonal Pronouns (Nominative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Personal Pronouns (Nominative)</a:t>
            </a:r>
          </a:p>
        </p:txBody>
      </p:sp>
      <p:sp>
        <p:nvSpPr>
          <p:cNvPr id="120" name="ἐγὼ ἀγαπῶ Ῥόβιν."/>
          <p:cNvSpPr txBox="1">
            <a:spLocks noGrp="1"/>
          </p:cNvSpPr>
          <p:nvPr>
            <p:ph type="body" idx="1"/>
          </p:nvPr>
        </p:nvSpPr>
        <p:spPr>
          <a:xfrm>
            <a:off x="1257300" y="3821508"/>
            <a:ext cx="21907500" cy="7662467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20000">
                <a:solidFill>
                  <a:srgbClr val="000000"/>
                </a:solidFill>
              </a:defRPr>
            </a:pPr>
            <a:r>
              <a:t>ἐγὼ ἀγαπῶ Ῥόβιν.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Master Indicative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Indicative Verb Chart</a:t>
            </a:r>
          </a:p>
        </p:txBody>
      </p:sp>
      <p:graphicFrame>
        <p:nvGraphicFramePr>
          <p:cNvPr id="123" name="Table"/>
          <p:cNvGraphicFramePr/>
          <p:nvPr/>
        </p:nvGraphicFramePr>
        <p:xfrm>
          <a:off x="1255841" y="4216400"/>
          <a:ext cx="21910418" cy="594826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10163">
                <a:tc>
                  <a:txBody>
                    <a:bodyPr/>
                    <a:lstStyle/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	Aug/	Tense	Tense	Conn.	Personal	1st sg</a:t>
                      </a:r>
                      <a:br/>
                      <a:r>
                        <a:t>	Redup	stem	form.	vowel	endings	paradigm</a:t>
                      </a:r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lvl="3" indent="0" algn="l">
                        <a:spcBef>
                          <a:spcPts val="1800"/>
                        </a:spcBef>
                        <a:tabLst>
                          <a:tab pos="3962400" algn="l"/>
                          <a:tab pos="6400800" algn="l"/>
                          <a:tab pos="8712200" algn="l"/>
                          <a:tab pos="11277600" algn="l"/>
                          <a:tab pos="13957300" algn="l"/>
                          <a:tab pos="17373600" algn="l"/>
                        </a:tabLst>
                        <a:defRPr sz="4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act		pres		ο/ε	prim act	λύω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26" name="Present active indica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Present active indicative</a:t>
            </a:r>
          </a:p>
          <a:p>
            <a:pPr marL="1481666" indent="-1481666">
              <a:buSzPct val="100000"/>
              <a:buAutoNum type="arabicPeriod"/>
            </a:pPr>
            <a:r>
              <a:t>Verbal root – tense stem</a:t>
            </a:r>
          </a:p>
          <a:p>
            <a:pPr marL="1481666" indent="-1481666">
              <a:buSzPct val="100000"/>
              <a:buAutoNum type="arabicPeriod"/>
            </a:pPr>
            <a:r>
              <a:t>Connecting vowels (ο/ε)</a:t>
            </a:r>
          </a:p>
          <a:p>
            <a:pPr marL="1481666" indent="-1481666">
              <a:buSzPct val="100000"/>
              <a:buAutoNum type="arabicPeriod"/>
            </a:pPr>
            <a:r>
              <a:t>Primary active endings (agreement)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4. Primary Active Ending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 Primary Active Endings</a:t>
            </a:r>
          </a:p>
        </p:txBody>
      </p:sp>
      <p:sp>
        <p:nvSpPr>
          <p:cNvPr id="129" name="λύω - λύεις ς λύει ι…"/>
          <p:cNvSpPr txBox="1"/>
          <p:nvPr/>
        </p:nvSpPr>
        <p:spPr>
          <a:xfrm>
            <a:off x="7558940" y="3751913"/>
            <a:ext cx="9266120" cy="8701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/>
          <a:p>
            <a:pPr lvl="1">
              <a:lnSpc>
                <a:spcPct val="110000"/>
              </a:lnSpc>
              <a:spcBef>
                <a:spcPts val="4800"/>
              </a:spcBef>
              <a:tabLst>
                <a:tab pos="75438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λύω	-</a:t>
            </a:r>
            <a:br/>
            <a:r>
              <a:t>λύεις	ς</a:t>
            </a:r>
            <a:br/>
            <a:r>
              <a:t>λύει	ι</a:t>
            </a:r>
          </a:p>
          <a:p>
            <a:pPr lvl="1">
              <a:lnSpc>
                <a:spcPct val="110000"/>
              </a:lnSpc>
              <a:spcBef>
                <a:spcPts val="4800"/>
              </a:spcBef>
              <a:tabLst>
                <a:tab pos="7543800" algn="l"/>
              </a:tabLst>
              <a:defRPr sz="8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λύομεν	μεν</a:t>
            </a:r>
            <a:br/>
            <a:r>
              <a:t>λύετε	τε</a:t>
            </a:r>
            <a:br/>
            <a:r>
              <a:t>λύουσι(ν)	νσι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Vocabul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Vocabulary</a:t>
            </a:r>
          </a:p>
        </p:txBody>
      </p:sp>
      <p:sp>
        <p:nvSpPr>
          <p:cNvPr id="132" name="Learn form, definition, root (“stem”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Learn form, definition, root (“stem”)</a:t>
            </a:r>
          </a:p>
          <a:p>
            <a:r>
              <a:t>Second line</a:t>
            </a:r>
          </a:p>
          <a:p>
            <a:pPr lvl="1"/>
            <a:r>
              <a:t>Write out on your vocab cards</a:t>
            </a:r>
          </a:p>
          <a:p>
            <a:pPr lvl="1"/>
            <a:r>
              <a:t>Ignore for now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ἀκού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ἀκούω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βλέπ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βλέπω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ἔχ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ἔχω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λύ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λύω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Grammar</a:t>
            </a:r>
          </a:p>
        </p:txBody>
      </p:sp>
      <p:sp>
        <p:nvSpPr>
          <p:cNvPr id="92" name="Time: (usually) presen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Time: (usually) present</a:t>
            </a:r>
          </a:p>
          <a:p>
            <a:r>
              <a:t>Aspect: Imperfective (“I am studying.”)</a:t>
            </a:r>
          </a:p>
          <a:p>
            <a:r>
              <a:t>Voice: Active</a:t>
            </a:r>
          </a:p>
          <a:p>
            <a:r>
              <a:t>Mood: Indicative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νόμ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νόμος, -ου, ὁ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ὅπου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ὅπου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πιστεύ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πιστεύω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πρόσωπ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πρόσωπον, -ου, τό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τότ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τότε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τυφλός, -ή, -ό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τυφλός, -ή, -όν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χαρά, -ᾶ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χαρά, -ᾶς, ἡ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Overview Chart: Presen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Overview Chart: Present Active Indicative</a:t>
            </a:r>
          </a:p>
        </p:txBody>
      </p:sp>
      <p:graphicFrame>
        <p:nvGraphicFramePr>
          <p:cNvPr id="95" name="Table"/>
          <p:cNvGraphicFramePr/>
          <p:nvPr/>
        </p:nvGraphicFramePr>
        <p:xfrm>
          <a:off x="1255841" y="3759200"/>
          <a:ext cx="21910418" cy="6881615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43514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tense stem + Connecting vowel + </a:t>
                      </a:r>
                      <a:br/>
                      <a:r>
                        <a:t>Primary active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λυ + ο + μεν → λύομεν</a:t>
                      </a:r>
                    </a:p>
                  </a:txBody>
                  <a:tcPr marL="50800" marR="50800" marT="50800" marB="508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resent Active Indi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Active Indicative</a:t>
            </a:r>
          </a:p>
        </p:txBody>
      </p:sp>
      <p:sp>
        <p:nvSpPr>
          <p:cNvPr id="98" name="λύω I am loosing ο - λύεις You are loosing ε ς λύει He/she/it is loosing ε ι…"/>
          <p:cNvSpPr txBox="1">
            <a:spLocks noGrp="1"/>
          </p:cNvSpPr>
          <p:nvPr>
            <p:ph type="body" idx="1"/>
          </p:nvPr>
        </p:nvSpPr>
        <p:spPr>
          <a:xfrm>
            <a:off x="1808212" y="3771701"/>
            <a:ext cx="20805676" cy="921474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10000"/>
              </a:lnSpc>
              <a:tabLst>
                <a:tab pos="6477000" algn="l"/>
                <a:tab pos="17462500" algn="l"/>
                <a:tab pos="192405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ω</a:t>
            </a:r>
            <a:r>
              <a:t>	I am loosing	ο	-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εις</a:t>
            </a:r>
            <a:r>
              <a:t>	You are loosing	ε	ς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ει</a:t>
            </a:r>
            <a:r>
              <a:t>	He/she/it is loosing	ε	ι </a:t>
            </a:r>
          </a:p>
          <a:p>
            <a:pPr>
              <a:lnSpc>
                <a:spcPct val="110000"/>
              </a:lnSpc>
              <a:tabLst>
                <a:tab pos="6477000" algn="l"/>
                <a:tab pos="17462500" algn="l"/>
                <a:tab pos="192405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ομεν</a:t>
            </a:r>
            <a:r>
              <a:t>	We are loosing	ο	μεν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ετε</a:t>
            </a:r>
            <a:r>
              <a:t>	You are loosing	ε	τε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ουσι(ν)</a:t>
            </a:r>
            <a:r>
              <a:t>	They are loosing	ο	νσι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Formation of Verb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Formation of Verb</a:t>
            </a:r>
          </a:p>
        </p:txBody>
      </p:sp>
      <p:sp>
        <p:nvSpPr>
          <p:cNvPr id="101" name="Root and Stem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Root and Stem</a:t>
            </a:r>
          </a:p>
          <a:p>
            <a:pPr lvl="1"/>
            <a:r>
              <a:t>The most basic form of the verb in a particular tense</a:t>
            </a:r>
          </a:p>
          <a:p>
            <a:r>
              <a:t>Connecting vowel</a:t>
            </a:r>
          </a:p>
          <a:p>
            <a:pPr lvl="1"/>
            <a:r>
              <a:t>μ or ν: ο (λέγομεν)</a:t>
            </a:r>
          </a:p>
          <a:p>
            <a:pPr lvl="1"/>
            <a:r>
              <a:t>Anything else: ε (λέγετε)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Formation of Verb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Formation of Verb</a:t>
            </a:r>
          </a:p>
        </p:txBody>
      </p:sp>
      <p:sp>
        <p:nvSpPr>
          <p:cNvPr id="104" name="μ or ν: ο (λέγομεν)…"/>
          <p:cNvSpPr txBox="1">
            <a:spLocks noGrp="1"/>
          </p:cNvSpPr>
          <p:nvPr>
            <p:ph type="body" sz="quarter" idx="1"/>
          </p:nvPr>
        </p:nvSpPr>
        <p:spPr>
          <a:xfrm>
            <a:off x="5008116" y="4992637"/>
            <a:ext cx="14405868" cy="3730726"/>
          </a:xfrm>
          <a:prstGeom prst="rect">
            <a:avLst/>
          </a:prstGeom>
        </p:spPr>
        <p:txBody>
          <a:bodyPr/>
          <a:lstStyle/>
          <a:p>
            <a:pPr>
              <a:tabLst>
                <a:tab pos="7632700" algn="l"/>
                <a:tab pos="9156700" algn="l"/>
              </a:tabLst>
              <a:defRPr sz="9600"/>
            </a:pPr>
            <a:r>
              <a:t>μ or ν:	ο	(λέγ</a:t>
            </a:r>
            <a:r>
              <a:rPr>
                <a:solidFill>
                  <a:srgbClr val="B26900"/>
                </a:solidFill>
              </a:rPr>
              <a:t>ο</a:t>
            </a:r>
            <a:r>
              <a:t>μεν)</a:t>
            </a:r>
          </a:p>
          <a:p>
            <a:pPr>
              <a:tabLst>
                <a:tab pos="7632700" algn="l"/>
                <a:tab pos="9156700" algn="l"/>
              </a:tabLst>
              <a:defRPr sz="9600"/>
            </a:pPr>
            <a:r>
              <a:t>Anything else:	ε	(λέγ</a:t>
            </a:r>
            <a:r>
              <a:rPr>
                <a:solidFill>
                  <a:srgbClr val="B26900"/>
                </a:solidFill>
              </a:rPr>
              <a:t>ε</a:t>
            </a:r>
            <a:r>
              <a:t>τε)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ormation of Verb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Formation of Verb</a:t>
            </a:r>
          </a:p>
        </p:txBody>
      </p:sp>
      <p:sp>
        <p:nvSpPr>
          <p:cNvPr id="107" name="Personal ending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Personal ending</a:t>
            </a:r>
          </a:p>
          <a:p>
            <a:pPr lvl="1"/>
            <a:r>
              <a:t>Agree with subject (εἰμί)</a:t>
            </a:r>
          </a:p>
          <a:p>
            <a:pPr lvl="1"/>
            <a:r>
              <a:t>Subject not required</a:t>
            </a:r>
          </a:p>
          <a:p>
            <a:pPr lvl="1"/>
            <a:r>
              <a:t>Confirm right subject (linkage)</a:t>
            </a:r>
          </a:p>
          <a:p>
            <a:r>
              <a:t>Primary Personal Endings</a:t>
            </a:r>
          </a:p>
          <a:p>
            <a:pPr lvl="1"/>
            <a:r>
              <a:t>First of four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Master Personal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Personal Ending Chart</a:t>
            </a:r>
          </a:p>
        </p:txBody>
      </p:sp>
      <p:graphicFrame>
        <p:nvGraphicFramePr>
          <p:cNvPr id="110" name="Table"/>
          <p:cNvGraphicFramePr/>
          <p:nvPr/>
        </p:nvGraphicFramePr>
        <p:xfrm>
          <a:off x="1918058" y="4553652"/>
          <a:ext cx="20560584" cy="7188201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6849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9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9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Primary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Secondary</a:t>
                      </a:r>
                    </a:p>
                  </a:txBody>
                  <a:tcPr marL="50800" marR="50800" marT="50800" marB="50800" anchor="ctr" horzOverflow="overflow"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Active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1833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Middle/Passive</a:t>
                      </a:r>
                    </a:p>
                  </a:txBody>
                  <a:tcPr marL="50800" marR="50800" marT="50800" marB="50800" anchor="ctr" horzOverflow="overflow">
                    <a:lnR w="38100">
                      <a:solidFill>
                        <a:srgbClr val="000000"/>
                      </a:solidFill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7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</a:lnL>
                    <a:lnR w="38100">
                      <a:solidFill>
                        <a:srgbClr val="000000"/>
                      </a:solidFill>
                    </a:lnR>
                    <a:lnT w="38100">
                      <a:solidFill>
                        <a:srgbClr val="000000"/>
                      </a:solidFill>
                    </a:lnT>
                    <a:lnB w="381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1" name="Star"/>
          <p:cNvSpPr/>
          <p:nvPr/>
        </p:nvSpPr>
        <p:spPr>
          <a:xfrm>
            <a:off x="11470020" y="7442977"/>
            <a:ext cx="1482060" cy="1409523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rgbClr val="535353"/>
          </a:solid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Master Personal Ending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Personal Ending Chart</a:t>
            </a:r>
          </a:p>
        </p:txBody>
      </p:sp>
      <p:sp>
        <p:nvSpPr>
          <p:cNvPr id="114" name="λύω - λύεις ς λύει ι…"/>
          <p:cNvSpPr txBox="1">
            <a:spLocks noGrp="1"/>
          </p:cNvSpPr>
          <p:nvPr>
            <p:ph type="body" sz="half" idx="1"/>
          </p:nvPr>
        </p:nvSpPr>
        <p:spPr>
          <a:xfrm>
            <a:off x="7443589" y="3797101"/>
            <a:ext cx="9534922" cy="8723016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7543800" algn="l"/>
              </a:tabLst>
            </a:pPr>
            <a:r>
              <a:t>λύ</a:t>
            </a:r>
            <a:r>
              <a:rPr>
                <a:solidFill>
                  <a:srgbClr val="A86C24"/>
                </a:solidFill>
              </a:rPr>
              <a:t>ω</a:t>
            </a:r>
            <a:r>
              <a:t>	-</a:t>
            </a:r>
            <a:br/>
            <a:r>
              <a:t>λύ</a:t>
            </a:r>
            <a:r>
              <a:rPr>
                <a:solidFill>
                  <a:srgbClr val="A86C24"/>
                </a:solidFill>
              </a:rPr>
              <a:t>εις</a:t>
            </a:r>
            <a:r>
              <a:t>	ς</a:t>
            </a:r>
            <a:br/>
            <a:r>
              <a:t>λύ</a:t>
            </a:r>
            <a:r>
              <a:rPr>
                <a:solidFill>
                  <a:srgbClr val="A86C24"/>
                </a:solidFill>
              </a:rPr>
              <a:t>ει</a:t>
            </a:r>
            <a:r>
              <a:t>	ι</a:t>
            </a:r>
          </a:p>
          <a:p>
            <a:pPr defTabSz="685800">
              <a:lnSpc>
                <a:spcPct val="110000"/>
              </a:lnSpc>
              <a:tabLst>
                <a:tab pos="7543800" algn="l"/>
              </a:tabLst>
            </a:pPr>
            <a:r>
              <a:t>λύ</a:t>
            </a:r>
            <a:r>
              <a:rPr>
                <a:solidFill>
                  <a:srgbClr val="A86C24"/>
                </a:solidFill>
              </a:rPr>
              <a:t>ομεν</a:t>
            </a:r>
            <a:r>
              <a:t>	μεν</a:t>
            </a:r>
            <a:br/>
            <a:r>
              <a:t>λύ</a:t>
            </a:r>
            <a:r>
              <a:rPr>
                <a:solidFill>
                  <a:srgbClr val="A86C24"/>
                </a:solidFill>
              </a:rPr>
              <a:t>ετε</a:t>
            </a:r>
            <a:r>
              <a:t>	τε</a:t>
            </a:r>
            <a:br/>
            <a:r>
              <a:t>λύ</a:t>
            </a:r>
            <a:r>
              <a:rPr>
                <a:solidFill>
                  <a:srgbClr val="A86C24"/>
                </a:solidFill>
              </a:rPr>
              <a:t>ουσι</a:t>
            </a:r>
            <a:r>
              <a:t>(ν)	νσι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</Words>
  <Application>Microsoft Macintosh PowerPoint</Application>
  <PresentationFormat>Custom</PresentationFormat>
  <Paragraphs>73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16</vt:lpstr>
      <vt:lpstr>English Grammar</vt:lpstr>
      <vt:lpstr>Overview Chart: Present Active Indicative</vt:lpstr>
      <vt:lpstr>Present Active Indicative</vt:lpstr>
      <vt:lpstr>Formation of Verb</vt:lpstr>
      <vt:lpstr>Formation of Verb</vt:lpstr>
      <vt:lpstr>Formation of Verb</vt:lpstr>
      <vt:lpstr>Master Personal Ending Chart</vt:lpstr>
      <vt:lpstr>Master Personal Ending Chart</vt:lpstr>
      <vt:lpstr>Personal Pronouns (Nominative)</vt:lpstr>
      <vt:lpstr>Personal Pronouns (Nominative)</vt:lpstr>
      <vt:lpstr>Master Indicative Verb Chart</vt:lpstr>
      <vt:lpstr>Summary</vt:lpstr>
      <vt:lpstr>4. Primary Active Endings</vt:lpstr>
      <vt:lpstr>Vocabulary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16</dc:title>
  <cp:lastModifiedBy>Bill Mounce</cp:lastModifiedBy>
  <cp:revision>1</cp:revision>
  <dcterms:modified xsi:type="dcterms:W3CDTF">2019-01-22T18:13:20Z</dcterms:modified>
</cp:coreProperties>
</file>