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26</a:t>
            </a:r>
          </a:p>
        </p:txBody>
      </p:sp>
      <p:sp>
        <p:nvSpPr>
          <p:cNvPr id="89" name="Participles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Participles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ollowing Chapter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Following Chapters</a:t>
            </a:r>
          </a:p>
        </p:txBody>
      </p:sp>
      <p:sp>
        <p:nvSpPr>
          <p:cNvPr id="116" name="Chapter 27: present adverbial…"/>
          <p:cNvSpPr txBox="1">
            <a:spLocks noGrp="1"/>
          </p:cNvSpPr>
          <p:nvPr>
            <p:ph type="body" sz="half" idx="1"/>
          </p:nvPr>
        </p:nvSpPr>
        <p:spPr>
          <a:xfrm>
            <a:off x="5766990" y="4269382"/>
            <a:ext cx="12888120" cy="6947893"/>
          </a:xfrm>
          <a:prstGeom prst="rect">
            <a:avLst/>
          </a:prstGeom>
        </p:spPr>
        <p:txBody>
          <a:bodyPr/>
          <a:lstStyle/>
          <a:p>
            <a:r>
              <a:t>Chapter 27: present adverbial</a:t>
            </a:r>
          </a:p>
          <a:p>
            <a:r>
              <a:t>Chapter 28: aorist adverbial</a:t>
            </a:r>
          </a:p>
          <a:p>
            <a:r>
              <a:t>Chapter 29: adjectival</a:t>
            </a:r>
          </a:p>
          <a:p>
            <a:r>
              <a:t>Chapter 30: perfect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19" name="Verbal Adjective: tense, voice (anarthrous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rPr b="1"/>
              <a:t>Verbal</a:t>
            </a:r>
            <a:r>
              <a:t> Adjective: tense, voice (anarthrous)</a:t>
            </a:r>
          </a:p>
          <a:p>
            <a:pPr marL="1481666" indent="-1481666">
              <a:buSzPct val="100000"/>
              <a:buAutoNum type="arabicPeriod"/>
            </a:pPr>
            <a:r>
              <a:t>Verbal </a:t>
            </a:r>
            <a:r>
              <a:rPr b="1"/>
              <a:t>Adjective</a:t>
            </a:r>
            <a:r>
              <a:t>: c, n, g (articular)</a:t>
            </a:r>
          </a:p>
          <a:p>
            <a:pPr marL="1481666" indent="-1481666">
              <a:buSzPct val="100000"/>
              <a:buAutoNum type="arabicPeriod"/>
            </a:pPr>
            <a:r>
              <a:t>Aspect: three tenses</a:t>
            </a:r>
          </a:p>
          <a:p>
            <a:pPr marL="1481666" indent="-1481666">
              <a:buSzPct val="100000"/>
              <a:buAutoNum type="arabicPeriod"/>
            </a:pPr>
            <a:r>
              <a:t>Formed on verb + morpheme + endings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: “ing” wor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English: “ing” words</a:t>
            </a:r>
          </a:p>
        </p:txBody>
      </p:sp>
      <p:sp>
        <p:nvSpPr>
          <p:cNvPr id="92" name="“-ing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“-ing”</a:t>
            </a:r>
          </a:p>
          <a:p>
            <a:r>
              <a:t>Verbal adjectives</a:t>
            </a:r>
          </a:p>
          <a:p>
            <a:r>
              <a:t>“Participial phrase”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Verbal Ad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Verbal Adjective</a:t>
            </a:r>
          </a:p>
        </p:txBody>
      </p:sp>
      <p:sp>
        <p:nvSpPr>
          <p:cNvPr id="95" name="Verbal Adje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rPr b="1"/>
              <a:t>Verbal</a:t>
            </a:r>
            <a:r>
              <a:t> Adjective</a:t>
            </a:r>
          </a:p>
          <a:p>
            <a:pPr lvl="1"/>
            <a:r>
              <a:t>“</a:t>
            </a:r>
            <a:r>
              <a:rPr>
                <a:solidFill>
                  <a:srgbClr val="A86C24"/>
                </a:solidFill>
              </a:rPr>
              <a:t>While studying for his Greek final</a:t>
            </a:r>
            <a:r>
              <a:t>, Ian fell asleep.”</a:t>
            </a:r>
          </a:p>
          <a:p>
            <a:r>
              <a:t>Verbal </a:t>
            </a:r>
            <a:r>
              <a:rPr b="1"/>
              <a:t>Adjective</a:t>
            </a:r>
          </a:p>
          <a:p>
            <a:pPr lvl="1"/>
            <a:r>
              <a:t>“The book </a:t>
            </a:r>
            <a:r>
              <a:rPr>
                <a:solidFill>
                  <a:srgbClr val="A86C24"/>
                </a:solidFill>
              </a:rPr>
              <a:t>lying on the window sill</a:t>
            </a:r>
            <a:r>
              <a:t> belongs to Kathy.”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reek Basics: Built on any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Basics: Built on any verb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1255841" y="3559175"/>
          <a:ext cx="21910418" cy="872351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8541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Verbal stem + Morpheme + Case ending</a:t>
                      </a:r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B26900"/>
                          </a:solidFill>
                        </a:rPr>
                        <a:t>λύ</a:t>
                      </a:r>
                      <a:r>
                        <a:t>οντες</a:t>
                      </a:r>
                      <a:br/>
                      <a:r>
                        <a:rPr>
                          <a:solidFill>
                            <a:srgbClr val="B26900"/>
                          </a:solidFill>
                        </a:rPr>
                        <a:t>πιστεύ</a:t>
                      </a:r>
                      <a:r>
                        <a:t>σαντες</a:t>
                      </a:r>
                      <a:br/>
                      <a:r>
                        <a:t>πε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ποιη</a:t>
                      </a:r>
                      <a:r>
                        <a:t>κότες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reek Basics: Verbal Adje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Basics: Verbal Adjective</a:t>
            </a:r>
          </a:p>
        </p:txBody>
      </p:sp>
      <p:sp>
        <p:nvSpPr>
          <p:cNvPr id="101" name="Verbal Adje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rPr>
                <a:solidFill>
                  <a:srgbClr val="A86C24"/>
                </a:solidFill>
              </a:rPr>
              <a:t>Verbal</a:t>
            </a:r>
            <a:r>
              <a:t> Adjective</a:t>
            </a:r>
          </a:p>
          <a:p>
            <a:pPr lvl="1"/>
            <a:r>
              <a:t>Tense and voice</a:t>
            </a:r>
          </a:p>
          <a:p>
            <a:pPr lvl="1"/>
            <a:r>
              <a:t>No personal endings</a:t>
            </a:r>
          </a:p>
          <a:p>
            <a:r>
              <a:t>Verbal </a:t>
            </a:r>
            <a:r>
              <a:rPr>
                <a:solidFill>
                  <a:srgbClr val="A86C24"/>
                </a:solidFill>
              </a:rPr>
              <a:t>Adjective</a:t>
            </a:r>
          </a:p>
          <a:p>
            <a:pPr lvl="1"/>
            <a:r>
              <a:t>Agree: Case, number, and gender</a:t>
            </a:r>
          </a:p>
          <a:p>
            <a:r>
              <a:t>Most basic translation: 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Verbal Elements: Vo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Verbal Elements: Voice</a:t>
            </a:r>
          </a:p>
        </p:txBody>
      </p:sp>
      <p:sp>
        <p:nvSpPr>
          <p:cNvPr id="104" name="Active: ἀκούοντες…"/>
          <p:cNvSpPr txBox="1">
            <a:spLocks noGrp="1"/>
          </p:cNvSpPr>
          <p:nvPr>
            <p:ph type="body" sz="half" idx="1"/>
          </p:nvPr>
        </p:nvSpPr>
        <p:spPr>
          <a:xfrm>
            <a:off x="3764408" y="4516139"/>
            <a:ext cx="16893284" cy="620772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defRPr sz="9600"/>
            </a:pPr>
            <a:r>
              <a:t>Active: ἀκούο</a:t>
            </a:r>
            <a:r>
              <a:rPr>
                <a:solidFill>
                  <a:srgbClr val="B26900"/>
                </a:solidFill>
              </a:rPr>
              <a:t>ντ</a:t>
            </a:r>
            <a:r>
              <a:t>ες</a:t>
            </a:r>
          </a:p>
          <a:p>
            <a:pPr>
              <a:lnSpc>
                <a:spcPct val="110000"/>
              </a:lnSpc>
              <a:defRPr sz="9600"/>
            </a:pPr>
            <a:r>
              <a:t>Passive: ἀκουό</a:t>
            </a:r>
            <a:r>
              <a:rPr>
                <a:solidFill>
                  <a:srgbClr val="B26900"/>
                </a:solidFill>
              </a:rPr>
              <a:t>μεν</a:t>
            </a:r>
            <a:r>
              <a:t>οι</a:t>
            </a:r>
            <a:endParaRPr>
              <a:solidFill>
                <a:srgbClr val="EBEBEB"/>
              </a:solidFill>
            </a:endParaRPr>
          </a:p>
          <a:p>
            <a:pPr>
              <a:lnSpc>
                <a:spcPct val="110000"/>
              </a:lnSpc>
              <a:defRPr sz="9600"/>
            </a:pPr>
            <a:r>
              <a:t>Middle-only/Deponent: ἐρχό</a:t>
            </a:r>
            <a:r>
              <a:rPr>
                <a:solidFill>
                  <a:srgbClr val="B26900"/>
                </a:solidFill>
              </a:rPr>
              <a:t>μεν</a:t>
            </a:r>
            <a:r>
              <a:t>οι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Verbal Elements: Aspec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Verbal Elements: Aspect</a:t>
            </a:r>
          </a:p>
        </p:txBody>
      </p:sp>
      <p:graphicFrame>
        <p:nvGraphicFramePr>
          <p:cNvPr id="107" name="Table"/>
          <p:cNvGraphicFramePr/>
          <p:nvPr/>
        </p:nvGraphicFramePr>
        <p:xfrm>
          <a:off x="1720849" y="3556000"/>
          <a:ext cx="21031201" cy="88773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7375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9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1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662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participle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 stem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aspect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662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imperfective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present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continuous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662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perfective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aorist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undefined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6625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combinative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perfect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completed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Adjectival Eleme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Adjectival Elements</a:t>
            </a:r>
          </a:p>
        </p:txBody>
      </p:sp>
      <p:sp>
        <p:nvSpPr>
          <p:cNvPr id="110" name="Agrees with the word it modifies in case, number, and gender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Agrees with the word it modifies in case, number, and gender</a:t>
            </a:r>
          </a:p>
          <a:p>
            <a:pPr lvl="1"/>
            <a:r>
              <a:t>“The man, </a:t>
            </a:r>
            <a:r>
              <a:rPr>
                <a:solidFill>
                  <a:srgbClr val="B26900"/>
                </a:solidFill>
              </a:rPr>
              <a:t>eating</a:t>
            </a:r>
            <a:r>
              <a:t> the chocolate, is my brother.”</a:t>
            </a:r>
          </a:p>
          <a:p>
            <a:pPr lvl="1"/>
            <a:r>
              <a:t>He saw the man who </a:t>
            </a:r>
            <a:r>
              <a:rPr>
                <a:solidFill>
                  <a:srgbClr val="B26900"/>
                </a:solidFill>
              </a:rPr>
              <a:t>was teaching</a:t>
            </a:r>
            <a:r>
              <a:t> the Koine.”</a:t>
            </a:r>
          </a:p>
          <a:p>
            <a:r>
              <a:t>Subject</a:t>
            </a:r>
          </a:p>
          <a:p>
            <a:pPr lvl="1"/>
            <a:r>
              <a:t>“He saw her, </a:t>
            </a:r>
            <a:r>
              <a:rPr>
                <a:solidFill>
                  <a:srgbClr val="B26900"/>
                </a:solidFill>
              </a:rPr>
              <a:t>while studying</a:t>
            </a:r>
            <a:r>
              <a:t>.”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Other Eleme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Other Elements</a:t>
            </a:r>
          </a:p>
        </p:txBody>
      </p:sp>
      <p:sp>
        <p:nvSpPr>
          <p:cNvPr id="113" name="Modifiers: direct object, prep. phrase; adverb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634745">
              <a:spcBef>
                <a:spcPts val="4700"/>
              </a:spcBef>
              <a:defRPr sz="8232"/>
            </a:pPr>
            <a:r>
              <a:t>Modifiers: direct object, prep. phrase; adverb</a:t>
            </a:r>
          </a:p>
          <a:p>
            <a:pPr defTabSz="634745">
              <a:spcBef>
                <a:spcPts val="4700"/>
              </a:spcBef>
              <a:defRPr sz="8232"/>
            </a:pPr>
            <a:r>
              <a:t>Negation: μή</a:t>
            </a:r>
          </a:p>
          <a:p>
            <a:pPr defTabSz="634745">
              <a:spcBef>
                <a:spcPts val="4700"/>
              </a:spcBef>
              <a:defRPr sz="8232"/>
            </a:pPr>
            <a:r>
              <a:t>No personal endings</a:t>
            </a:r>
          </a:p>
          <a:p>
            <a:pPr defTabSz="634745">
              <a:spcBef>
                <a:spcPts val="4700"/>
              </a:spcBef>
              <a:defRPr sz="8232"/>
            </a:pPr>
            <a:r>
              <a:t>Parsing: 8 things</a:t>
            </a:r>
          </a:p>
          <a:p>
            <a:pPr marL="2526538" lvl="1" indent="-896111" defTabSz="634745">
              <a:spcBef>
                <a:spcPts val="3500"/>
              </a:spcBef>
              <a:defRPr sz="7056"/>
            </a:pPr>
            <a:r>
              <a:t>tense, voice, “participle” — cng</a:t>
            </a:r>
          </a:p>
          <a:p>
            <a:pPr marL="2526538" lvl="1" indent="-896111" defTabSz="634745">
              <a:spcBef>
                <a:spcPts val="3500"/>
              </a:spcBef>
              <a:defRPr sz="7056"/>
            </a:pPr>
            <a:r>
              <a:t>lexical form, inflected meaning: ἀκούοντος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Macintosh PowerPoint</Application>
  <PresentationFormat>Custom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26</vt:lpstr>
      <vt:lpstr>English: “ing” words</vt:lpstr>
      <vt:lpstr>Verbal Adjective</vt:lpstr>
      <vt:lpstr>Greek Basics: Built on any verb</vt:lpstr>
      <vt:lpstr>Greek Basics: Verbal Adjective</vt:lpstr>
      <vt:lpstr>Verbal Elements: Voice</vt:lpstr>
      <vt:lpstr>Verbal Elements: Aspect</vt:lpstr>
      <vt:lpstr>Adjectival Elements</vt:lpstr>
      <vt:lpstr>Other Elements</vt:lpstr>
      <vt:lpstr>Following Chapters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26</dc:title>
  <cp:lastModifiedBy>Bill Mounce</cp:lastModifiedBy>
  <cp:revision>1</cp:revision>
  <dcterms:modified xsi:type="dcterms:W3CDTF">2019-01-22T18:16:30Z</dcterms:modified>
</cp:coreProperties>
</file>