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28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28</a:t>
            </a:r>
          </a:p>
        </p:txBody>
      </p:sp>
      <p:sp>
        <p:nvSpPr>
          <p:cNvPr id="89" name="Perfective (Aorist)  Adverbial Participle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Perfective (Aorist) </a:t>
            </a:r>
            <a:br/>
            <a:r>
              <a:t>Adverbial Participle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erfective (First Aorist) Participle: Pas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Perfective (First Aorist) Participle: Passive</a:t>
            </a:r>
          </a:p>
        </p:txBody>
      </p:sp>
      <p:sp>
        <p:nvSpPr>
          <p:cNvPr id="116" name="λυθείς λυθεῖσα λυθέν λυθέντος λυθείσης λυθέντος λυθέντι λυθείσῃ λυθέντι λυθέντα λυθεῖσαν λυθέν…"/>
          <p:cNvSpPr txBox="1">
            <a:spLocks noGrp="1"/>
          </p:cNvSpPr>
          <p:nvPr>
            <p:ph type="body" idx="1"/>
          </p:nvPr>
        </p:nvSpPr>
        <p:spPr>
          <a:xfrm>
            <a:off x="2294235" y="3822501"/>
            <a:ext cx="19833630" cy="7712870"/>
          </a:xfrm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7518400" algn="l"/>
                <a:tab pos="15265400" algn="l"/>
              </a:tabLst>
            </a:pPr>
            <a:r>
              <a:t>λυ</a:t>
            </a:r>
            <a:r>
              <a:rPr>
                <a:solidFill>
                  <a:srgbClr val="B26900"/>
                </a:solidFill>
              </a:rPr>
              <a:t>θεί</a:t>
            </a:r>
            <a:r>
              <a:t>ς	λυ</a:t>
            </a:r>
            <a:r>
              <a:rPr>
                <a:solidFill>
                  <a:srgbClr val="B26900"/>
                </a:solidFill>
              </a:rPr>
              <a:t>θεῖσα</a:t>
            </a:r>
            <a:r>
              <a:t>	λυ</a:t>
            </a:r>
            <a:r>
              <a:rPr>
                <a:solidFill>
                  <a:srgbClr val="B26900"/>
                </a:solidFill>
              </a:rPr>
              <a:t>θέν</a:t>
            </a:r>
            <a:br/>
            <a:r>
              <a:t>λυ</a:t>
            </a:r>
            <a:r>
              <a:rPr>
                <a:solidFill>
                  <a:srgbClr val="B26900"/>
                </a:solidFill>
              </a:rPr>
              <a:t>θέντ</a:t>
            </a:r>
            <a:r>
              <a:t>ος	λυ</a:t>
            </a:r>
            <a:r>
              <a:rPr>
                <a:solidFill>
                  <a:srgbClr val="B26900"/>
                </a:solidFill>
              </a:rPr>
              <a:t>θείση</a:t>
            </a:r>
            <a:r>
              <a:t>ς	λυ</a:t>
            </a:r>
            <a:r>
              <a:rPr>
                <a:solidFill>
                  <a:srgbClr val="B26900"/>
                </a:solidFill>
              </a:rPr>
              <a:t>θέντ</a:t>
            </a:r>
            <a:r>
              <a:t>ος</a:t>
            </a:r>
            <a:br/>
            <a:r>
              <a:t>λυ</a:t>
            </a:r>
            <a:r>
              <a:rPr>
                <a:solidFill>
                  <a:srgbClr val="B26900"/>
                </a:solidFill>
              </a:rPr>
              <a:t>θέντ</a:t>
            </a:r>
            <a:r>
              <a:t>ι	λυ</a:t>
            </a:r>
            <a:r>
              <a:rPr>
                <a:solidFill>
                  <a:srgbClr val="B26900"/>
                </a:solidFill>
              </a:rPr>
              <a:t>θείσῃ</a:t>
            </a:r>
            <a:r>
              <a:t>	λυ</a:t>
            </a:r>
            <a:r>
              <a:rPr>
                <a:solidFill>
                  <a:srgbClr val="B26900"/>
                </a:solidFill>
              </a:rPr>
              <a:t>θέντ</a:t>
            </a:r>
            <a:r>
              <a:t>ι</a:t>
            </a:r>
            <a:br/>
            <a:r>
              <a:t>λυ</a:t>
            </a:r>
            <a:r>
              <a:rPr>
                <a:solidFill>
                  <a:srgbClr val="B26900"/>
                </a:solidFill>
              </a:rPr>
              <a:t>θέντ</a:t>
            </a:r>
            <a:r>
              <a:t>α	λυ</a:t>
            </a:r>
            <a:r>
              <a:rPr>
                <a:solidFill>
                  <a:srgbClr val="B26900"/>
                </a:solidFill>
              </a:rPr>
              <a:t>θεῖσα</a:t>
            </a:r>
            <a:r>
              <a:t>ν	λυ</a:t>
            </a:r>
            <a:r>
              <a:rPr>
                <a:solidFill>
                  <a:srgbClr val="B26900"/>
                </a:solidFill>
              </a:rPr>
              <a:t>θέ</a:t>
            </a:r>
            <a:r>
              <a:t>ν</a:t>
            </a:r>
          </a:p>
          <a:p>
            <a:pPr defTabSz="685800">
              <a:lnSpc>
                <a:spcPct val="110000"/>
              </a:lnSpc>
              <a:tabLst>
                <a:tab pos="7518400" algn="l"/>
                <a:tab pos="15265400" algn="l"/>
              </a:tabLst>
            </a:pPr>
            <a:r>
              <a:t>λυ</a:t>
            </a:r>
            <a:r>
              <a:rPr>
                <a:solidFill>
                  <a:srgbClr val="B26900"/>
                </a:solidFill>
              </a:rPr>
              <a:t>θεῖ</a:t>
            </a:r>
            <a:r>
              <a:t>σι(ν)	λυ</a:t>
            </a:r>
            <a:r>
              <a:rPr>
                <a:solidFill>
                  <a:srgbClr val="B26900"/>
                </a:solidFill>
              </a:rPr>
              <a:t>θείσα</a:t>
            </a:r>
            <a:r>
              <a:t>ις	λυ</a:t>
            </a:r>
            <a:r>
              <a:rPr>
                <a:solidFill>
                  <a:srgbClr val="B26900"/>
                </a:solidFill>
              </a:rPr>
              <a:t>θεῖ</a:t>
            </a:r>
            <a:r>
              <a:t>σι(ν)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erfective (First Aorist) Participle: Pas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Perfective (First Aorist) Participle: Passive</a:t>
            </a:r>
          </a:p>
        </p:txBody>
      </p:sp>
      <p:graphicFrame>
        <p:nvGraphicFramePr>
          <p:cNvPr id="119" name="Table"/>
          <p:cNvGraphicFramePr/>
          <p:nvPr/>
        </p:nvGraphicFramePr>
        <p:xfrm>
          <a:off x="1255841" y="4296767"/>
          <a:ext cx="21910418" cy="714930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111206">
                <a:tc>
                  <a:txBody>
                    <a:bodyPr/>
                    <a:lstStyle/>
                    <a:p>
                      <a:pPr marL="635000" algn="l">
                        <a:spcBef>
                          <a:spcPts val="4800"/>
                        </a:spcBef>
                        <a:tabLst>
                          <a:tab pos="5588000" algn="l"/>
                          <a:tab pos="10414000" algn="l"/>
                          <a:tab pos="15621000" algn="l"/>
                        </a:tabLst>
                        <a:defRPr sz="84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	masc	fem	neut</a:t>
                      </a:r>
                    </a:p>
                    <a:p>
                      <a:pPr marL="635000" algn="l">
                        <a:spcBef>
                          <a:spcPts val="4800"/>
                        </a:spcBef>
                        <a:tabLst>
                          <a:tab pos="5588000" algn="l"/>
                          <a:tab pos="10414000" algn="l"/>
                          <a:tab pos="15621000" algn="l"/>
                        </a:tabLst>
                        <a:defRPr sz="84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535353"/>
                          </a:solidFill>
                        </a:rPr>
                        <a:t>nom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θεις	θεισα	θεν</a:t>
                      </a:r>
                      <a:br>
                        <a:rPr sz="9600">
                          <a:solidFill>
                            <a:srgbClr val="000000"/>
                          </a:solidFill>
                        </a:rPr>
                      </a:br>
                      <a:r>
                        <a:rPr>
                          <a:solidFill>
                            <a:srgbClr val="535353"/>
                          </a:solidFill>
                        </a:rPr>
                        <a:t>gen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θεντος	θεισης	θεντος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erfective (Second Aorist) Participle: A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634745">
              <a:defRPr sz="8820"/>
            </a:lvl1pPr>
          </a:lstStyle>
          <a:p>
            <a:r>
              <a:t>Perfective (Second Aorist) Participle: Active</a:t>
            </a:r>
          </a:p>
        </p:txBody>
      </p:sp>
      <p:graphicFrame>
        <p:nvGraphicFramePr>
          <p:cNvPr id="122" name="Table"/>
          <p:cNvGraphicFramePr/>
          <p:nvPr/>
        </p:nvGraphicFramePr>
        <p:xfrm>
          <a:off x="1236791" y="3553866"/>
          <a:ext cx="21910418" cy="730284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64747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1800"/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Unaugmented second aorist tense stem +  Connecting vowel +  Participle morpheme + Case endings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erfective (Second Aorist) Participle: A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634745">
              <a:defRPr sz="8820"/>
            </a:lvl1pPr>
          </a:lstStyle>
          <a:p>
            <a:r>
              <a:t>Perfective (Second Aorist) Participle: Active</a:t>
            </a:r>
          </a:p>
        </p:txBody>
      </p:sp>
      <p:graphicFrame>
        <p:nvGraphicFramePr>
          <p:cNvPr id="125" name="Table"/>
          <p:cNvGraphicFramePr/>
          <p:nvPr/>
        </p:nvGraphicFramePr>
        <p:xfrm>
          <a:off x="1236791" y="3553866"/>
          <a:ext cx="21910418" cy="734858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310487">
                <a:tc>
                  <a:txBody>
                    <a:bodyPr/>
                    <a:lstStyle/>
                    <a:p>
                      <a:pPr algn="l" defTabSz="457200">
                        <a:lnSpc>
                          <a:spcPct val="130000"/>
                        </a:lnSpc>
                        <a:spcBef>
                          <a:spcPts val="7200"/>
                        </a:spcBef>
                        <a:tabLst>
                          <a:tab pos="1028700" algn="l"/>
                          <a:tab pos="5346700" algn="l"/>
                        </a:tabLst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53585F"/>
                          </a:solidFill>
                        </a:rPr>
                        <a:t>	</a:t>
                      </a:r>
                      <a:r>
                        <a:rPr sz="7200">
                          <a:solidFill>
                            <a:srgbClr val="53585F"/>
                          </a:solidFill>
                        </a:rPr>
                        <a:t>active:</a:t>
                      </a:r>
                      <a:r>
                        <a:rPr>
                          <a:solidFill>
                            <a:srgbClr val="53585F"/>
                          </a:solidFill>
                        </a:rPr>
                        <a:t>	</a:t>
                      </a:r>
                      <a:r>
                        <a:t>βαλ </a:t>
                      </a:r>
                      <a:r>
                        <a:rPr baseline="1190"/>
                        <a:t>+</a:t>
                      </a:r>
                      <a:r>
                        <a:t> ο </a:t>
                      </a:r>
                      <a:r>
                        <a:rPr baseline="1190"/>
                        <a:t>+</a:t>
                      </a:r>
                      <a:r>
                        <a:t> ντ </a:t>
                      </a:r>
                      <a:r>
                        <a:rPr baseline="1190"/>
                        <a:t>+</a:t>
                      </a:r>
                      <a:r>
                        <a:t> ες → βαλόντες</a:t>
                      </a:r>
                      <a:br/>
                      <a:r>
                        <a:rPr sz="7200">
                          <a:solidFill>
                            <a:srgbClr val="53585F"/>
                          </a:solidFill>
                        </a:rPr>
                        <a:t>	middle:</a:t>
                      </a:r>
                      <a:r>
                        <a:rPr>
                          <a:solidFill>
                            <a:srgbClr val="53585F"/>
                          </a:solidFill>
                        </a:rPr>
                        <a:t>	</a:t>
                      </a:r>
                      <a:r>
                        <a:t>γεν </a:t>
                      </a:r>
                      <a:r>
                        <a:rPr baseline="1190"/>
                        <a:t>+</a:t>
                      </a:r>
                      <a:r>
                        <a:t> ο </a:t>
                      </a:r>
                      <a:r>
                        <a:rPr baseline="1190"/>
                        <a:t>+</a:t>
                      </a:r>
                      <a:r>
                        <a:t> μενο </a:t>
                      </a:r>
                      <a:r>
                        <a:rPr baseline="1190"/>
                        <a:t>+</a:t>
                      </a:r>
                      <a:r>
                        <a:t> ι → γενόμενοι</a:t>
                      </a:r>
                      <a:br/>
                      <a:r>
                        <a:rPr sz="7200">
                          <a:solidFill>
                            <a:srgbClr val="53585F"/>
                          </a:solidFill>
                        </a:rPr>
                        <a:t>	passive:</a:t>
                      </a:r>
                      <a:r>
                        <a:rPr>
                          <a:solidFill>
                            <a:srgbClr val="53585F"/>
                          </a:solidFill>
                        </a:rPr>
                        <a:t>	</a:t>
                      </a:r>
                      <a:r>
                        <a:t>γραφ </a:t>
                      </a:r>
                      <a:r>
                        <a:rPr baseline="1190"/>
                        <a:t>+</a:t>
                      </a:r>
                      <a:r>
                        <a:t> ε </a:t>
                      </a:r>
                      <a:r>
                        <a:rPr baseline="1190"/>
                        <a:t>+</a:t>
                      </a:r>
                      <a:r>
                        <a:t> ντ </a:t>
                      </a:r>
                      <a:r>
                        <a:rPr baseline="1190"/>
                        <a:t>+</a:t>
                      </a:r>
                      <a:r>
                        <a:t> ες → γραφέντες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erfective (Second Aorist) Participle: A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634745">
              <a:defRPr sz="8820"/>
            </a:lvl1pPr>
          </a:lstStyle>
          <a:p>
            <a:r>
              <a:t>Perfective (Second Aorist) Participle: Active</a:t>
            </a:r>
          </a:p>
        </p:txBody>
      </p:sp>
      <p:sp>
        <p:nvSpPr>
          <p:cNvPr id="128" name="βαλών βαλοῦσα βαλόν βαλόντος βαλούσης βαλόντος βαλόντι βαλούσῃ βαλόντι βαλόντα βαλοῦσαν βαλόν…"/>
          <p:cNvSpPr txBox="1">
            <a:spLocks noGrp="1"/>
          </p:cNvSpPr>
          <p:nvPr>
            <p:ph type="body" idx="1"/>
          </p:nvPr>
        </p:nvSpPr>
        <p:spPr>
          <a:xfrm>
            <a:off x="2500560" y="3822501"/>
            <a:ext cx="19420980" cy="7670801"/>
          </a:xfrm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7277100" algn="l"/>
                <a:tab pos="14630400" algn="l"/>
              </a:tabLst>
            </a:pPr>
            <a:r>
              <a:t>βαλ</a:t>
            </a:r>
            <a:r>
              <a:rPr>
                <a:solidFill>
                  <a:srgbClr val="B26900"/>
                </a:solidFill>
              </a:rPr>
              <a:t>ών</a:t>
            </a:r>
            <a:r>
              <a:t>	βαλ</a:t>
            </a:r>
            <a:r>
              <a:rPr>
                <a:solidFill>
                  <a:srgbClr val="B26900"/>
                </a:solidFill>
              </a:rPr>
              <a:t>οῦσα</a:t>
            </a:r>
            <a:r>
              <a:t>	βαλ</a:t>
            </a:r>
            <a:r>
              <a:rPr>
                <a:solidFill>
                  <a:srgbClr val="B26900"/>
                </a:solidFill>
              </a:rPr>
              <a:t>όν</a:t>
            </a:r>
            <a:br/>
            <a:r>
              <a:t>βαλ</a:t>
            </a:r>
            <a:r>
              <a:rPr>
                <a:solidFill>
                  <a:srgbClr val="B26900"/>
                </a:solidFill>
              </a:rPr>
              <a:t>όντ</a:t>
            </a:r>
            <a:r>
              <a:t>ος	βαλ</a:t>
            </a:r>
            <a:r>
              <a:rPr>
                <a:solidFill>
                  <a:srgbClr val="B26900"/>
                </a:solidFill>
              </a:rPr>
              <a:t>ούση</a:t>
            </a:r>
            <a:r>
              <a:t>ς	βαλ</a:t>
            </a:r>
            <a:r>
              <a:rPr>
                <a:solidFill>
                  <a:srgbClr val="B26900"/>
                </a:solidFill>
              </a:rPr>
              <a:t>όντ</a:t>
            </a:r>
            <a:r>
              <a:t>ος</a:t>
            </a:r>
            <a:br/>
            <a:r>
              <a:t>βαλ</a:t>
            </a:r>
            <a:r>
              <a:rPr>
                <a:solidFill>
                  <a:srgbClr val="B26900"/>
                </a:solidFill>
              </a:rPr>
              <a:t>όντ</a:t>
            </a:r>
            <a:r>
              <a:t>ι	βαλ</a:t>
            </a:r>
            <a:r>
              <a:rPr>
                <a:solidFill>
                  <a:srgbClr val="B26900"/>
                </a:solidFill>
              </a:rPr>
              <a:t>ούσῃ</a:t>
            </a:r>
            <a:r>
              <a:t>	βαλ</a:t>
            </a:r>
            <a:r>
              <a:rPr>
                <a:solidFill>
                  <a:srgbClr val="B26900"/>
                </a:solidFill>
              </a:rPr>
              <a:t>όντ</a:t>
            </a:r>
            <a:r>
              <a:t>ι</a:t>
            </a:r>
            <a:br/>
            <a:r>
              <a:t>βαλ</a:t>
            </a:r>
            <a:r>
              <a:rPr>
                <a:solidFill>
                  <a:srgbClr val="B26900"/>
                </a:solidFill>
              </a:rPr>
              <a:t>όν</a:t>
            </a:r>
            <a:r>
              <a:t>τα	βαλ</a:t>
            </a:r>
            <a:r>
              <a:rPr>
                <a:solidFill>
                  <a:srgbClr val="B26900"/>
                </a:solidFill>
              </a:rPr>
              <a:t>οῦσα</a:t>
            </a:r>
            <a:r>
              <a:t>ν	βαλ</a:t>
            </a:r>
            <a:r>
              <a:rPr>
                <a:solidFill>
                  <a:srgbClr val="B26900"/>
                </a:solidFill>
              </a:rPr>
              <a:t>όν</a:t>
            </a:r>
          </a:p>
          <a:p>
            <a:pPr defTabSz="685800">
              <a:lnSpc>
                <a:spcPct val="110000"/>
              </a:lnSpc>
              <a:tabLst>
                <a:tab pos="7277100" algn="l"/>
                <a:tab pos="14630400" algn="l"/>
              </a:tabLst>
            </a:pPr>
            <a:r>
              <a:t>βαλ</a:t>
            </a:r>
            <a:r>
              <a:rPr>
                <a:solidFill>
                  <a:srgbClr val="B26900"/>
                </a:solidFill>
              </a:rPr>
              <a:t>οῦ</a:t>
            </a:r>
            <a:r>
              <a:t>σι(ν)	βαλ</a:t>
            </a:r>
            <a:r>
              <a:rPr>
                <a:solidFill>
                  <a:srgbClr val="B26900"/>
                </a:solidFill>
              </a:rPr>
              <a:t>ούσα</a:t>
            </a:r>
            <a:r>
              <a:t>ις	βαλ</a:t>
            </a:r>
            <a:r>
              <a:rPr>
                <a:solidFill>
                  <a:srgbClr val="B26900"/>
                </a:solidFill>
              </a:rPr>
              <a:t>οῦ</a:t>
            </a:r>
            <a:r>
              <a:t>σι(ν)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erfective (Second Aorist) Participle: A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634745">
              <a:defRPr sz="8820"/>
            </a:lvl1pPr>
          </a:lstStyle>
          <a:p>
            <a:r>
              <a:t>Perfective (Second Aorist) Participle: Active</a:t>
            </a:r>
          </a:p>
        </p:txBody>
      </p:sp>
      <p:graphicFrame>
        <p:nvGraphicFramePr>
          <p:cNvPr id="131" name="Table"/>
          <p:cNvGraphicFramePr/>
          <p:nvPr/>
        </p:nvGraphicFramePr>
        <p:xfrm>
          <a:off x="1236791" y="3814167"/>
          <a:ext cx="21910418" cy="658296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44865">
                <a:tc>
                  <a:txBody>
                    <a:bodyPr/>
                    <a:lstStyle/>
                    <a:p>
                      <a:pPr algn="l">
                        <a:spcBef>
                          <a:spcPts val="4800"/>
                        </a:spcBef>
                        <a:tabLst>
                          <a:tab pos="4699000" algn="l"/>
                          <a:tab pos="10795000" algn="l"/>
                          <a:tab pos="17018000" algn="l"/>
                        </a:tabLst>
                        <a:defRPr sz="84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	masc	fem	neut</a:t>
                      </a:r>
                    </a:p>
                    <a:p>
                      <a:pPr algn="l">
                        <a:spcBef>
                          <a:spcPts val="4800"/>
                        </a:spcBef>
                        <a:tabLst>
                          <a:tab pos="4699000" algn="l"/>
                          <a:tab pos="10795000" algn="l"/>
                          <a:tab pos="17018000" algn="l"/>
                        </a:tabLst>
                        <a:defRPr sz="84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535353"/>
                          </a:solidFill>
                        </a:rPr>
                        <a:t>nom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ων	ουσα	ον</a:t>
                      </a:r>
                      <a:br>
                        <a:rPr sz="9600">
                          <a:solidFill>
                            <a:srgbClr val="000000"/>
                          </a:solidFill>
                        </a:rPr>
                      </a:br>
                      <a:r>
                        <a:rPr>
                          <a:solidFill>
                            <a:srgbClr val="535353"/>
                          </a:solidFill>
                        </a:rPr>
                        <a:t>gen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οντος	ουσης	οντος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erfective (Second Aorist) Participle: Midd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628269">
              <a:defRPr sz="8730"/>
            </a:lvl1pPr>
          </a:lstStyle>
          <a:p>
            <a:r>
              <a:t>Perfective (Second Aorist) Participle: Middle</a:t>
            </a:r>
          </a:p>
        </p:txBody>
      </p:sp>
      <p:sp>
        <p:nvSpPr>
          <p:cNvPr id="134" name="γενόμενος γενομένη γενόμενον γενομένου γενομένης γενομένου γενομένῳ γενομένῃ γενομένῳ γενόμενον γενομένην γενόμενον…"/>
          <p:cNvSpPr txBox="1">
            <a:spLocks noGrp="1"/>
          </p:cNvSpPr>
          <p:nvPr>
            <p:ph type="body" idx="1"/>
          </p:nvPr>
        </p:nvSpPr>
        <p:spPr>
          <a:xfrm>
            <a:off x="2269728" y="3822501"/>
            <a:ext cx="19882644" cy="9214744"/>
          </a:xfrm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7823200" algn="l"/>
                <a:tab pos="15062200" algn="l"/>
              </a:tabLst>
            </a:pPr>
            <a:r>
              <a:t>γεν</a:t>
            </a:r>
            <a:r>
              <a:rPr>
                <a:solidFill>
                  <a:srgbClr val="B26900"/>
                </a:solidFill>
              </a:rPr>
              <a:t>όμενο</a:t>
            </a:r>
            <a:r>
              <a:t>ς	γεν</a:t>
            </a:r>
            <a:r>
              <a:rPr>
                <a:solidFill>
                  <a:srgbClr val="B26900"/>
                </a:solidFill>
              </a:rPr>
              <a:t>ομένη</a:t>
            </a:r>
            <a:r>
              <a:t>	γεν</a:t>
            </a:r>
            <a:r>
              <a:rPr>
                <a:solidFill>
                  <a:srgbClr val="B26900"/>
                </a:solidFill>
              </a:rPr>
              <a:t>όμενο</a:t>
            </a:r>
            <a:r>
              <a:t>ν</a:t>
            </a:r>
            <a:br/>
            <a:r>
              <a:t>γεν</a:t>
            </a:r>
            <a:r>
              <a:rPr>
                <a:solidFill>
                  <a:srgbClr val="B26900"/>
                </a:solidFill>
              </a:rPr>
              <a:t>ομένο</a:t>
            </a:r>
            <a:r>
              <a:t>υ	γεν</a:t>
            </a:r>
            <a:r>
              <a:rPr>
                <a:solidFill>
                  <a:srgbClr val="B26900"/>
                </a:solidFill>
              </a:rPr>
              <a:t>ομένη</a:t>
            </a:r>
            <a:r>
              <a:t>ς	γεν</a:t>
            </a:r>
            <a:r>
              <a:rPr>
                <a:solidFill>
                  <a:srgbClr val="B26900"/>
                </a:solidFill>
              </a:rPr>
              <a:t>ομένο</a:t>
            </a:r>
            <a:r>
              <a:t>υ</a:t>
            </a:r>
            <a:br/>
            <a:r>
              <a:t>γεν</a:t>
            </a:r>
            <a:r>
              <a:rPr>
                <a:solidFill>
                  <a:srgbClr val="B26900"/>
                </a:solidFill>
              </a:rPr>
              <a:t>ομένῳ</a:t>
            </a:r>
            <a:r>
              <a:t>	γεν</a:t>
            </a:r>
            <a:r>
              <a:rPr>
                <a:solidFill>
                  <a:srgbClr val="B26900"/>
                </a:solidFill>
              </a:rPr>
              <a:t>ομένῃ</a:t>
            </a:r>
            <a:r>
              <a:t>	γεν</a:t>
            </a:r>
            <a:r>
              <a:rPr>
                <a:solidFill>
                  <a:srgbClr val="B26900"/>
                </a:solidFill>
              </a:rPr>
              <a:t>ομένῳ</a:t>
            </a:r>
            <a:br/>
            <a:r>
              <a:t>γεν</a:t>
            </a:r>
            <a:r>
              <a:rPr>
                <a:solidFill>
                  <a:srgbClr val="B26900"/>
                </a:solidFill>
              </a:rPr>
              <a:t>όμενο</a:t>
            </a:r>
            <a:r>
              <a:t>ν	γεν</a:t>
            </a:r>
            <a:r>
              <a:rPr>
                <a:solidFill>
                  <a:srgbClr val="B26900"/>
                </a:solidFill>
              </a:rPr>
              <a:t>ομένη</a:t>
            </a:r>
            <a:r>
              <a:t>ν	γεν</a:t>
            </a:r>
            <a:r>
              <a:rPr>
                <a:solidFill>
                  <a:srgbClr val="B26900"/>
                </a:solidFill>
              </a:rPr>
              <a:t>όμενο</a:t>
            </a:r>
            <a:r>
              <a:t>ν</a:t>
            </a:r>
          </a:p>
          <a:p>
            <a:pPr defTabSz="685800">
              <a:lnSpc>
                <a:spcPct val="110000"/>
              </a:lnSpc>
              <a:tabLst>
                <a:tab pos="7823200" algn="l"/>
                <a:tab pos="15062200" algn="l"/>
              </a:tabLst>
            </a:pPr>
            <a:r>
              <a:t>γεν</a:t>
            </a:r>
            <a:r>
              <a:rPr>
                <a:solidFill>
                  <a:srgbClr val="B26900"/>
                </a:solidFill>
              </a:rPr>
              <a:t>ομένο</a:t>
            </a:r>
            <a:r>
              <a:t>ις	γεν</a:t>
            </a:r>
            <a:r>
              <a:rPr>
                <a:solidFill>
                  <a:srgbClr val="B26900"/>
                </a:solidFill>
              </a:rPr>
              <a:t>ομένα</a:t>
            </a:r>
            <a:r>
              <a:t>ις	γεν</a:t>
            </a:r>
            <a:r>
              <a:rPr>
                <a:solidFill>
                  <a:srgbClr val="B26900"/>
                </a:solidFill>
              </a:rPr>
              <a:t>ομένο</a:t>
            </a:r>
            <a:r>
              <a:t>ις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erfective (Second Aorist) Participle: Midd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628269">
              <a:defRPr sz="8730"/>
            </a:lvl1pPr>
          </a:lstStyle>
          <a:p>
            <a:r>
              <a:t>Perfective (Second Aorist) Participle: Middle</a:t>
            </a:r>
          </a:p>
        </p:txBody>
      </p:sp>
      <p:graphicFrame>
        <p:nvGraphicFramePr>
          <p:cNvPr id="137" name="Table"/>
          <p:cNvGraphicFramePr/>
          <p:nvPr/>
        </p:nvGraphicFramePr>
        <p:xfrm>
          <a:off x="1255841" y="3788767"/>
          <a:ext cx="21910418" cy="658296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44865">
                <a:tc>
                  <a:txBody>
                    <a:bodyPr/>
                    <a:lstStyle/>
                    <a:p>
                      <a:pPr>
                        <a:spcBef>
                          <a:spcPts val="4800"/>
                        </a:spcBef>
                        <a:tabLst>
                          <a:tab pos="4318000" algn="l"/>
                          <a:tab pos="10414000" algn="l"/>
                          <a:tab pos="16383000" algn="l"/>
                        </a:tabLst>
                        <a:defRPr sz="84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	masc	fem	neut</a:t>
                      </a:r>
                    </a:p>
                    <a:p>
                      <a:pPr>
                        <a:spcBef>
                          <a:spcPts val="4800"/>
                        </a:spcBef>
                        <a:tabLst>
                          <a:tab pos="4318000" algn="l"/>
                          <a:tab pos="10414000" algn="l"/>
                          <a:tab pos="16383000" algn="l"/>
                        </a:tabLst>
                        <a:defRPr sz="84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535353"/>
                          </a:solidFill>
                        </a:rPr>
                        <a:t>nom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ομενος	ομενη	ομενον</a:t>
                      </a:r>
                      <a:br>
                        <a:rPr sz="9600">
                          <a:solidFill>
                            <a:srgbClr val="000000"/>
                          </a:solidFill>
                        </a:rPr>
                      </a:br>
                      <a:r>
                        <a:rPr>
                          <a:solidFill>
                            <a:srgbClr val="535353"/>
                          </a:solidFill>
                        </a:rPr>
                        <a:t>gen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ομενου	ομενης	ομενου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erfective (Second Aorist) Participle: Pas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615315">
              <a:defRPr sz="8550"/>
            </a:lvl1pPr>
          </a:lstStyle>
          <a:p>
            <a:r>
              <a:t>Perfective (Second Aorist) Participle: Passive</a:t>
            </a:r>
          </a:p>
        </p:txBody>
      </p:sp>
      <p:sp>
        <p:nvSpPr>
          <p:cNvPr id="140" name="γραφείς γραφεῖσα γραφέν γραφέντος γραφείσης γραφέντος γραφέντι γραφείσῃ γραφέντι γραφέντα γραφεῖσαν γραφέν…"/>
          <p:cNvSpPr txBox="1">
            <a:spLocks noGrp="1"/>
          </p:cNvSpPr>
          <p:nvPr>
            <p:ph type="body" idx="1"/>
          </p:nvPr>
        </p:nvSpPr>
        <p:spPr>
          <a:xfrm>
            <a:off x="2677467" y="3771701"/>
            <a:ext cx="19029066" cy="7583092"/>
          </a:xfrm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6908800" algn="l"/>
                <a:tab pos="13982700" algn="l"/>
              </a:tabLst>
            </a:pPr>
            <a:r>
              <a:t>γραφ</a:t>
            </a:r>
            <a:r>
              <a:rPr>
                <a:solidFill>
                  <a:srgbClr val="B26900"/>
                </a:solidFill>
              </a:rPr>
              <a:t>εί</a:t>
            </a:r>
            <a:r>
              <a:t>ς	γραφ</a:t>
            </a:r>
            <a:r>
              <a:rPr>
                <a:solidFill>
                  <a:srgbClr val="B26900"/>
                </a:solidFill>
              </a:rPr>
              <a:t>εῖσα</a:t>
            </a:r>
            <a:r>
              <a:t>	γραφ</a:t>
            </a:r>
            <a:r>
              <a:rPr>
                <a:solidFill>
                  <a:srgbClr val="B26900"/>
                </a:solidFill>
              </a:rPr>
              <a:t>έν</a:t>
            </a:r>
            <a:br/>
            <a:r>
              <a:t>γραφ</a:t>
            </a:r>
            <a:r>
              <a:rPr>
                <a:solidFill>
                  <a:srgbClr val="B26900"/>
                </a:solidFill>
              </a:rPr>
              <a:t>έντ</a:t>
            </a:r>
            <a:r>
              <a:t>ος	γραφ</a:t>
            </a:r>
            <a:r>
              <a:rPr>
                <a:solidFill>
                  <a:srgbClr val="B26900"/>
                </a:solidFill>
              </a:rPr>
              <a:t>είση</a:t>
            </a:r>
            <a:r>
              <a:t>ς	γραφ</a:t>
            </a:r>
            <a:r>
              <a:rPr>
                <a:solidFill>
                  <a:srgbClr val="B26900"/>
                </a:solidFill>
              </a:rPr>
              <a:t>έντ</a:t>
            </a:r>
            <a:r>
              <a:t>ος</a:t>
            </a:r>
            <a:br/>
            <a:r>
              <a:t>γραφ</a:t>
            </a:r>
            <a:r>
              <a:rPr>
                <a:solidFill>
                  <a:srgbClr val="B26900"/>
                </a:solidFill>
              </a:rPr>
              <a:t>έντ</a:t>
            </a:r>
            <a:r>
              <a:t>ι	γραφ</a:t>
            </a:r>
            <a:r>
              <a:rPr>
                <a:solidFill>
                  <a:srgbClr val="B26900"/>
                </a:solidFill>
              </a:rPr>
              <a:t>είσῃ</a:t>
            </a:r>
            <a:r>
              <a:t>	γραφ</a:t>
            </a:r>
            <a:r>
              <a:rPr>
                <a:solidFill>
                  <a:srgbClr val="B26900"/>
                </a:solidFill>
              </a:rPr>
              <a:t>έντ</a:t>
            </a:r>
            <a:r>
              <a:t>ι</a:t>
            </a:r>
            <a:br/>
            <a:r>
              <a:t>γραφ</a:t>
            </a:r>
            <a:r>
              <a:rPr>
                <a:solidFill>
                  <a:srgbClr val="B26900"/>
                </a:solidFill>
              </a:rPr>
              <a:t>έντ</a:t>
            </a:r>
            <a:r>
              <a:t>α	γραφεῖσαν	γραφ</a:t>
            </a:r>
            <a:r>
              <a:rPr>
                <a:solidFill>
                  <a:srgbClr val="B26900"/>
                </a:solidFill>
              </a:rPr>
              <a:t>έν</a:t>
            </a:r>
          </a:p>
          <a:p>
            <a:pPr defTabSz="685800">
              <a:lnSpc>
                <a:spcPct val="110000"/>
              </a:lnSpc>
              <a:tabLst>
                <a:tab pos="6908800" algn="l"/>
                <a:tab pos="13982700" algn="l"/>
              </a:tabLst>
            </a:pPr>
            <a:r>
              <a:t>γραφ</a:t>
            </a:r>
            <a:r>
              <a:rPr>
                <a:solidFill>
                  <a:srgbClr val="B26900"/>
                </a:solidFill>
              </a:rPr>
              <a:t>εῖ</a:t>
            </a:r>
            <a:r>
              <a:t>σι(ν)	γραφ</a:t>
            </a:r>
            <a:r>
              <a:rPr>
                <a:solidFill>
                  <a:srgbClr val="B26900"/>
                </a:solidFill>
              </a:rPr>
              <a:t>είσα</a:t>
            </a:r>
            <a:r>
              <a:t>ις	γραφ</a:t>
            </a:r>
            <a:r>
              <a:rPr>
                <a:solidFill>
                  <a:srgbClr val="B26900"/>
                </a:solidFill>
              </a:rPr>
              <a:t>εῖ</a:t>
            </a:r>
            <a:r>
              <a:t>σι(ν)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erfective (Second Aorist) Participle: Pas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615315">
              <a:defRPr sz="8550"/>
            </a:lvl1pPr>
          </a:lstStyle>
          <a:p>
            <a:r>
              <a:t>Perfective (Second Aorist) Participle: Passive</a:t>
            </a:r>
          </a:p>
        </p:txBody>
      </p:sp>
      <p:graphicFrame>
        <p:nvGraphicFramePr>
          <p:cNvPr id="143" name="Table"/>
          <p:cNvGraphicFramePr/>
          <p:nvPr/>
        </p:nvGraphicFramePr>
        <p:xfrm>
          <a:off x="1255841" y="3585567"/>
          <a:ext cx="21910418" cy="658296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44865">
                <a:tc>
                  <a:txBody>
                    <a:bodyPr/>
                    <a:lstStyle/>
                    <a:p>
                      <a:pPr marL="381000" algn="l">
                        <a:spcBef>
                          <a:spcPts val="4800"/>
                        </a:spcBef>
                        <a:tabLst>
                          <a:tab pos="5588000" algn="l"/>
                          <a:tab pos="10668000" algn="l"/>
                          <a:tab pos="16383000" algn="l"/>
                        </a:tabLst>
                        <a:defRPr sz="84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	masc	fem	neut</a:t>
                      </a:r>
                    </a:p>
                    <a:p>
                      <a:pPr marL="381000" algn="l">
                        <a:spcBef>
                          <a:spcPts val="4800"/>
                        </a:spcBef>
                        <a:tabLst>
                          <a:tab pos="5588000" algn="l"/>
                          <a:tab pos="10668000" algn="l"/>
                          <a:tab pos="16383000" algn="l"/>
                        </a:tabLst>
                        <a:defRPr sz="84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535353"/>
                          </a:solidFill>
                        </a:rPr>
                        <a:t>nom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εις	εισα	εν</a:t>
                      </a:r>
                      <a:br>
                        <a:rPr sz="9600">
                          <a:solidFill>
                            <a:srgbClr val="000000"/>
                          </a:solidFill>
                        </a:rPr>
                      </a:br>
                      <a:r>
                        <a:rPr>
                          <a:solidFill>
                            <a:srgbClr val="535353"/>
                          </a:solidFill>
                        </a:rPr>
                        <a:t>gen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εντος	εισης	εντος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view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Review</a:t>
            </a:r>
          </a:p>
        </p:txBody>
      </p:sp>
      <p:sp>
        <p:nvSpPr>
          <p:cNvPr id="92" name="Unaugmented aorist tense stem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Unaugmented aorist tense stem</a:t>
            </a:r>
          </a:p>
          <a:p>
            <a:r>
              <a:t>Undefined (simple)</a:t>
            </a:r>
          </a:p>
          <a:p>
            <a:r>
              <a:t>“After” (relative time)</a:t>
            </a:r>
          </a:p>
          <a:p>
            <a:r>
              <a:t>Mostly charts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46" name="Formation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Formation</a:t>
            </a:r>
          </a:p>
          <a:p>
            <a:pPr marL="1481666" indent="-1481666">
              <a:buSzPct val="100000"/>
              <a:buAutoNum type="arabicPeriod"/>
            </a:pPr>
            <a:r>
              <a:t>Meaning: undefined; “after”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3. Participle Morpheme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3. Participle Morpheme Chart</a:t>
            </a:r>
          </a:p>
        </p:txBody>
      </p:sp>
      <p:graphicFrame>
        <p:nvGraphicFramePr>
          <p:cNvPr id="149" name="Table"/>
          <p:cNvGraphicFramePr/>
          <p:nvPr/>
        </p:nvGraphicFramePr>
        <p:xfrm>
          <a:off x="1949450" y="4343945"/>
          <a:ext cx="20561300" cy="606951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4406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99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16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0356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morpheme</a:t>
                      </a:r>
                    </a:p>
                  </a:txBody>
                  <a:tcPr marL="152400" marR="152400" marT="152400" marB="152400" anchor="ctr" horzOverflow="overflow"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tense/voice</a:t>
                      </a:r>
                    </a:p>
                  </a:txBody>
                  <a:tcPr marL="152400" marR="152400" marT="152400" marB="152400" anchor="ctr" horzOverflow="overflow"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case endings</a:t>
                      </a:r>
                    </a:p>
                  </a:txBody>
                  <a:tcPr marL="152400" marR="152400" marT="152400" marB="152400" anchor="ctr" horzOverflow="overflow"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6876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ντ</a:t>
                      </a:r>
                    </a:p>
                  </a:txBody>
                  <a:tcPr marL="152400" marR="152400" marT="152400" marB="1524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active and aorist passive</a:t>
                      </a:r>
                    </a:p>
                  </a:txBody>
                  <a:tcPr marL="152400" marR="152400" marT="152400" marB="1524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3-1-3</a:t>
                      </a:r>
                    </a:p>
                  </a:txBody>
                  <a:tcPr marL="152400" marR="152400" marT="152400" marB="1524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86876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μενο/η</a:t>
                      </a:r>
                    </a:p>
                  </a:txBody>
                  <a:tcPr marL="152400" marR="152400" marT="152400" marB="1524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middle and mid/pas</a:t>
                      </a:r>
                    </a:p>
                  </a:txBody>
                  <a:tcPr marL="152400" marR="152400" marT="152400" marB="1524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2-1-2</a:t>
                      </a:r>
                    </a:p>
                  </a:txBody>
                  <a:tcPr marL="152400" marR="152400" marT="152400" marB="1524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4. Master Participle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4. Master Participle Chart</a:t>
            </a:r>
          </a:p>
        </p:txBody>
      </p:sp>
      <p:graphicFrame>
        <p:nvGraphicFramePr>
          <p:cNvPr id="152" name="Table"/>
          <p:cNvGraphicFramePr/>
          <p:nvPr/>
        </p:nvGraphicFramePr>
        <p:xfrm>
          <a:off x="1255841" y="3796010"/>
          <a:ext cx="21910418" cy="726965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31558">
                <a:tc>
                  <a:txBody>
                    <a:bodyPr/>
                    <a:lstStyle/>
                    <a:p>
                      <a:pPr lvl="1" algn="l">
                        <a:spcBef>
                          <a:spcPts val="3600"/>
                        </a:spcBef>
                        <a:tabLst>
                          <a:tab pos="762000" algn="l"/>
                          <a:tab pos="5461000" algn="l"/>
                          <a:tab pos="7112000" algn="l"/>
                          <a:tab pos="10160000" algn="l"/>
                          <a:tab pos="13081000" algn="l"/>
                          <a:tab pos="17653000" algn="l"/>
                        </a:tabLst>
                        <a:defRPr sz="60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	tense &amp; voice	red.	stem	tf./cv.	morpheme	nom pl</a:t>
                      </a:r>
                    </a:p>
                    <a:p>
                      <a:pPr lvl="1" algn="l">
                        <a:spcBef>
                          <a:spcPts val="3600"/>
                        </a:spcBef>
                        <a:tabLst>
                          <a:tab pos="762000" algn="l"/>
                          <a:tab pos="5461000" algn="l"/>
                          <a:tab pos="7112000" algn="l"/>
                          <a:tab pos="10160000" algn="l"/>
                          <a:tab pos="13081000" algn="l"/>
                          <a:tab pos="17653000" algn="l"/>
                        </a:tabLst>
                        <a:def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	1 aor act		aor act	σα	ντ, σα	λύσαντες</a:t>
                      </a:r>
                      <a:br/>
                      <a:r>
                        <a:t>	1 aor mid		aor act	σα	μενο/η	λυσάμενοι</a:t>
                      </a:r>
                      <a:br/>
                      <a:r>
                        <a:t>	1 aor pas		aor pas	θε	ντ	λυθέντες</a:t>
                      </a:r>
                    </a:p>
                  </a:txBody>
                  <a:tcPr marL="0" marR="0" marT="0" marB="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3" name="Six memory forms"/>
          <p:cNvSpPr txBox="1"/>
          <p:nvPr/>
        </p:nvSpPr>
        <p:spPr>
          <a:xfrm>
            <a:off x="15481448" y="11945156"/>
            <a:ext cx="4736804" cy="8250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6200" tIns="76200" rIns="76200" bIns="76200" anchor="ctr">
            <a:spAutoFit/>
          </a:bodyPr>
          <a:lstStyle>
            <a:lvl1pPr algn="ctr">
              <a:defRPr sz="4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Six memory forms</a:t>
            </a:r>
          </a:p>
        </p:txBody>
      </p:sp>
      <p:sp>
        <p:nvSpPr>
          <p:cNvPr id="154" name="Arrow"/>
          <p:cNvSpPr/>
          <p:nvPr/>
        </p:nvSpPr>
        <p:spPr>
          <a:xfrm rot="16200000">
            <a:off x="17093313" y="10474573"/>
            <a:ext cx="1513074" cy="1270001"/>
          </a:xfrm>
          <a:prstGeom prst="rightArrow">
            <a:avLst>
              <a:gd name="adj1" fmla="val 32000"/>
              <a:gd name="adj2" fmla="val 64000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4. Master Participle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4. Master Participle Chart</a:t>
            </a:r>
          </a:p>
        </p:txBody>
      </p:sp>
      <p:graphicFrame>
        <p:nvGraphicFramePr>
          <p:cNvPr id="157" name="Table"/>
          <p:cNvGraphicFramePr/>
          <p:nvPr/>
        </p:nvGraphicFramePr>
        <p:xfrm>
          <a:off x="1255841" y="3796010"/>
          <a:ext cx="21910418" cy="726965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31558">
                <a:tc>
                  <a:txBody>
                    <a:bodyPr/>
                    <a:lstStyle/>
                    <a:p>
                      <a:pPr lvl="1" algn="l">
                        <a:spcBef>
                          <a:spcPts val="3600"/>
                        </a:spcBef>
                        <a:tabLst>
                          <a:tab pos="762000" algn="l"/>
                          <a:tab pos="5461000" algn="l"/>
                          <a:tab pos="7112000" algn="l"/>
                          <a:tab pos="10160000" algn="l"/>
                          <a:tab pos="13081000" algn="l"/>
                          <a:tab pos="17653000" algn="l"/>
                        </a:tabLst>
                        <a:defRPr sz="60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	tense &amp; voice	red.	stem	tf./cv.	morpheme	nom pl</a:t>
                      </a:r>
                    </a:p>
                    <a:p>
                      <a:pPr lvl="1" algn="l">
                        <a:spcBef>
                          <a:spcPts val="3600"/>
                        </a:spcBef>
                        <a:tabLst>
                          <a:tab pos="762000" algn="l"/>
                          <a:tab pos="5461000" algn="l"/>
                          <a:tab pos="7112000" algn="l"/>
                          <a:tab pos="10160000" algn="l"/>
                          <a:tab pos="13081000" algn="l"/>
                          <a:tab pos="17653000" algn="l"/>
                        </a:tabLst>
                        <a:def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	2 aor act		aor act	ο	ντ	βαλόντες</a:t>
                      </a:r>
                      <a:br/>
                      <a:r>
                        <a:t>	2 aor mid		aor act	ο	μενο/η	γενόμενοι</a:t>
                      </a:r>
                      <a:br/>
                      <a:r>
                        <a:t>	2 aor pas		aor pas	ε	ντ	γραφέντες</a:t>
                      </a:r>
                    </a:p>
                  </a:txBody>
                  <a:tcPr marL="0" marR="0" marT="0" marB="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8" name="Six memory forms"/>
          <p:cNvSpPr txBox="1"/>
          <p:nvPr/>
        </p:nvSpPr>
        <p:spPr>
          <a:xfrm>
            <a:off x="15481448" y="11945156"/>
            <a:ext cx="4736804" cy="8250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6200" tIns="76200" rIns="76200" bIns="76200" anchor="ctr">
            <a:spAutoFit/>
          </a:bodyPr>
          <a:lstStyle>
            <a:lvl1pPr algn="ctr">
              <a:defRPr sz="4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Six memory forms</a:t>
            </a:r>
          </a:p>
        </p:txBody>
      </p:sp>
      <p:sp>
        <p:nvSpPr>
          <p:cNvPr id="159" name="Arrow"/>
          <p:cNvSpPr/>
          <p:nvPr/>
        </p:nvSpPr>
        <p:spPr>
          <a:xfrm rot="16200000">
            <a:off x="17093313" y="10474573"/>
            <a:ext cx="1513074" cy="1270001"/>
          </a:xfrm>
          <a:prstGeom prst="rightArrow">
            <a:avLst>
              <a:gd name="adj1" fmla="val 32000"/>
              <a:gd name="adj2" fmla="val 64000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ἀσπάζομα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ἀσπάζομαι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γραμματεύς,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γραμματεύς, </a:t>
            </a:r>
          </a:p>
          <a:p>
            <a:r>
              <a:t>-έως, ὁ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ἔφη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ἔφη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ἱερόν, -οῦ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ἱερόν, -οῦ, τό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κράζ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κράζω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οὐχί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οὐχί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erfective (First Aorist) Particip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Perfective (First Aorist) Participle</a:t>
            </a:r>
          </a:p>
        </p:txBody>
      </p:sp>
      <p:graphicFrame>
        <p:nvGraphicFramePr>
          <p:cNvPr id="95" name="Table"/>
          <p:cNvGraphicFramePr/>
          <p:nvPr/>
        </p:nvGraphicFramePr>
        <p:xfrm>
          <a:off x="1255841" y="4389115"/>
          <a:ext cx="21910418" cy="695089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912793">
                <a:tc>
                  <a:txBody>
                    <a:bodyPr/>
                    <a:lstStyle/>
                    <a:p>
                      <a:pPr defTabSz="457200">
                        <a:lnSpc>
                          <a:spcPct val="130000"/>
                        </a:lnSpc>
                        <a:spcBef>
                          <a:spcPts val="4800"/>
                        </a:spcBef>
                        <a:defRPr sz="1800"/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Unaugmented first aorist tense stem +  Tense formative (σα/θε) + Participle morpheme + Case endings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παιδίον, -ου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παιδίον, -ου, τό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σπείρ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σπείρω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erfective (First Aorist) Particip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Perfective (First Aorist) Participle</a:t>
            </a:r>
          </a:p>
        </p:txBody>
      </p:sp>
      <p:graphicFrame>
        <p:nvGraphicFramePr>
          <p:cNvPr id="98" name="Table"/>
          <p:cNvGraphicFramePr/>
          <p:nvPr/>
        </p:nvGraphicFramePr>
        <p:xfrm>
          <a:off x="1236791" y="3985666"/>
          <a:ext cx="21910418" cy="763503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96931">
                <a:tc>
                  <a:txBody>
                    <a:bodyPr/>
                    <a:lstStyle/>
                    <a:p>
                      <a:pPr marL="660400" algn="l" defTabSz="457200">
                        <a:lnSpc>
                          <a:spcPct val="150000"/>
                        </a:lnSpc>
                        <a:spcBef>
                          <a:spcPts val="7200"/>
                        </a:spcBef>
                        <a:tabLst>
                          <a:tab pos="1270000" algn="l"/>
                          <a:tab pos="5207000" algn="l"/>
                        </a:tabLst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sz="7200">
                          <a:solidFill>
                            <a:srgbClr val="53585F"/>
                          </a:solidFill>
                        </a:rPr>
                        <a:t>	active:</a:t>
                      </a:r>
                      <a:r>
                        <a:t>		λυ </a:t>
                      </a:r>
                      <a:r>
                        <a:rPr baseline="1190"/>
                        <a:t>+</a:t>
                      </a:r>
                      <a:r>
                        <a:t> σα </a:t>
                      </a:r>
                      <a:r>
                        <a:rPr baseline="1190"/>
                        <a:t>+</a:t>
                      </a:r>
                      <a:r>
                        <a:t> ντ </a:t>
                      </a:r>
                      <a:r>
                        <a:rPr baseline="1190"/>
                        <a:t>+</a:t>
                      </a:r>
                      <a:r>
                        <a:t> ες → λύσαντες</a:t>
                      </a:r>
                      <a:br/>
                      <a:r>
                        <a:rPr>
                          <a:solidFill>
                            <a:srgbClr val="53585F"/>
                          </a:solidFill>
                        </a:rPr>
                        <a:t>	</a:t>
                      </a:r>
                      <a:r>
                        <a:rPr sz="7200">
                          <a:solidFill>
                            <a:srgbClr val="53585F"/>
                          </a:solidFill>
                        </a:rPr>
                        <a:t>middle:</a:t>
                      </a:r>
                      <a:r>
                        <a:t>		λυ </a:t>
                      </a:r>
                      <a:r>
                        <a:rPr baseline="1190"/>
                        <a:t>+</a:t>
                      </a:r>
                      <a:r>
                        <a:t> σα </a:t>
                      </a:r>
                      <a:r>
                        <a:rPr baseline="1190"/>
                        <a:t>+</a:t>
                      </a:r>
                      <a:r>
                        <a:t> μενο </a:t>
                      </a:r>
                      <a:r>
                        <a:rPr baseline="1190"/>
                        <a:t>+</a:t>
                      </a:r>
                      <a:r>
                        <a:t> ι → λυσάμενοι</a:t>
                      </a:r>
                      <a:br/>
                      <a:r>
                        <a:rPr sz="7200">
                          <a:solidFill>
                            <a:srgbClr val="53585F"/>
                          </a:solidFill>
                        </a:rPr>
                        <a:t>	passive:</a:t>
                      </a:r>
                      <a:r>
                        <a:t>		λυ </a:t>
                      </a:r>
                      <a:r>
                        <a:rPr baseline="1190"/>
                        <a:t>+</a:t>
                      </a:r>
                      <a:r>
                        <a:t> θε </a:t>
                      </a:r>
                      <a:r>
                        <a:rPr baseline="1190"/>
                        <a:t>+</a:t>
                      </a:r>
                      <a:r>
                        <a:t> ντ </a:t>
                      </a:r>
                      <a:r>
                        <a:rPr baseline="1190"/>
                        <a:t>+</a:t>
                      </a:r>
                      <a:r>
                        <a:t> ες → λυθέντες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Unaugmen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Unaugment</a:t>
            </a:r>
          </a:p>
        </p:txBody>
      </p:sp>
      <p:sp>
        <p:nvSpPr>
          <p:cNvPr id="101" name="*ἐλθ → ἦλθον *ἐλθ → ἐλθών…"/>
          <p:cNvSpPr txBox="1">
            <a:spLocks noGrp="1"/>
          </p:cNvSpPr>
          <p:nvPr>
            <p:ph type="body" sz="half" idx="1"/>
          </p:nvPr>
        </p:nvSpPr>
        <p:spPr>
          <a:xfrm>
            <a:off x="5261173" y="3837582"/>
            <a:ext cx="13899754" cy="9079311"/>
          </a:xfrm>
          <a:prstGeom prst="rect">
            <a:avLst/>
          </a:prstGeom>
        </p:spPr>
        <p:txBody>
          <a:bodyPr/>
          <a:lstStyle/>
          <a:p>
            <a:pPr>
              <a:tabLst>
                <a:tab pos="4292600" algn="l"/>
                <a:tab pos="6959600" algn="l"/>
              </a:tabLst>
              <a:defRPr sz="14400"/>
            </a:pPr>
            <a:r>
              <a:t>*ἐλθ	→	</a:t>
            </a:r>
            <a:r>
              <a:rPr>
                <a:solidFill>
                  <a:srgbClr val="B26900"/>
                </a:solidFill>
              </a:rPr>
              <a:t>ἦ</a:t>
            </a:r>
            <a:r>
              <a:t>λθον</a:t>
            </a:r>
            <a:br/>
            <a:r>
              <a:t>*ἐλθ	→	</a:t>
            </a:r>
            <a:r>
              <a:rPr>
                <a:solidFill>
                  <a:srgbClr val="B26900"/>
                </a:solidFill>
              </a:rPr>
              <a:t>ἐ</a:t>
            </a:r>
            <a:r>
              <a:t>λθών</a:t>
            </a:r>
          </a:p>
          <a:p>
            <a:pPr>
              <a:tabLst>
                <a:tab pos="4292600" algn="l"/>
                <a:tab pos="6959600" algn="l"/>
              </a:tabLst>
              <a:defRPr sz="14400"/>
            </a:pPr>
            <a:r>
              <a:t>*λυ	→	</a:t>
            </a:r>
            <a:r>
              <a:rPr>
                <a:solidFill>
                  <a:srgbClr val="B26900"/>
                </a:solidFill>
              </a:rPr>
              <a:t>ἔ</a:t>
            </a:r>
            <a:r>
              <a:t>λυσα</a:t>
            </a:r>
            <a:br/>
            <a:r>
              <a:t>*λυ	→	λύ</a:t>
            </a:r>
            <a:r>
              <a:rPr>
                <a:solidFill>
                  <a:srgbClr val="B26900"/>
                </a:solidFill>
              </a:rPr>
              <a:t>σα</a:t>
            </a:r>
            <a:r>
              <a:t>ντες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erfective (First Aorist) Participle: A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Perfective (First Aorist) Participle: Active</a:t>
            </a:r>
          </a:p>
        </p:txBody>
      </p:sp>
      <p:sp>
        <p:nvSpPr>
          <p:cNvPr id="104" name="λύσας λύσασα λῦσαν  λύσαντος λυσάσης λύσαντος λύσαντι λυσάσῃ λύσαντι λύσαντα λύσασαν λῦσαν…"/>
          <p:cNvSpPr txBox="1">
            <a:spLocks noGrp="1"/>
          </p:cNvSpPr>
          <p:nvPr>
            <p:ph type="body" idx="1"/>
          </p:nvPr>
        </p:nvSpPr>
        <p:spPr>
          <a:xfrm>
            <a:off x="2896046" y="3822501"/>
            <a:ext cx="18630008" cy="9214744"/>
          </a:xfrm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7035800" algn="l"/>
                <a:tab pos="14351000" algn="l"/>
              </a:tabLst>
            </a:pPr>
            <a:r>
              <a:t>λύ</a:t>
            </a:r>
            <a:r>
              <a:rPr>
                <a:solidFill>
                  <a:srgbClr val="B26900"/>
                </a:solidFill>
              </a:rPr>
              <a:t>σα</a:t>
            </a:r>
            <a:r>
              <a:t>ς	λύ</a:t>
            </a:r>
            <a:r>
              <a:rPr>
                <a:solidFill>
                  <a:srgbClr val="B26900"/>
                </a:solidFill>
              </a:rPr>
              <a:t>σασα</a:t>
            </a:r>
            <a:r>
              <a:t>	λῦσ</a:t>
            </a:r>
            <a:r>
              <a:rPr>
                <a:solidFill>
                  <a:srgbClr val="B26900"/>
                </a:solidFill>
              </a:rPr>
              <a:t>αν 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σαντ</a:t>
            </a:r>
            <a:r>
              <a:t>ος	λυ</a:t>
            </a:r>
            <a:r>
              <a:rPr>
                <a:solidFill>
                  <a:srgbClr val="B26900"/>
                </a:solidFill>
              </a:rPr>
              <a:t>σάση</a:t>
            </a:r>
            <a:r>
              <a:t>ς	λύ</a:t>
            </a:r>
            <a:r>
              <a:rPr>
                <a:solidFill>
                  <a:srgbClr val="B26900"/>
                </a:solidFill>
              </a:rPr>
              <a:t>σαντ</a:t>
            </a:r>
            <a:r>
              <a:t>ος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σαντ</a:t>
            </a:r>
            <a:r>
              <a:t>ι	λυ</a:t>
            </a:r>
            <a:r>
              <a:rPr>
                <a:solidFill>
                  <a:srgbClr val="B26900"/>
                </a:solidFill>
              </a:rPr>
              <a:t>σάσῃ</a:t>
            </a:r>
            <a:r>
              <a:t>	λύ</a:t>
            </a:r>
            <a:r>
              <a:rPr>
                <a:solidFill>
                  <a:srgbClr val="B26900"/>
                </a:solidFill>
              </a:rPr>
              <a:t>σαντ</a:t>
            </a:r>
            <a:r>
              <a:t>ι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σαντ</a:t>
            </a:r>
            <a:r>
              <a:t>α	λύ</a:t>
            </a:r>
            <a:r>
              <a:rPr>
                <a:solidFill>
                  <a:srgbClr val="B26900"/>
                </a:solidFill>
              </a:rPr>
              <a:t>σασα</a:t>
            </a:r>
            <a:r>
              <a:t>ν	λῦ</a:t>
            </a:r>
            <a:r>
              <a:rPr>
                <a:solidFill>
                  <a:srgbClr val="B26900"/>
                </a:solidFill>
              </a:rPr>
              <a:t>σαν</a:t>
            </a:r>
          </a:p>
          <a:p>
            <a:pPr defTabSz="685800">
              <a:lnSpc>
                <a:spcPct val="110000"/>
              </a:lnSpc>
              <a:tabLst>
                <a:tab pos="7035800" algn="l"/>
                <a:tab pos="14351000" algn="l"/>
              </a:tabLst>
            </a:pPr>
            <a:r>
              <a:t>λύ</a:t>
            </a:r>
            <a:r>
              <a:rPr>
                <a:solidFill>
                  <a:srgbClr val="B26900"/>
                </a:solidFill>
              </a:rPr>
              <a:t>σα</a:t>
            </a:r>
            <a:r>
              <a:t>σι(ν)	λυ</a:t>
            </a:r>
            <a:r>
              <a:rPr>
                <a:solidFill>
                  <a:srgbClr val="B26900"/>
                </a:solidFill>
              </a:rPr>
              <a:t>σάσα</a:t>
            </a:r>
            <a:r>
              <a:t>ις	λύ</a:t>
            </a:r>
            <a:r>
              <a:rPr>
                <a:solidFill>
                  <a:srgbClr val="B26900"/>
                </a:solidFill>
              </a:rPr>
              <a:t>σα</a:t>
            </a:r>
            <a:r>
              <a:t>σι(ν)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erfective (First Aorist) Participle: A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Perfective (First Aorist) Participle: Active</a:t>
            </a:r>
          </a:p>
        </p:txBody>
      </p:sp>
      <p:graphicFrame>
        <p:nvGraphicFramePr>
          <p:cNvPr id="107" name="Table"/>
          <p:cNvGraphicFramePr/>
          <p:nvPr/>
        </p:nvGraphicFramePr>
        <p:xfrm>
          <a:off x="1255841" y="4227810"/>
          <a:ext cx="21910418" cy="722739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189291">
                <a:tc>
                  <a:txBody>
                    <a:bodyPr/>
                    <a:lstStyle/>
                    <a:p>
                      <a:pPr marL="381000" algn="l">
                        <a:spcBef>
                          <a:spcPts val="4800"/>
                        </a:spcBef>
                        <a:tabLst>
                          <a:tab pos="5080000" algn="l"/>
                          <a:tab pos="10668000" algn="l"/>
                          <a:tab pos="16002000" algn="l"/>
                        </a:tabLst>
                        <a:defRPr sz="84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	masc	fem	neut</a:t>
                      </a:r>
                    </a:p>
                    <a:p>
                      <a:pPr marL="381000" algn="l">
                        <a:spcBef>
                          <a:spcPts val="4800"/>
                        </a:spcBef>
                        <a:tabLst>
                          <a:tab pos="5080000" algn="l"/>
                          <a:tab pos="10668000" algn="l"/>
                          <a:tab pos="16002000" algn="l"/>
                        </a:tabLst>
                        <a:defRPr sz="84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535353"/>
                          </a:solidFill>
                        </a:rPr>
                        <a:t>nom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σας	σασα	σαν</a:t>
                      </a:r>
                      <a:br>
                        <a:rPr sz="9600">
                          <a:solidFill>
                            <a:srgbClr val="000000"/>
                          </a:solidFill>
                        </a:rPr>
                      </a:br>
                      <a:r>
                        <a:rPr>
                          <a:solidFill>
                            <a:srgbClr val="535353"/>
                          </a:solidFill>
                        </a:rPr>
                        <a:t>gen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σαντος	σασης	σαντος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erfective (First Aorist) Participle: Midd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Perfective (First Aorist) Participle: Middle</a:t>
            </a:r>
          </a:p>
        </p:txBody>
      </p:sp>
      <p:sp>
        <p:nvSpPr>
          <p:cNvPr id="110" name="λυσάμενος λυσαμένη λυσάμενον λυσαμένου λυσαμένης λυσαμένου λυσαμένῳ λυσαμένῃ λυσαμένῳ λυσάμενον λυσαμένην λυσάμενον…"/>
          <p:cNvSpPr txBox="1">
            <a:spLocks noGrp="1"/>
          </p:cNvSpPr>
          <p:nvPr>
            <p:ph type="body" idx="1"/>
          </p:nvPr>
        </p:nvSpPr>
        <p:spPr>
          <a:xfrm>
            <a:off x="1615182" y="3797101"/>
            <a:ext cx="21191736" cy="9214744"/>
          </a:xfrm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4152900" algn="l"/>
                <a:tab pos="8115300" algn="l"/>
                <a:tab pos="16116300" algn="l"/>
              </a:tabLst>
            </a:pPr>
            <a:r>
              <a:t>λυ</a:t>
            </a:r>
            <a:r>
              <a:rPr>
                <a:solidFill>
                  <a:srgbClr val="B26900"/>
                </a:solidFill>
              </a:rPr>
              <a:t>σάμενο</a:t>
            </a:r>
            <a:r>
              <a:t>ς	λυ</a:t>
            </a:r>
            <a:r>
              <a:rPr>
                <a:solidFill>
                  <a:srgbClr val="B26900"/>
                </a:solidFill>
              </a:rPr>
              <a:t>σαμένη</a:t>
            </a:r>
            <a:r>
              <a:t>	λυ</a:t>
            </a:r>
            <a:r>
              <a:rPr>
                <a:solidFill>
                  <a:srgbClr val="B26900"/>
                </a:solidFill>
              </a:rPr>
              <a:t>σάμενο</a:t>
            </a:r>
            <a:r>
              <a:t>ν</a:t>
            </a:r>
            <a:br/>
            <a:r>
              <a:t>λυ</a:t>
            </a:r>
            <a:r>
              <a:rPr>
                <a:solidFill>
                  <a:srgbClr val="B26900"/>
                </a:solidFill>
              </a:rPr>
              <a:t>σαμένο</a:t>
            </a:r>
            <a:r>
              <a:t>υ	λυ</a:t>
            </a:r>
            <a:r>
              <a:rPr>
                <a:solidFill>
                  <a:srgbClr val="B26900"/>
                </a:solidFill>
              </a:rPr>
              <a:t>σαμένη</a:t>
            </a:r>
            <a:r>
              <a:t>ς	λυ</a:t>
            </a:r>
            <a:r>
              <a:rPr>
                <a:solidFill>
                  <a:srgbClr val="B26900"/>
                </a:solidFill>
              </a:rPr>
              <a:t>σαμένο</a:t>
            </a:r>
            <a:r>
              <a:t>υ</a:t>
            </a:r>
            <a:br/>
            <a:r>
              <a:t>λυ</a:t>
            </a:r>
            <a:r>
              <a:rPr>
                <a:solidFill>
                  <a:srgbClr val="B26900"/>
                </a:solidFill>
              </a:rPr>
              <a:t>σαμένῳ</a:t>
            </a:r>
            <a:r>
              <a:t>	λυ</a:t>
            </a:r>
            <a:r>
              <a:rPr>
                <a:solidFill>
                  <a:srgbClr val="B26900"/>
                </a:solidFill>
              </a:rPr>
              <a:t>σαμένῃ</a:t>
            </a:r>
            <a:r>
              <a:t>	λυ</a:t>
            </a:r>
            <a:r>
              <a:rPr>
                <a:solidFill>
                  <a:srgbClr val="B26900"/>
                </a:solidFill>
              </a:rPr>
              <a:t>σαμένῳ</a:t>
            </a:r>
            <a:br/>
            <a:r>
              <a:t>λυ</a:t>
            </a:r>
            <a:r>
              <a:rPr>
                <a:solidFill>
                  <a:srgbClr val="B26900"/>
                </a:solidFill>
              </a:rPr>
              <a:t>σάμενο</a:t>
            </a:r>
            <a:r>
              <a:t>ν	λυ</a:t>
            </a:r>
            <a:r>
              <a:rPr>
                <a:solidFill>
                  <a:srgbClr val="B26900"/>
                </a:solidFill>
              </a:rPr>
              <a:t>σαμένη</a:t>
            </a:r>
            <a:r>
              <a:t>ν	λυ</a:t>
            </a:r>
            <a:r>
              <a:rPr>
                <a:solidFill>
                  <a:srgbClr val="B26900"/>
                </a:solidFill>
              </a:rPr>
              <a:t>σάμενο</a:t>
            </a:r>
            <a:r>
              <a:t>ν</a:t>
            </a:r>
          </a:p>
          <a:p>
            <a:pPr defTabSz="685800">
              <a:lnSpc>
                <a:spcPct val="110000"/>
              </a:lnSpc>
              <a:tabLst>
                <a:tab pos="4152900" algn="l"/>
                <a:tab pos="8115300" algn="l"/>
                <a:tab pos="16116300" algn="l"/>
              </a:tabLst>
            </a:pPr>
            <a:r>
              <a:t>λυσαμένοις	λυ</a:t>
            </a:r>
            <a:r>
              <a:rPr>
                <a:solidFill>
                  <a:srgbClr val="B26900"/>
                </a:solidFill>
              </a:rPr>
              <a:t>σαμένα</a:t>
            </a:r>
            <a:r>
              <a:t>ις	λυ</a:t>
            </a:r>
            <a:r>
              <a:rPr>
                <a:solidFill>
                  <a:srgbClr val="B26900"/>
                </a:solidFill>
              </a:rPr>
              <a:t>σαμένο</a:t>
            </a:r>
            <a:r>
              <a:t>ις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erfective (First Aorist) Participle: Midd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Perfective (First Aorist) Participle: Middle</a:t>
            </a:r>
          </a:p>
        </p:txBody>
      </p:sp>
      <p:graphicFrame>
        <p:nvGraphicFramePr>
          <p:cNvPr id="113" name="Table"/>
          <p:cNvGraphicFramePr/>
          <p:nvPr/>
        </p:nvGraphicFramePr>
        <p:xfrm>
          <a:off x="1255841" y="4227810"/>
          <a:ext cx="21910418" cy="745321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15113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4800"/>
                        </a:spcBef>
                        <a:tabLst>
                          <a:tab pos="4064000" algn="l"/>
                          <a:tab pos="10160000" algn="l"/>
                          <a:tab pos="15621000" algn="l"/>
                        </a:tabLst>
                        <a:defRPr sz="84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	masc	fem	neut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4800"/>
                        </a:spcBef>
                        <a:tabLst>
                          <a:tab pos="4064000" algn="l"/>
                          <a:tab pos="10160000" algn="l"/>
                          <a:tab pos="15621000" algn="l"/>
                        </a:tabLst>
                        <a:defRPr sz="84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535353"/>
                          </a:solidFill>
                        </a:rPr>
                        <a:t>nom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σαμενος	σαμενη	σαμενον</a:t>
                      </a:r>
                      <a:br>
                        <a:rPr sz="9600">
                          <a:solidFill>
                            <a:srgbClr val="000000"/>
                          </a:solidFill>
                        </a:rPr>
                      </a:br>
                      <a:r>
                        <a:rPr>
                          <a:solidFill>
                            <a:srgbClr val="535353"/>
                          </a:solidFill>
                        </a:rPr>
                        <a:t>gen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σαμενου	σαμενης	σαμενου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</Words>
  <Application>Microsoft Macintosh PowerPoint</Application>
  <PresentationFormat>Custom</PresentationFormat>
  <Paragraphs>84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28</vt:lpstr>
      <vt:lpstr>Review</vt:lpstr>
      <vt:lpstr>Perfective (First Aorist) Participle</vt:lpstr>
      <vt:lpstr>Perfective (First Aorist) Participle</vt:lpstr>
      <vt:lpstr>Unaugment</vt:lpstr>
      <vt:lpstr>Perfective (First Aorist) Participle: Active</vt:lpstr>
      <vt:lpstr>Perfective (First Aorist) Participle: Active</vt:lpstr>
      <vt:lpstr>Perfective (First Aorist) Participle: Middle</vt:lpstr>
      <vt:lpstr>Perfective (First Aorist) Participle: Middle</vt:lpstr>
      <vt:lpstr>Perfective (First Aorist) Participle: Passive</vt:lpstr>
      <vt:lpstr>Perfective (First Aorist) Participle: Passive</vt:lpstr>
      <vt:lpstr>Perfective (Second Aorist) Participle: Active</vt:lpstr>
      <vt:lpstr>Perfective (Second Aorist) Participle: Active</vt:lpstr>
      <vt:lpstr>Perfective (Second Aorist) Participle: Active</vt:lpstr>
      <vt:lpstr>Perfective (Second Aorist) Participle: Active</vt:lpstr>
      <vt:lpstr>Perfective (Second Aorist) Participle: Middle</vt:lpstr>
      <vt:lpstr>Perfective (Second Aorist) Participle: Middle</vt:lpstr>
      <vt:lpstr>Perfective (Second Aorist) Participle: Passive</vt:lpstr>
      <vt:lpstr>Perfective (Second Aorist) Participle: Passive</vt:lpstr>
      <vt:lpstr>Summary</vt:lpstr>
      <vt:lpstr>3. Participle Morpheme Chart</vt:lpstr>
      <vt:lpstr>4. Master Participle Chart</vt:lpstr>
      <vt:lpstr>4. Master Participle 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28</dc:title>
  <cp:lastModifiedBy>Bill Mounce</cp:lastModifiedBy>
  <cp:revision>1</cp:revision>
  <dcterms:modified xsi:type="dcterms:W3CDTF">2019-01-22T18:16:41Z</dcterms:modified>
</cp:coreProperties>
</file>