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0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20</a:t>
            </a:r>
          </a:p>
        </p:txBody>
      </p:sp>
      <p:sp>
        <p:nvSpPr>
          <p:cNvPr id="89" name="Verbal Roots…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Verbal Roots</a:t>
            </a:r>
          </a:p>
          <a:p>
            <a:r>
              <a:t>Other Forms of the Future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#2: Different Roo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#2: Different Roots</a:t>
            </a:r>
          </a:p>
        </p:txBody>
      </p:sp>
      <p:sp>
        <p:nvSpPr>
          <p:cNvPr id="125" name="*ἐρχ → ἔρχομαι I come *ἐλευθ → ἐλεύσομαι I will come…"/>
          <p:cNvSpPr txBox="1">
            <a:spLocks noGrp="1"/>
          </p:cNvSpPr>
          <p:nvPr>
            <p:ph type="body" idx="1"/>
          </p:nvPr>
        </p:nvSpPr>
        <p:spPr>
          <a:xfrm>
            <a:off x="2453530" y="3822501"/>
            <a:ext cx="19476940" cy="9214744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spcBef>
                <a:spcPts val="2400"/>
              </a:spcBef>
              <a:tabLst>
                <a:tab pos="4508500" algn="l"/>
                <a:tab pos="6540500" algn="l"/>
                <a:tab pos="14503400" algn="l"/>
              </a:tabLst>
            </a:pPr>
            <a:r>
              <a:t>*ἐρχ	→	ἔρχομαι	I come</a:t>
            </a:r>
            <a:br/>
            <a:r>
              <a:t>*ἐλευθ	→	ἐλεύσομαι	I will come</a:t>
            </a:r>
          </a:p>
          <a:p>
            <a:pPr defTabSz="685800">
              <a:lnSpc>
                <a:spcPct val="110000"/>
              </a:lnSpc>
              <a:spcBef>
                <a:spcPts val="2400"/>
              </a:spcBef>
              <a:tabLst>
                <a:tab pos="4508500" algn="l"/>
                <a:tab pos="6540500" algn="l"/>
                <a:tab pos="14503400" algn="l"/>
              </a:tabLst>
            </a:pPr>
            <a:r>
              <a:t>*λεγ	→	λέγω	I say</a:t>
            </a:r>
            <a:br/>
            <a:r>
              <a:t>*ἐρ	→	ἐρῶ	I will say</a:t>
            </a:r>
          </a:p>
          <a:p>
            <a:pPr defTabSz="685800">
              <a:lnSpc>
                <a:spcPct val="110000"/>
              </a:lnSpc>
              <a:spcBef>
                <a:spcPts val="2400"/>
              </a:spcBef>
              <a:tabLst>
                <a:tab pos="4508500" algn="l"/>
                <a:tab pos="6540500" algn="l"/>
                <a:tab pos="14503400" algn="l"/>
              </a:tabLst>
            </a:pPr>
            <a:r>
              <a:t>*ὁρα	→	ὁράω	I see</a:t>
            </a:r>
            <a:br/>
            <a:r>
              <a:t>*ὀπ	→	ὄψομαι	I will see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#3: Liquid Futu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#3: Liquid Future</a:t>
            </a:r>
          </a:p>
        </p:txBody>
      </p:sp>
      <p:graphicFrame>
        <p:nvGraphicFramePr>
          <p:cNvPr id="128" name="Table"/>
          <p:cNvGraphicFramePr/>
          <p:nvPr/>
        </p:nvGraphicFramePr>
        <p:xfrm>
          <a:off x="1255841" y="3816350"/>
          <a:ext cx="21910418" cy="9159479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21378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Future active tense stem + tense formative (εσ) </a:t>
                      </a:r>
                      <a:br/>
                      <a:r>
                        <a:t>+ Connecting vowel </a:t>
                      </a:r>
                      <a:br/>
                      <a:r>
                        <a:t>+ Primary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μεν + εσ + ο + μεν → μενοῦμεν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Future Active Indicative (liquid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Active Indicative (liquid)</a:t>
            </a:r>
          </a:p>
        </p:txBody>
      </p:sp>
      <p:sp>
        <p:nvSpPr>
          <p:cNvPr id="131" name="μενῶ I will remain ποιῶ μένω μενεῖς You will remain ποιεῖς μένεις μενεῖ He/she/it will remain ποιεῖ μένει…"/>
          <p:cNvSpPr txBox="1"/>
          <p:nvPr/>
        </p:nvSpPr>
        <p:spPr>
          <a:xfrm>
            <a:off x="983854" y="3809811"/>
            <a:ext cx="22454393" cy="8128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4660900" algn="l"/>
                <a:tab pos="13563600" algn="l"/>
                <a:tab pos="18008600" algn="l"/>
              </a:tabLst>
              <a:defRPr sz="7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μεν</a:t>
            </a:r>
            <a:r>
              <a:rPr>
                <a:solidFill>
                  <a:srgbClr val="A86C24"/>
                </a:solidFill>
              </a:rPr>
              <a:t>ῶ</a:t>
            </a:r>
            <a:r>
              <a:t>	I will remain	ποιῶ	μένω</a:t>
            </a:r>
            <a:br/>
            <a:r>
              <a:t>μεν</a:t>
            </a:r>
            <a:r>
              <a:rPr>
                <a:solidFill>
                  <a:srgbClr val="A86C24"/>
                </a:solidFill>
              </a:rPr>
              <a:t>εῖς</a:t>
            </a:r>
            <a:r>
              <a:t>	You will remain	ποιεῖς	μένεις</a:t>
            </a:r>
            <a:br/>
            <a:r>
              <a:t>μεν</a:t>
            </a:r>
            <a:r>
              <a:rPr>
                <a:solidFill>
                  <a:srgbClr val="A86C24"/>
                </a:solidFill>
              </a:rPr>
              <a:t>εῖ</a:t>
            </a:r>
            <a:r>
              <a:t>	He/she/it will remain	ποιεῖ	μένει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4660900" algn="l"/>
                <a:tab pos="13563600" algn="l"/>
                <a:tab pos="18008600" algn="l"/>
              </a:tabLst>
              <a:defRPr sz="7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μεν</a:t>
            </a:r>
            <a:r>
              <a:rPr>
                <a:solidFill>
                  <a:srgbClr val="A86C24"/>
                </a:solidFill>
              </a:rPr>
              <a:t>οῦμεν</a:t>
            </a:r>
            <a:r>
              <a:t>	We will remain	ποιοῦμεν	μένομεν</a:t>
            </a:r>
            <a:br/>
            <a:r>
              <a:t>μεν</a:t>
            </a:r>
            <a:r>
              <a:rPr>
                <a:solidFill>
                  <a:srgbClr val="A86C24"/>
                </a:solidFill>
              </a:rPr>
              <a:t>εῖτε</a:t>
            </a:r>
            <a:r>
              <a:t>	You will remain	ποιεῖτε	μένετε</a:t>
            </a:r>
            <a:br/>
            <a:r>
              <a:t>μεν</a:t>
            </a:r>
            <a:r>
              <a:rPr>
                <a:solidFill>
                  <a:srgbClr val="A86C24"/>
                </a:solidFill>
              </a:rPr>
              <a:t>οῦσι(ν)	</a:t>
            </a:r>
            <a:r>
              <a:t>They will remain	ποιοῦσι(ν)	μένουσι(ν)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Future Active Indicative (liquid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Active Indicative (liquid)</a:t>
            </a:r>
          </a:p>
        </p:txBody>
      </p:sp>
      <p:sp>
        <p:nvSpPr>
          <p:cNvPr id="134" name="μενεῖς"/>
          <p:cNvSpPr txBox="1"/>
          <p:nvPr/>
        </p:nvSpPr>
        <p:spPr>
          <a:xfrm>
            <a:off x="1111250" y="5661000"/>
            <a:ext cx="22199600" cy="295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>
              <a:lnSpc>
                <a:spcPct val="110000"/>
              </a:lnSpc>
              <a:spcBef>
                <a:spcPts val="4800"/>
              </a:spcBef>
              <a:tabLst>
                <a:tab pos="4902200" algn="l"/>
                <a:tab pos="13360400" algn="l"/>
                <a:tab pos="17856200" algn="l"/>
              </a:tabLst>
              <a:defRPr sz="20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μενεῖς</a:t>
            </a:r>
          </a:p>
        </p:txBody>
      </p:sp>
      <p:sp>
        <p:nvSpPr>
          <p:cNvPr id="135" name="Line"/>
          <p:cNvSpPr/>
          <p:nvPr/>
        </p:nvSpPr>
        <p:spPr>
          <a:xfrm flipV="1">
            <a:off x="14188096" y="4114799"/>
            <a:ext cx="1864705" cy="1864706"/>
          </a:xfrm>
          <a:prstGeom prst="line">
            <a:avLst/>
          </a:prstGeom>
          <a:ln w="63500">
            <a:solidFill>
              <a:schemeClr val="accent1"/>
            </a:solidFill>
            <a:head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36" name="Line"/>
          <p:cNvSpPr/>
          <p:nvPr/>
        </p:nvSpPr>
        <p:spPr>
          <a:xfrm flipH="1">
            <a:off x="10693400" y="8560481"/>
            <a:ext cx="1139541" cy="1548720"/>
          </a:xfrm>
          <a:prstGeom prst="line">
            <a:avLst/>
          </a:prstGeom>
          <a:ln w="63500">
            <a:solidFill>
              <a:schemeClr val="accent1"/>
            </a:solidFill>
            <a:head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uture Middle Indicative (liquid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Middle Indicative (liquid)</a:t>
            </a:r>
          </a:p>
        </p:txBody>
      </p:sp>
      <p:graphicFrame>
        <p:nvGraphicFramePr>
          <p:cNvPr id="139" name="Table"/>
          <p:cNvGraphicFramePr/>
          <p:nvPr/>
        </p:nvGraphicFramePr>
        <p:xfrm>
          <a:off x="1255841" y="3232150"/>
          <a:ext cx="21910418" cy="9357023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18923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Future active tense stem + </a:t>
                      </a:r>
                      <a:br/>
                      <a:r>
                        <a:t>Tense formative (εσ) + Connecting vowel + </a:t>
                      </a:r>
                      <a:br/>
                      <a:r>
                        <a:t>Primary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μεν + εσ + ο + μεθα → μενούμεθα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Future Middle Indicative (liquid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Middle Indicative (liquid)</a:t>
            </a:r>
          </a:p>
        </p:txBody>
      </p:sp>
      <p:sp>
        <p:nvSpPr>
          <p:cNvPr id="142" name="μενοῦμαι I will remain ποιοῦμαι μένομαι μενῇ You will remain ποιῇ μένῃ μενεῖται He/she/it will remain ποιεῖται μένεται…"/>
          <p:cNvSpPr txBox="1"/>
          <p:nvPr/>
        </p:nvSpPr>
        <p:spPr>
          <a:xfrm>
            <a:off x="1254620" y="3794682"/>
            <a:ext cx="21874759" cy="7555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4864100" algn="l"/>
                <a:tab pos="13500100" algn="l"/>
                <a:tab pos="179451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μεν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μαι	I will remain	ποιοῦμαι	μένομαι</a:t>
            </a:r>
            <a:br/>
            <a:r>
              <a:t>μεν</a:t>
            </a:r>
            <a:r>
              <a:rPr>
                <a:solidFill>
                  <a:srgbClr val="B26900"/>
                </a:solidFill>
              </a:rPr>
              <a:t>ῇ</a:t>
            </a:r>
            <a:r>
              <a:t>	You will remain	ποιῇ	μένῃ</a:t>
            </a:r>
            <a:br/>
            <a:r>
              <a:t>μεν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ται	He/she/it will remain	ποιεῖται	μένεται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4864100" algn="l"/>
                <a:tab pos="13500100" algn="l"/>
                <a:tab pos="179451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μεν</a:t>
            </a:r>
            <a:r>
              <a:rPr>
                <a:solidFill>
                  <a:srgbClr val="B26900"/>
                </a:solidFill>
              </a:rPr>
              <a:t>ού</a:t>
            </a:r>
            <a:r>
              <a:t>μεθα	We will remain	ποιούμεθα	μενόμεθα</a:t>
            </a:r>
            <a:br/>
            <a:r>
              <a:t>μεν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σθε	You will remain	ποιεῖσθε	μένεσθε</a:t>
            </a:r>
            <a:br/>
            <a:r>
              <a:t>μεν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νται	They will remain	ποιοῦνται	μένονται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tem change in Liqui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Stem change in Liquids</a:t>
            </a:r>
          </a:p>
        </p:txBody>
      </p:sp>
      <p:sp>
        <p:nvSpPr>
          <p:cNvPr id="145" name="ἀποστέλλω →  ἀποστελῶ…"/>
          <p:cNvSpPr txBox="1">
            <a:spLocks noGrp="1"/>
          </p:cNvSpPr>
          <p:nvPr>
            <p:ph type="body" sz="half" idx="1"/>
          </p:nvPr>
        </p:nvSpPr>
        <p:spPr>
          <a:xfrm>
            <a:off x="5309443" y="5107582"/>
            <a:ext cx="13765114" cy="611157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6616700" algn="l"/>
                <a:tab pos="8775700" algn="l"/>
              </a:tabLst>
              <a:defRPr sz="9600"/>
            </a:pPr>
            <a:r>
              <a:t>ἀποστέ</a:t>
            </a:r>
            <a:r>
              <a:rPr>
                <a:solidFill>
                  <a:srgbClr val="B26900"/>
                </a:solidFill>
              </a:rPr>
              <a:t>λλ</a:t>
            </a:r>
            <a:r>
              <a:t>ω	→ 	ἀποστε</a:t>
            </a:r>
            <a:r>
              <a:rPr>
                <a:solidFill>
                  <a:srgbClr val="B26900"/>
                </a:solidFill>
              </a:rPr>
              <a:t>λ</a:t>
            </a:r>
            <a:r>
              <a:t>ῶ</a:t>
            </a:r>
          </a:p>
          <a:p>
            <a:pPr>
              <a:lnSpc>
                <a:spcPct val="110000"/>
              </a:lnSpc>
              <a:tabLst>
                <a:tab pos="6616700" algn="l"/>
                <a:tab pos="8775700" algn="l"/>
              </a:tabLst>
              <a:defRPr sz="9600"/>
            </a:pPr>
            <a:r>
              <a:t>α</a:t>
            </a:r>
            <a:r>
              <a:rPr>
                <a:solidFill>
                  <a:srgbClr val="B26900"/>
                </a:solidFill>
              </a:rPr>
              <a:t>ἴ</a:t>
            </a:r>
            <a:r>
              <a:t>ρω	→ 	ἀρῶ</a:t>
            </a:r>
          </a:p>
          <a:p>
            <a:pPr>
              <a:lnSpc>
                <a:spcPct val="110000"/>
              </a:lnSpc>
              <a:tabLst>
                <a:tab pos="6616700" algn="l"/>
                <a:tab pos="8775700" algn="l"/>
              </a:tabLst>
              <a:defRPr sz="9600"/>
            </a:pPr>
            <a:r>
              <a:rPr>
                <a:solidFill>
                  <a:srgbClr val="B26900"/>
                </a:solidFill>
              </a:rPr>
              <a:t>λέγ</a:t>
            </a:r>
            <a:r>
              <a:t>ω	→ 	</a:t>
            </a:r>
            <a:r>
              <a:rPr>
                <a:solidFill>
                  <a:srgbClr val="B26900"/>
                </a:solidFill>
              </a:rPr>
              <a:t>ἐρ</a:t>
            </a:r>
            <a:r>
              <a:t>ῶ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48" name="1. Roots in a stop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1. Roots in a stop</a:t>
            </a:r>
          </a:p>
          <a:p>
            <a:pPr lvl="1"/>
            <a:r>
              <a:t>-ιζω and -αζω verbs end in δ</a:t>
            </a:r>
          </a:p>
          <a:p>
            <a:pPr lvl="2"/>
            <a:r>
              <a:t>*βαπτιδ	→ 	βαπτίζω	</a:t>
            </a:r>
            <a:br/>
            <a:r>
              <a:t>*βαπτιδ	→ 	βαπτίσω</a:t>
            </a:r>
          </a:p>
          <a:p>
            <a:pPr lvl="1"/>
            <a:r>
              <a:t>-ασσω verbs end in a velar</a:t>
            </a:r>
          </a:p>
          <a:p>
            <a:pPr lvl="2"/>
            <a:r>
              <a:t>*ταραχ → ταράσσω</a:t>
            </a:r>
          </a:p>
          <a:p>
            <a:pPr lvl="2"/>
            <a:r>
              <a:t>*ταραχ → ταράξω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51" name="*βαπτιδ →  βαπτίζω  *βαπτιδ →  βαπτίσω…"/>
          <p:cNvSpPr txBox="1">
            <a:spLocks noGrp="1"/>
          </p:cNvSpPr>
          <p:nvPr>
            <p:ph type="body" sz="half" idx="1"/>
          </p:nvPr>
        </p:nvSpPr>
        <p:spPr>
          <a:xfrm>
            <a:off x="6710957" y="4142382"/>
            <a:ext cx="10962086" cy="7943752"/>
          </a:xfrm>
          <a:prstGeom prst="rect">
            <a:avLst/>
          </a:prstGeom>
        </p:spPr>
        <p:txBody>
          <a:bodyPr/>
          <a:lstStyle/>
          <a:p>
            <a:pPr marL="0" lvl="2" indent="457200">
              <a:lnSpc>
                <a:spcPct val="130000"/>
              </a:lnSpc>
              <a:spcBef>
                <a:spcPts val="4800"/>
              </a:spcBef>
              <a:buSzTx/>
              <a:buNone/>
              <a:defRPr sz="9600">
                <a:solidFill>
                  <a:srgbClr val="000000"/>
                </a:solidFill>
              </a:defRPr>
            </a:pPr>
            <a:r>
              <a:t>*βαπτιδ	→ 	βαπτίζω	</a:t>
            </a:r>
            <a:br/>
            <a:r>
              <a:t>*βαπτιδ	→ 	βαπτίσω</a:t>
            </a:r>
          </a:p>
          <a:p>
            <a:pPr marL="0" lvl="2" indent="457200">
              <a:lnSpc>
                <a:spcPct val="130000"/>
              </a:lnSpc>
              <a:spcBef>
                <a:spcPts val="4800"/>
              </a:spcBef>
              <a:buSzTx/>
              <a:buNone/>
              <a:defRPr sz="9600">
                <a:solidFill>
                  <a:srgbClr val="000000"/>
                </a:solidFill>
              </a:defRPr>
            </a:pPr>
            <a:r>
              <a:t>*ταραχ → ταράσσω</a:t>
            </a:r>
            <a:br/>
            <a:r>
              <a:t>*ταραχ → ταράξω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54" name="2. Double consonant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2. Double consonants</a:t>
            </a:r>
          </a:p>
          <a:p>
            <a:pPr lvl="1"/>
            <a:r>
              <a:t>*βαλ → βάλλω</a:t>
            </a:r>
          </a:p>
          <a:p>
            <a:pPr lvl="1"/>
            <a:r>
              <a:t>*βαλ → βαλῶ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oot and Ste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Root and Stem</a:t>
            </a:r>
          </a:p>
        </p:txBody>
      </p:sp>
      <p:sp>
        <p:nvSpPr>
          <p:cNvPr id="92" name="Root: most basic form (verb, noun, etc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Root: most basic form (verb, noun, etc)</a:t>
            </a:r>
          </a:p>
          <a:p>
            <a:pPr lvl="1">
              <a:tabLst>
                <a:tab pos="5854700" algn="l"/>
                <a:tab pos="9029700" algn="l"/>
              </a:tabLst>
            </a:pPr>
            <a:r>
              <a:t>*λυ	to loose</a:t>
            </a:r>
          </a:p>
          <a:p>
            <a:pPr lvl="1">
              <a:tabLst>
                <a:tab pos="5854700" algn="l"/>
                <a:tab pos="9029700" algn="l"/>
              </a:tabLst>
            </a:pPr>
            <a:r>
              <a:t>*βαλ	to throw</a:t>
            </a:r>
          </a:p>
          <a:p>
            <a:r>
              <a:t>Stem: basic form in a particular tense</a:t>
            </a:r>
          </a:p>
          <a:p>
            <a:pPr lvl="1">
              <a:tabLst>
                <a:tab pos="4965700" algn="l"/>
                <a:tab pos="6489700" algn="l"/>
                <a:tab pos="9537700" algn="l"/>
                <a:tab pos="11061700" algn="l"/>
              </a:tabLst>
            </a:pPr>
            <a:r>
              <a:t>*λυ	→	λύω	→	λύσω</a:t>
            </a:r>
          </a:p>
          <a:p>
            <a:pPr lvl="1">
              <a:tabLst>
                <a:tab pos="4965700" algn="l"/>
                <a:tab pos="6489700" algn="l"/>
                <a:tab pos="9537700" algn="l"/>
                <a:tab pos="11061700" algn="l"/>
              </a:tabLst>
            </a:pPr>
            <a:r>
              <a:t>*βαλ	→	βάλλω	→	βαλῶ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57" name="*βαλ → βάλλω…"/>
          <p:cNvSpPr txBox="1">
            <a:spLocks noGrp="1"/>
          </p:cNvSpPr>
          <p:nvPr>
            <p:ph type="body" sz="quarter" idx="1"/>
          </p:nvPr>
        </p:nvSpPr>
        <p:spPr>
          <a:xfrm>
            <a:off x="8368605" y="5564782"/>
            <a:ext cx="7684890" cy="3680223"/>
          </a:xfrm>
          <a:prstGeom prst="rect">
            <a:avLst/>
          </a:prstGeom>
        </p:spPr>
        <p:txBody>
          <a:bodyPr/>
          <a:lstStyle/>
          <a:p>
            <a:pPr marL="0" lvl="1" indent="0">
              <a:buSzTx/>
              <a:buNone/>
              <a:defRPr sz="9600">
                <a:solidFill>
                  <a:srgbClr val="000000"/>
                </a:solidFill>
              </a:defRPr>
            </a:pPr>
            <a:r>
              <a:t>*βαλ → βάλλω</a:t>
            </a:r>
          </a:p>
          <a:p>
            <a:pPr marL="0" lvl="1" indent="0">
              <a:buSzTx/>
              <a:buNone/>
              <a:defRPr sz="9600">
                <a:solidFill>
                  <a:srgbClr val="000000"/>
                </a:solidFill>
              </a:defRPr>
            </a:pPr>
            <a:r>
              <a:t>*βαλ → βαλῶ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60" name="3. Letters added: ι, (ι)σκ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3. Letters added: ι, (ι)σκ</a:t>
            </a:r>
          </a:p>
          <a:p>
            <a:pPr lvl="1"/>
            <a:r>
              <a:t>*ἀρ → ἀριω → αἴρω → ἀρῶ</a:t>
            </a:r>
            <a:br/>
            <a:r>
              <a:t>*ἀρ → ἀρῶ</a:t>
            </a:r>
          </a:p>
          <a:p>
            <a:pPr lvl="1"/>
            <a:r>
              <a:t>*γνω → γιγνω + σκ → γινώσκω </a:t>
            </a:r>
            <a:br/>
            <a:r>
              <a:t>*γνω → γνώσομαι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63" name="*ἀρ → ἀριω → αἴρω *ἀρ → ἀρῶ…"/>
          <p:cNvSpPr txBox="1">
            <a:spLocks noGrp="1"/>
          </p:cNvSpPr>
          <p:nvPr>
            <p:ph type="body" sz="half" idx="1"/>
          </p:nvPr>
        </p:nvSpPr>
        <p:spPr>
          <a:xfrm>
            <a:off x="4255144" y="3812182"/>
            <a:ext cx="15911812" cy="797966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defRPr sz="9600"/>
            </a:pPr>
            <a:r>
              <a:t>*ἀρ → ἀριω → αἴρω</a:t>
            </a:r>
            <a:br/>
            <a:r>
              <a:t>*ἀρ → ἀρῶ</a:t>
            </a:r>
          </a:p>
          <a:p>
            <a:pPr>
              <a:lnSpc>
                <a:spcPct val="130000"/>
              </a:lnSpc>
              <a:defRPr sz="9600"/>
            </a:pPr>
            <a:r>
              <a:t>*γνω → γιγνω + σκ → γινώσκω </a:t>
            </a:r>
            <a:br/>
            <a:r>
              <a:t>*γνω → γνώσομαι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66" name="Ablau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Ablaut</a:t>
            </a:r>
          </a:p>
          <a:p>
            <a:pPr lvl="1"/>
            <a:r>
              <a:t>*ἀποθ</a:t>
            </a:r>
            <a:r>
              <a:rPr>
                <a:solidFill>
                  <a:srgbClr val="B26900"/>
                </a:solidFill>
              </a:rPr>
              <a:t>α</a:t>
            </a:r>
            <a:r>
              <a:t>ν → ἀποθν-</a:t>
            </a:r>
            <a:r>
              <a:rPr>
                <a:solidFill>
                  <a:srgbClr val="B26900"/>
                </a:solidFill>
              </a:rPr>
              <a:t>η</a:t>
            </a:r>
            <a:r>
              <a:t>-ισκ-ω → ἀποθνῄσκω</a:t>
            </a:r>
          </a:p>
          <a:p>
            <a:pPr lvl="1">
              <a:defRPr>
                <a:solidFill>
                  <a:srgbClr val="000000"/>
                </a:solidFill>
              </a:defRPr>
            </a:pPr>
            <a:r>
              <a:t>*ἀποθαν → ἀποθανοῦμαι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#4: Root Modifi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#4: Root Modified</a:t>
            </a:r>
          </a:p>
        </p:txBody>
      </p:sp>
      <p:sp>
        <p:nvSpPr>
          <p:cNvPr id="169" name="*ἀποθαν → ἀποθν-η-ισκ-ω → ἀποθνῄσκω…"/>
          <p:cNvSpPr txBox="1">
            <a:spLocks noGrp="1"/>
          </p:cNvSpPr>
          <p:nvPr>
            <p:ph type="body" idx="1"/>
          </p:nvPr>
        </p:nvSpPr>
        <p:spPr>
          <a:xfrm>
            <a:off x="1759297" y="3558182"/>
            <a:ext cx="20903506" cy="6599636"/>
          </a:xfrm>
          <a:prstGeom prst="rect">
            <a:avLst/>
          </a:prstGeom>
        </p:spPr>
        <p:txBody>
          <a:bodyPr anchor="ctr"/>
          <a:lstStyle/>
          <a:p>
            <a:pPr>
              <a:defRPr sz="9600"/>
            </a:pPr>
            <a:r>
              <a:t>*ἀποθ</a:t>
            </a:r>
            <a:r>
              <a:rPr>
                <a:solidFill>
                  <a:srgbClr val="B26900"/>
                </a:solidFill>
              </a:rPr>
              <a:t>α</a:t>
            </a:r>
            <a:r>
              <a:t>ν → ἀποθν-</a:t>
            </a:r>
            <a:r>
              <a:rPr>
                <a:solidFill>
                  <a:srgbClr val="B26900"/>
                </a:solidFill>
              </a:rPr>
              <a:t>η</a:t>
            </a:r>
            <a:r>
              <a:t>-ισκ-ω → ἀποθνῄσκω</a:t>
            </a:r>
          </a:p>
          <a:p>
            <a:pPr>
              <a:defRPr sz="9600"/>
            </a:pPr>
            <a:r>
              <a:t>*ἀποθ</a:t>
            </a:r>
            <a:r>
              <a:rPr>
                <a:solidFill>
                  <a:srgbClr val="A86C24"/>
                </a:solidFill>
              </a:rPr>
              <a:t>α</a:t>
            </a:r>
            <a:r>
              <a:t>ν → ἀποθ</a:t>
            </a:r>
            <a:r>
              <a:rPr>
                <a:solidFill>
                  <a:srgbClr val="A86C24"/>
                </a:solidFill>
              </a:rPr>
              <a:t>α</a:t>
            </a:r>
            <a:r>
              <a:t>νοῦμαι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ompou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Compound Verbs</a:t>
            </a:r>
          </a:p>
        </p:txBody>
      </p:sp>
      <p:sp>
        <p:nvSpPr>
          <p:cNvPr id="172" name="Prep + verb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Prep + verb</a:t>
            </a:r>
          </a:p>
          <a:p>
            <a:r>
              <a:t>Verbal part acts just like simple verb</a:t>
            </a:r>
          </a:p>
          <a:p>
            <a:pPr lvl="1"/>
            <a:r>
              <a:t>*βαλ → βάλλω → βαλῶ</a:t>
            </a:r>
          </a:p>
          <a:p>
            <a:pPr lvl="1"/>
            <a:r>
              <a:t>ἐκβαλ → ἐκβάλλω → ἐκβαλῶ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ompou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Compound Verbs</a:t>
            </a:r>
          </a:p>
        </p:txBody>
      </p:sp>
      <p:sp>
        <p:nvSpPr>
          <p:cNvPr id="175" name="*βαλ → βάλλω *βαλ → βαλῶ…"/>
          <p:cNvSpPr txBox="1">
            <a:spLocks noGrp="1"/>
          </p:cNvSpPr>
          <p:nvPr>
            <p:ph type="body" sz="half" idx="1"/>
          </p:nvPr>
        </p:nvSpPr>
        <p:spPr>
          <a:xfrm>
            <a:off x="7589539" y="4091582"/>
            <a:ext cx="9243022" cy="831284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defRPr sz="9600"/>
            </a:pPr>
            <a:r>
              <a:t>*βαλ → βάλλω</a:t>
            </a:r>
            <a:br/>
            <a:r>
              <a:t>*βαλ → βαλῶ</a:t>
            </a:r>
          </a:p>
          <a:p>
            <a:pPr>
              <a:lnSpc>
                <a:spcPct val="130000"/>
              </a:lnSpc>
              <a:defRPr sz="9600"/>
            </a:pPr>
            <a:r>
              <a:t>ἐκβαλ → ἐκβάλλω</a:t>
            </a:r>
            <a:br/>
            <a:r>
              <a:t>ἐκβαλ → ἐκβαλῶ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78" name="Root and ste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Root and stem</a:t>
            </a:r>
          </a:p>
          <a:p>
            <a:pPr marL="1481666" indent="-1481666">
              <a:buSzPct val="100000"/>
              <a:buAutoNum type="arabicPeriod"/>
            </a:pPr>
            <a:r>
              <a:t>Stems from root, not present stem</a:t>
            </a:r>
          </a:p>
          <a:p>
            <a:pPr marL="2552700" lvl="1" indent="-1270000">
              <a:buAutoNum type="arabicPeriod"/>
            </a:pPr>
            <a:r>
              <a:t>Same</a:t>
            </a:r>
          </a:p>
          <a:p>
            <a:pPr marL="2552700" lvl="1" indent="-1270000">
              <a:buAutoNum type="arabicPeriod"/>
            </a:pPr>
            <a:r>
              <a:t>Different roots</a:t>
            </a:r>
          </a:p>
          <a:p>
            <a:pPr marL="2552700" lvl="1" indent="-1270000">
              <a:buAutoNum type="arabicPeriod"/>
            </a:pPr>
            <a:r>
              <a:t>Liquids use εσ (and some stem modifications)</a:t>
            </a:r>
          </a:p>
          <a:p>
            <a:pPr marL="2552700" lvl="1" indent="-1270000">
              <a:buAutoNum type="arabicPeriod"/>
            </a:pPr>
            <a:r>
              <a:t>Modified (ιζω, ασσω, double consonant, add letters)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Verb Chart</a:t>
            </a:r>
          </a:p>
        </p:txBody>
      </p:sp>
      <p:graphicFrame>
        <p:nvGraphicFramePr>
          <p:cNvPr id="181" name="Table"/>
          <p:cNvGraphicFramePr/>
          <p:nvPr/>
        </p:nvGraphicFramePr>
        <p:xfrm>
          <a:off x="1255841" y="3755305"/>
          <a:ext cx="21910418" cy="691024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72138">
                <a:tc>
                  <a:txBody>
                    <a:bodyPr/>
                    <a:lstStyle/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Liquid fut act		fut act	εσ	ο/ε	prim act	μενῶ</a:t>
                      </a:r>
                      <a:br/>
                      <a:r>
                        <a:t>Liquid fut mid		fut act	εσ	ο/ε	prim m/p	μενοῦμαι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αἴρ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αἴρω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oot and Ste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Root and Stem</a:t>
            </a:r>
          </a:p>
        </p:txBody>
      </p:sp>
      <p:sp>
        <p:nvSpPr>
          <p:cNvPr id="95" name="*λυ → λύω *λυ → λύσω…"/>
          <p:cNvSpPr txBox="1">
            <a:spLocks noGrp="1"/>
          </p:cNvSpPr>
          <p:nvPr>
            <p:ph type="body" sz="half" idx="1"/>
          </p:nvPr>
        </p:nvSpPr>
        <p:spPr>
          <a:xfrm>
            <a:off x="7201594" y="3812182"/>
            <a:ext cx="9980812" cy="8329911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tabLst>
                <a:tab pos="3746500" algn="l"/>
                <a:tab pos="6667500" algn="l"/>
              </a:tabLst>
              <a:defRPr sz="9600"/>
            </a:pPr>
            <a:r>
              <a:t>*λυ	→	λύω</a:t>
            </a:r>
            <a:br/>
            <a:r>
              <a:t>*λυ	→	λύσω</a:t>
            </a:r>
          </a:p>
          <a:p>
            <a:pPr>
              <a:lnSpc>
                <a:spcPct val="130000"/>
              </a:lnSpc>
              <a:tabLst>
                <a:tab pos="3746500" algn="l"/>
                <a:tab pos="6667500" algn="l"/>
              </a:tabLst>
              <a:defRPr sz="9600"/>
            </a:pPr>
            <a:r>
              <a:t>*βαλ	→	βάλλω</a:t>
            </a:r>
            <a:br/>
            <a:r>
              <a:t>*βαλ	→	βαλῶ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ἀποκτεί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ἀποκτείνω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ἀποστέλλ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ἀποστέλλω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βαπτίζ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βαπτίζω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γινώσκ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γινώσκω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γλῶσσα, -η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γλῶσσα, -ης, ἡ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ἐγείρ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ἐγείρω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ἐκβάλλ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ἐκβάλλω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ἐκεῖ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ἐκεῖ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κρί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κρίνω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λαό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λαός, -οῦ, ὁ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attern #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Pattern #1</a:t>
            </a:r>
          </a:p>
        </p:txBody>
      </p:sp>
      <p:sp>
        <p:nvSpPr>
          <p:cNvPr id="98" name="Root and present tense stem are the sam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Root and present tense stem are the same</a:t>
            </a:r>
          </a:p>
          <a:p>
            <a:pPr marL="2997200" lvl="1" indent="-889000">
              <a:buSzPct val="75000"/>
            </a:pPr>
            <a:r>
              <a:t>Iota or upsilon (*ἀκου → ἀκούω → ἀκούσω)</a:t>
            </a:r>
          </a:p>
          <a:p>
            <a:pPr marL="2997200" lvl="1" indent="-889000">
              <a:buSzPct val="75000"/>
            </a:pPr>
            <a:r>
              <a:t>Contracts (*ποιε → ποιέω → ποιήσω)</a:t>
            </a:r>
          </a:p>
          <a:p>
            <a:pPr marL="2997200" lvl="1" indent="-889000">
              <a:buSzPct val="75000"/>
            </a:pPr>
            <a:r>
              <a:t>Stop (*βλεπ → βλέπω → βλέψω)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μέ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μένω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ὁρά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ὁράω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σοφί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σοφία, -ας, ἡ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στόμα, -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στόμα, -ατος, τό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σῴζ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σῴζω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attern #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Pattern #1</a:t>
            </a:r>
          </a:p>
        </p:txBody>
      </p:sp>
      <p:sp>
        <p:nvSpPr>
          <p:cNvPr id="101" name="*ἀκου → ἀκούω *ἀκου → ἀκούσω…"/>
          <p:cNvSpPr txBox="1">
            <a:spLocks noGrp="1"/>
          </p:cNvSpPr>
          <p:nvPr>
            <p:ph type="body" sz="half" idx="1"/>
          </p:nvPr>
        </p:nvSpPr>
        <p:spPr>
          <a:xfrm>
            <a:off x="8361858" y="3837582"/>
            <a:ext cx="7698384" cy="8992593"/>
          </a:xfrm>
          <a:prstGeom prst="rect">
            <a:avLst/>
          </a:prstGeom>
        </p:spPr>
        <p:txBody>
          <a:bodyPr/>
          <a:lstStyle/>
          <a:p>
            <a:r>
              <a:t>*ἀκου → ἀκούω</a:t>
            </a:r>
            <a:br/>
            <a:r>
              <a:t>*ἀκου → ἀκούσω</a:t>
            </a:r>
          </a:p>
          <a:p>
            <a:r>
              <a:t>*ποιε → ποιέω</a:t>
            </a:r>
            <a:br/>
            <a:r>
              <a:t>*ποιε → ποιήσω</a:t>
            </a:r>
          </a:p>
          <a:p>
            <a:r>
              <a:t>*βλεπ → βλέπω</a:t>
            </a:r>
            <a:br/>
            <a:r>
              <a:t>*βλεπ → βλέψω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atterns #2 - #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Patterns #2 - #4</a:t>
            </a:r>
          </a:p>
        </p:txBody>
      </p:sp>
      <p:sp>
        <p:nvSpPr>
          <p:cNvPr id="104" name="Root modified to form present stem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Root modified to form present stem</a:t>
            </a:r>
          </a:p>
          <a:p>
            <a:r>
              <a:t>Because we learn present first, think it is the base form</a:t>
            </a:r>
          </a:p>
          <a:p>
            <a:r>
              <a:t>Different tense stems are formed from the root, not the present tense stem.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Verbal Root…"/>
          <p:cNvSpPr txBox="1"/>
          <p:nvPr/>
        </p:nvSpPr>
        <p:spPr>
          <a:xfrm>
            <a:off x="1219200" y="1371600"/>
            <a:ext cx="21926550" cy="1097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38200" tIns="838200" rIns="838200" bIns="838200" anchor="ctr"/>
          <a:lstStyle/>
          <a:p>
            <a:pPr lvl="3" indent="0" algn="ctr">
              <a:lnSpc>
                <a:spcPts val="133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Verbal Root</a:t>
            </a:r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9000"/>
              </a:lnSpc>
              <a:spcBef>
                <a:spcPts val="6100"/>
              </a:spcBef>
              <a:tabLst>
                <a:tab pos="3403600" algn="ctr"/>
                <a:tab pos="10109200" algn="ctr"/>
                <a:tab pos="17056100" algn="ctr"/>
              </a:tabLst>
              <a:defRPr sz="6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Present stem	Future stem	Aorist stem</a:t>
            </a:r>
          </a:p>
        </p:txBody>
      </p:sp>
      <p:sp>
        <p:nvSpPr>
          <p:cNvPr id="107" name="Arrow"/>
          <p:cNvSpPr/>
          <p:nvPr/>
        </p:nvSpPr>
        <p:spPr>
          <a:xfrm rot="5416421">
            <a:off x="10300726" y="6220861"/>
            <a:ext cx="37719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8" name="Arrow"/>
          <p:cNvSpPr/>
          <p:nvPr/>
        </p:nvSpPr>
        <p:spPr>
          <a:xfrm rot="8290787">
            <a:off x="7342525" y="6298296"/>
            <a:ext cx="550545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9" name="Arrow"/>
          <p:cNvSpPr/>
          <p:nvPr/>
        </p:nvSpPr>
        <p:spPr>
          <a:xfrm rot="2700000">
            <a:off x="11460120" y="6264481"/>
            <a:ext cx="52197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10" name="Circle"/>
          <p:cNvSpPr/>
          <p:nvPr/>
        </p:nvSpPr>
        <p:spPr>
          <a:xfrm>
            <a:off x="11715750" y="4610100"/>
            <a:ext cx="933450" cy="933450"/>
          </a:xfrm>
          <a:prstGeom prst="ellipse">
            <a:avLst/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*λυ…"/>
          <p:cNvSpPr txBox="1"/>
          <p:nvPr/>
        </p:nvSpPr>
        <p:spPr>
          <a:xfrm>
            <a:off x="1219200" y="1371600"/>
            <a:ext cx="21926550" cy="1097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38200" tIns="838200" rIns="838200" bIns="838200" anchor="ctr"/>
          <a:lstStyle/>
          <a:p>
            <a:pPr lvl="3" indent="0" algn="ctr">
              <a:lnSpc>
                <a:spcPts val="133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*λυ</a:t>
            </a:r>
          </a:p>
          <a:p>
            <a:pPr lvl="3" indent="0">
              <a:lnSpc>
                <a:spcPts val="133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33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33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3300"/>
              </a:lnSpc>
              <a:spcBef>
                <a:spcPts val="3100"/>
              </a:spcBef>
              <a:tabLst>
                <a:tab pos="4279900" algn="l"/>
                <a:tab pos="8851900" algn="l"/>
                <a:tab pos="13423900" algn="l"/>
              </a:tabLst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λύω	λύσω	ἔλυσα</a:t>
            </a:r>
          </a:p>
        </p:txBody>
      </p:sp>
      <p:sp>
        <p:nvSpPr>
          <p:cNvPr id="113" name="Arrow"/>
          <p:cNvSpPr/>
          <p:nvPr/>
        </p:nvSpPr>
        <p:spPr>
          <a:xfrm rot="5416421">
            <a:off x="10300726" y="6220861"/>
            <a:ext cx="37719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14" name="Arrow"/>
          <p:cNvSpPr/>
          <p:nvPr/>
        </p:nvSpPr>
        <p:spPr>
          <a:xfrm rot="8290787">
            <a:off x="7342525" y="6298296"/>
            <a:ext cx="550545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15" name="Arrow"/>
          <p:cNvSpPr/>
          <p:nvPr/>
        </p:nvSpPr>
        <p:spPr>
          <a:xfrm rot="2700000">
            <a:off x="11460120" y="6264481"/>
            <a:ext cx="52197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16" name="Circle"/>
          <p:cNvSpPr/>
          <p:nvPr/>
        </p:nvSpPr>
        <p:spPr>
          <a:xfrm>
            <a:off x="11715750" y="4610100"/>
            <a:ext cx="933450" cy="933450"/>
          </a:xfrm>
          <a:prstGeom prst="ellipse">
            <a:avLst/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*βαλ…"/>
          <p:cNvSpPr txBox="1"/>
          <p:nvPr/>
        </p:nvSpPr>
        <p:spPr>
          <a:xfrm>
            <a:off x="1219200" y="1371600"/>
            <a:ext cx="21926550" cy="1097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38200" tIns="838200" rIns="838200" bIns="838200" anchor="ctr"/>
          <a:lstStyle/>
          <a:p>
            <a:pPr lvl="3" indent="0" algn="ctr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*βαλ</a:t>
            </a:r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7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9105900" algn="l"/>
                <a:tab pos="131699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βάλλω	βαλῶ	ἔβαλον</a:t>
            </a:r>
          </a:p>
        </p:txBody>
      </p:sp>
      <p:sp>
        <p:nvSpPr>
          <p:cNvPr id="119" name="Arrow"/>
          <p:cNvSpPr/>
          <p:nvPr/>
        </p:nvSpPr>
        <p:spPr>
          <a:xfrm rot="5416421">
            <a:off x="10300726" y="6220861"/>
            <a:ext cx="37719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20" name="Arrow"/>
          <p:cNvSpPr/>
          <p:nvPr/>
        </p:nvSpPr>
        <p:spPr>
          <a:xfrm rot="8290787">
            <a:off x="7342525" y="6298296"/>
            <a:ext cx="550545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21" name="Arrow"/>
          <p:cNvSpPr/>
          <p:nvPr/>
        </p:nvSpPr>
        <p:spPr>
          <a:xfrm rot="2700000">
            <a:off x="11460120" y="6264481"/>
            <a:ext cx="52197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22" name="Circle"/>
          <p:cNvSpPr/>
          <p:nvPr/>
        </p:nvSpPr>
        <p:spPr>
          <a:xfrm>
            <a:off x="11715750" y="4610100"/>
            <a:ext cx="933450" cy="933450"/>
          </a:xfrm>
          <a:prstGeom prst="ellipse">
            <a:avLst/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Application>Microsoft Macintosh PowerPoint</Application>
  <PresentationFormat>Custom</PresentationFormat>
  <Paragraphs>129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20</vt:lpstr>
      <vt:lpstr>Root and Stem</vt:lpstr>
      <vt:lpstr>Root and Stem</vt:lpstr>
      <vt:lpstr>Pattern #1</vt:lpstr>
      <vt:lpstr>Pattern #1</vt:lpstr>
      <vt:lpstr>Patterns #2 - #4</vt:lpstr>
      <vt:lpstr>PowerPoint Presentation</vt:lpstr>
      <vt:lpstr>PowerPoint Presentation</vt:lpstr>
      <vt:lpstr>PowerPoint Presentation</vt:lpstr>
      <vt:lpstr>#2: Different Roots</vt:lpstr>
      <vt:lpstr>#3: Liquid Future</vt:lpstr>
      <vt:lpstr>Future Active Indicative (liquid)</vt:lpstr>
      <vt:lpstr>Future Active Indicative (liquid)</vt:lpstr>
      <vt:lpstr>Future Middle Indicative (liquid)</vt:lpstr>
      <vt:lpstr>Future Middle Indicative (liquid)</vt:lpstr>
      <vt:lpstr>Stem change in Liquids</vt:lpstr>
      <vt:lpstr>#4: Root Modified</vt:lpstr>
      <vt:lpstr>#4: Root Modified</vt:lpstr>
      <vt:lpstr>#4: Root Modified</vt:lpstr>
      <vt:lpstr>#4: Root Modified</vt:lpstr>
      <vt:lpstr>#4: Root Modified</vt:lpstr>
      <vt:lpstr>#4: Root Modified</vt:lpstr>
      <vt:lpstr>#4: Root Modified</vt:lpstr>
      <vt:lpstr>#4: Root Modified</vt:lpstr>
      <vt:lpstr>Compound Verbs</vt:lpstr>
      <vt:lpstr>Compound Verbs</vt:lpstr>
      <vt:lpstr>Summary</vt:lpstr>
      <vt:lpstr>Master Verb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20</dc:title>
  <cp:lastModifiedBy>Bill Mounce</cp:lastModifiedBy>
  <cp:revision>1</cp:revision>
  <dcterms:modified xsi:type="dcterms:W3CDTF">2019-01-22T18:13:45Z</dcterms:modified>
</cp:coreProperties>
</file>