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33</a:t>
            </a:r>
          </a:p>
        </p:txBody>
      </p:sp>
      <p:sp>
        <p:nvSpPr>
          <p:cNvPr id="89" name="Imper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Imperative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econd Aorist Imper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Aorist Imperative</a:t>
            </a:r>
          </a:p>
        </p:txBody>
      </p:sp>
      <p:sp>
        <p:nvSpPr>
          <p:cNvPr id="116" name="λάβε γενοῦ γράφητι λαβέτω γενέσθω γραφήτω…"/>
          <p:cNvSpPr txBox="1">
            <a:spLocks noGrp="1"/>
          </p:cNvSpPr>
          <p:nvPr>
            <p:ph type="body" idx="1"/>
          </p:nvPr>
        </p:nvSpPr>
        <p:spPr>
          <a:xfrm>
            <a:off x="1765300" y="3873301"/>
            <a:ext cx="20929600" cy="64231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7518400" algn="l"/>
                <a:tab pos="15392400" algn="l"/>
              </a:tabLst>
            </a:pPr>
            <a:r>
              <a:t>λάβε	γενοῦ	γράφητι</a:t>
            </a:r>
            <a:br/>
            <a:r>
              <a:t>λαβέ</a:t>
            </a:r>
            <a:r>
              <a:rPr>
                <a:solidFill>
                  <a:srgbClr val="B26900"/>
                </a:solidFill>
              </a:rPr>
              <a:t>τω</a:t>
            </a:r>
            <a:r>
              <a:t>	γενέσ</a:t>
            </a:r>
            <a:r>
              <a:rPr>
                <a:solidFill>
                  <a:srgbClr val="B26900"/>
                </a:solidFill>
              </a:rPr>
              <a:t>θω</a:t>
            </a:r>
            <a:r>
              <a:t>	γραφή</a:t>
            </a:r>
            <a:r>
              <a:rPr>
                <a:solidFill>
                  <a:srgbClr val="B26900"/>
                </a:solidFill>
              </a:rPr>
              <a:t>τω</a:t>
            </a:r>
          </a:p>
          <a:p>
            <a:pPr>
              <a:lnSpc>
                <a:spcPct val="110000"/>
              </a:lnSpc>
              <a:tabLst>
                <a:tab pos="7518400" algn="l"/>
                <a:tab pos="15392400" algn="l"/>
              </a:tabLst>
            </a:pPr>
            <a:r>
              <a:t>λάβε</a:t>
            </a:r>
            <a:r>
              <a:rPr>
                <a:solidFill>
                  <a:srgbClr val="B26900"/>
                </a:solidFill>
              </a:rPr>
              <a:t>τε</a:t>
            </a:r>
            <a:r>
              <a:t>	γένεσ</a:t>
            </a:r>
            <a:r>
              <a:rPr>
                <a:solidFill>
                  <a:srgbClr val="B26900"/>
                </a:solidFill>
              </a:rPr>
              <a:t>θε</a:t>
            </a:r>
            <a:r>
              <a:t>	γράφη</a:t>
            </a:r>
            <a:r>
              <a:rPr>
                <a:solidFill>
                  <a:srgbClr val="B26900"/>
                </a:solidFill>
              </a:rPr>
              <a:t>τε</a:t>
            </a:r>
            <a:br/>
            <a:r>
              <a:t>λαβέ</a:t>
            </a:r>
            <a:r>
              <a:rPr>
                <a:solidFill>
                  <a:srgbClr val="B26900"/>
                </a:solidFill>
              </a:rPr>
              <a:t>τωσαν</a:t>
            </a:r>
            <a:r>
              <a:t>	γενέσ</a:t>
            </a:r>
            <a:r>
              <a:rPr>
                <a:solidFill>
                  <a:srgbClr val="B26900"/>
                </a:solidFill>
              </a:rPr>
              <a:t>θωσα</a:t>
            </a:r>
            <a:r>
              <a:t>ν	γραφή</a:t>
            </a:r>
            <a:r>
              <a:rPr>
                <a:solidFill>
                  <a:srgbClr val="B26900"/>
                </a:solidFill>
              </a:rPr>
              <a:t>τωσαν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19" name="Contract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Contracts</a:t>
            </a:r>
          </a:p>
          <a:p>
            <a:pPr marL="1481666" indent="-1481666">
              <a:buSzPct val="100000"/>
              <a:buAutoNum type="arabicPeriod"/>
            </a:pPr>
            <a:r>
              <a:t>εἰμί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Mean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Meaning</a:t>
            </a:r>
          </a:p>
        </p:txBody>
      </p:sp>
      <p:sp>
        <p:nvSpPr>
          <p:cNvPr id="122" name="Aspec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Aspect</a:t>
            </a:r>
          </a:p>
          <a:p>
            <a:pPr lvl="1"/>
            <a:r>
              <a:t>“Continue”, “keep on”</a:t>
            </a:r>
          </a:p>
          <a:p>
            <a:r>
              <a:t>Meaning</a:t>
            </a:r>
          </a:p>
          <a:p>
            <a:pPr lvl="1"/>
            <a:r>
              <a:t>Command</a:t>
            </a:r>
          </a:p>
          <a:p>
            <a:pPr lvl="1"/>
            <a:r>
              <a:t>“Entreaty” (“Lord, teach us to pray.”)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rohibi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Prohibitions</a:t>
            </a:r>
          </a:p>
        </p:txBody>
      </p:sp>
      <p:sp>
        <p:nvSpPr>
          <p:cNvPr id="125" name="οὐ + future indica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οὐ + future indicative</a:t>
            </a:r>
          </a:p>
          <a:p>
            <a:r>
              <a:t>μή + present imperative</a:t>
            </a:r>
          </a:p>
          <a:p>
            <a:pPr lvl="1"/>
            <a:r>
              <a:t>Not “Stop what you are doing”</a:t>
            </a:r>
          </a:p>
          <a:p>
            <a:r>
              <a:t>μή + aorist imperative</a:t>
            </a:r>
          </a:p>
          <a:p>
            <a:pPr lvl="1"/>
            <a:r>
              <a:t>Not “Don’t start”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trong Nega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Strong Negations</a:t>
            </a:r>
          </a:p>
        </p:txBody>
      </p:sp>
      <p:sp>
        <p:nvSpPr>
          <p:cNvPr id="128" name="μή + aorist subjunc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μή + aorist subjunctive</a:t>
            </a:r>
          </a:p>
          <a:p>
            <a:r>
              <a:t>οὐ μή + aorist subjunctive (review)</a:t>
            </a:r>
          </a:p>
          <a:p>
            <a:pPr lvl="1"/>
            <a:r>
              <a:t>“Never”</a:t>
            </a:r>
          </a:p>
          <a:p>
            <a:r>
              <a:t>μή + optative (not in BBG)</a:t>
            </a:r>
          </a:p>
          <a:p>
            <a:pPr lvl="1"/>
            <a:r>
              <a:t>15x: μὴ γένοιτο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1" name="Imperative: commands/entreatie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363133" indent="-1363133" defTabSz="595884">
              <a:spcBef>
                <a:spcPts val="4400"/>
              </a:spcBef>
              <a:defRPr sz="7728"/>
            </a:pPr>
            <a:r>
              <a:t>Imperative: commands/entreaties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2 and 3 person (“let” + pronoun)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Formation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Aspect (hard)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Imperative Morpheme Chart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Three prohibitions &amp; three strong negations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ἀπόλλυμ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ἀπόλλυμι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ἀπολύ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ἀπολύω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εἴτ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εἴτε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Command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Command</a:t>
            </a:r>
          </a:p>
          <a:p>
            <a:r>
              <a:t>Second person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ree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</a:t>
            </a:r>
          </a:p>
        </p:txBody>
      </p:sp>
      <p:sp>
        <p:nvSpPr>
          <p:cNvPr id="95" name="Sam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Same</a:t>
            </a:r>
          </a:p>
          <a:p>
            <a:r>
              <a:t>Greater range</a:t>
            </a:r>
          </a:p>
          <a:p>
            <a:pPr lvl="1"/>
            <a:r>
              <a:t>Third person (βλεπέτω: “Let him look”)</a:t>
            </a:r>
          </a:p>
          <a:p>
            <a:pPr lvl="1"/>
            <a:r>
              <a:t>Aspect (“continually”), no time</a:t>
            </a:r>
          </a:p>
          <a:p>
            <a:pPr lvl="1"/>
            <a:r>
              <a:t>(only 4 perfect imperatives)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Imperfective (Present) Imper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Imperative</a:t>
            </a:r>
          </a:p>
        </p:txBody>
      </p:sp>
      <p:graphicFrame>
        <p:nvGraphicFramePr>
          <p:cNvPr id="98" name="Table"/>
          <p:cNvGraphicFramePr/>
          <p:nvPr/>
        </p:nvGraphicFramePr>
        <p:xfrm>
          <a:off x="1255841" y="3579266"/>
          <a:ext cx="21910418" cy="794826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10165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tense stem + Connecting vowel +</a:t>
                      </a:r>
                      <a:br/>
                      <a:r>
                        <a:t>Imperative morpheme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ε + τω → λυέτω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erfective (Aorist) Imper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(Aorist) Imperative</a:t>
            </a:r>
          </a:p>
        </p:txBody>
      </p:sp>
      <p:graphicFrame>
        <p:nvGraphicFramePr>
          <p:cNvPr id="101" name="Table"/>
          <p:cNvGraphicFramePr/>
          <p:nvPr/>
        </p:nvGraphicFramePr>
        <p:xfrm>
          <a:off x="1255841" y="3706266"/>
          <a:ext cx="21910418" cy="890731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6921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Unaugmented aorist tense stem + </a:t>
                      </a:r>
                      <a:br/>
                      <a:r>
                        <a:t>Tense formative +</a:t>
                      </a:r>
                      <a:br/>
                      <a:r>
                        <a:t>Imperative morpheme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σα + τω → λυσάτω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Imperative Morphem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Imperative Morpheme Chart</a:t>
            </a:r>
          </a:p>
        </p:txBody>
      </p:sp>
      <p:graphicFrame>
        <p:nvGraphicFramePr>
          <p:cNvPr id="104" name="Table"/>
          <p:cNvGraphicFramePr/>
          <p:nvPr/>
        </p:nvGraphicFramePr>
        <p:xfrm>
          <a:off x="4054475" y="3727450"/>
          <a:ext cx="16325850" cy="8020051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715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1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479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01619"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 &amp; aor pas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mid/pas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2632"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sg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?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?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2632"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sg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τω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σθω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2632"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pl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τε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σθε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2632"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pl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τωσαν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ct val="110000"/>
                        </a:lnSpc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σθωσαν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Active Imper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Active Imperative</a:t>
            </a:r>
          </a:p>
        </p:txBody>
      </p:sp>
      <p:sp>
        <p:nvSpPr>
          <p:cNvPr id="107" name="λῦε λῦσον (You) Loose! λυέτω λυσάτω Let him loose!…"/>
          <p:cNvSpPr txBox="1">
            <a:spLocks noGrp="1"/>
          </p:cNvSpPr>
          <p:nvPr>
            <p:ph type="body" sz="half" idx="1"/>
          </p:nvPr>
        </p:nvSpPr>
        <p:spPr>
          <a:xfrm>
            <a:off x="1760239" y="3873301"/>
            <a:ext cx="19123622" cy="631765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5359400" algn="l"/>
                <a:tab pos="12344400" algn="l"/>
              </a:tabLst>
            </a:pPr>
            <a:r>
              <a:t>λῦε	λῦσον	(You) Loose!</a:t>
            </a:r>
            <a:br/>
            <a:r>
              <a:t>λυέ</a:t>
            </a:r>
            <a:r>
              <a:rPr>
                <a:solidFill>
                  <a:srgbClr val="B26900"/>
                </a:solidFill>
              </a:rPr>
              <a:t>τω</a:t>
            </a:r>
            <a:r>
              <a:t>	λυσά</a:t>
            </a:r>
            <a:r>
              <a:rPr>
                <a:solidFill>
                  <a:srgbClr val="B26900"/>
                </a:solidFill>
              </a:rPr>
              <a:t>τω</a:t>
            </a:r>
            <a:r>
              <a:t>	Let him loose!</a:t>
            </a:r>
          </a:p>
          <a:p>
            <a:pPr>
              <a:lnSpc>
                <a:spcPct val="110000"/>
              </a:lnSpc>
              <a:tabLst>
                <a:tab pos="5359400" algn="l"/>
                <a:tab pos="12344400" algn="l"/>
              </a:tabLst>
            </a:pPr>
            <a:r>
              <a:t>λύε</a:t>
            </a:r>
            <a:r>
              <a:rPr>
                <a:solidFill>
                  <a:srgbClr val="B26900"/>
                </a:solidFill>
              </a:rPr>
              <a:t>τε</a:t>
            </a:r>
            <a:r>
              <a:t>	λύσα</a:t>
            </a:r>
            <a:r>
              <a:rPr>
                <a:solidFill>
                  <a:srgbClr val="B26900"/>
                </a:solidFill>
              </a:rPr>
              <a:t>τε</a:t>
            </a:r>
            <a:r>
              <a:t>	(You) loose!</a:t>
            </a:r>
            <a:br/>
            <a:r>
              <a:t>λυέ</a:t>
            </a:r>
            <a:r>
              <a:rPr>
                <a:solidFill>
                  <a:srgbClr val="B26900"/>
                </a:solidFill>
              </a:rPr>
              <a:t>τωσαν</a:t>
            </a:r>
            <a:r>
              <a:t>	λυσά</a:t>
            </a:r>
            <a:r>
              <a:rPr>
                <a:solidFill>
                  <a:srgbClr val="B26900"/>
                </a:solidFill>
              </a:rPr>
              <a:t>τωσαν</a:t>
            </a:r>
            <a:r>
              <a:t>	Let them loose!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Middle Imper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Middle Imperative</a:t>
            </a:r>
          </a:p>
        </p:txBody>
      </p:sp>
      <p:sp>
        <p:nvSpPr>
          <p:cNvPr id="110" name="λύου λῦσαι (You) loose λυέσθω λυσάσθω Let him loose…"/>
          <p:cNvSpPr txBox="1">
            <a:spLocks noGrp="1"/>
          </p:cNvSpPr>
          <p:nvPr>
            <p:ph type="body" sz="half" idx="1"/>
          </p:nvPr>
        </p:nvSpPr>
        <p:spPr>
          <a:xfrm>
            <a:off x="1764109" y="3864570"/>
            <a:ext cx="19014282" cy="59106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tabLst>
                <a:tab pos="5359400" algn="l"/>
                <a:tab pos="12344400" algn="l"/>
              </a:tabLst>
            </a:pPr>
            <a:r>
              <a:t>λύου	λῦσαι	(You) loose</a:t>
            </a:r>
            <a:br/>
            <a:r>
              <a:t>λυέ</a:t>
            </a:r>
            <a:r>
              <a:rPr>
                <a:solidFill>
                  <a:srgbClr val="B26900"/>
                </a:solidFill>
              </a:rPr>
              <a:t>σθω</a:t>
            </a:r>
            <a:r>
              <a:t>	λυσά</a:t>
            </a:r>
            <a:r>
              <a:rPr>
                <a:solidFill>
                  <a:srgbClr val="B26900"/>
                </a:solidFill>
              </a:rPr>
              <a:t>σθω</a:t>
            </a:r>
            <a:r>
              <a:t>	Let him loose</a:t>
            </a:r>
          </a:p>
          <a:p>
            <a:pPr>
              <a:lnSpc>
                <a:spcPct val="110000"/>
              </a:lnSpc>
              <a:tabLst>
                <a:tab pos="5359400" algn="l"/>
                <a:tab pos="12344400" algn="l"/>
              </a:tabLst>
            </a:pPr>
            <a:r>
              <a:t>λύε</a:t>
            </a:r>
            <a:r>
              <a:rPr>
                <a:solidFill>
                  <a:srgbClr val="B26900"/>
                </a:solidFill>
              </a:rPr>
              <a:t>σθε</a:t>
            </a:r>
            <a:r>
              <a:t>	λύσα</a:t>
            </a:r>
            <a:r>
              <a:rPr>
                <a:solidFill>
                  <a:srgbClr val="B26900"/>
                </a:solidFill>
              </a:rPr>
              <a:t>σθε</a:t>
            </a:r>
            <a:r>
              <a:t>	(You) loose</a:t>
            </a:r>
            <a:br/>
            <a:r>
              <a:t>λυέ</a:t>
            </a:r>
            <a:r>
              <a:rPr>
                <a:solidFill>
                  <a:srgbClr val="B26900"/>
                </a:solidFill>
              </a:rPr>
              <a:t>σθωσαν</a:t>
            </a:r>
            <a:r>
              <a:t>	λυσά</a:t>
            </a:r>
            <a:r>
              <a:rPr>
                <a:solidFill>
                  <a:srgbClr val="B26900"/>
                </a:solidFill>
              </a:rPr>
              <a:t>σθωσαν</a:t>
            </a:r>
            <a:r>
              <a:t>	Let them loose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assive Imper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Passive Imperative</a:t>
            </a:r>
          </a:p>
        </p:txBody>
      </p:sp>
      <p:sp>
        <p:nvSpPr>
          <p:cNvPr id="113" name="λύου λύθητι (You) be loosed! λυέσθω λυθήτω Let him be loosed!…"/>
          <p:cNvSpPr txBox="1"/>
          <p:nvPr/>
        </p:nvSpPr>
        <p:spPr>
          <a:xfrm>
            <a:off x="1767135" y="3875732"/>
            <a:ext cx="20938630" cy="6193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/>
          <a:p>
            <a:pPr defTabSz="647700">
              <a:lnSpc>
                <a:spcPct val="110000"/>
              </a:lnSpc>
              <a:spcBef>
                <a:spcPts val="4800"/>
              </a:spcBef>
              <a:tabLst>
                <a:tab pos="5359400" algn="l"/>
                <a:tab pos="12344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λύου	λύθητι	(You) be loosed!</a:t>
            </a:r>
            <a:br/>
            <a:r>
              <a:t>λυέ</a:t>
            </a:r>
            <a:r>
              <a:rPr>
                <a:solidFill>
                  <a:srgbClr val="B26900"/>
                </a:solidFill>
              </a:rPr>
              <a:t>σθω</a:t>
            </a:r>
            <a:r>
              <a:t>	λυθή</a:t>
            </a:r>
            <a:r>
              <a:rPr>
                <a:solidFill>
                  <a:srgbClr val="B26900"/>
                </a:solidFill>
              </a:rPr>
              <a:t>τω</a:t>
            </a:r>
            <a:r>
              <a:t>	Let him be loosed!</a:t>
            </a:r>
          </a:p>
          <a:p>
            <a:pPr defTabSz="647700">
              <a:lnSpc>
                <a:spcPct val="110000"/>
              </a:lnSpc>
              <a:spcBef>
                <a:spcPts val="4800"/>
              </a:spcBef>
              <a:tabLst>
                <a:tab pos="5359400" algn="l"/>
                <a:tab pos="12344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λύε</a:t>
            </a:r>
            <a:r>
              <a:rPr>
                <a:solidFill>
                  <a:srgbClr val="B26900"/>
                </a:solidFill>
              </a:rPr>
              <a:t>σθε</a:t>
            </a:r>
            <a:r>
              <a:t>	λύθη</a:t>
            </a:r>
            <a:r>
              <a:rPr>
                <a:solidFill>
                  <a:srgbClr val="B26900"/>
                </a:solidFill>
              </a:rPr>
              <a:t>τε</a:t>
            </a:r>
            <a:r>
              <a:t>	(You) be loosed!</a:t>
            </a:r>
            <a:br/>
            <a:r>
              <a:t>λυέ</a:t>
            </a:r>
            <a:r>
              <a:rPr>
                <a:solidFill>
                  <a:srgbClr val="B26900"/>
                </a:solidFill>
              </a:rPr>
              <a:t>σθωσαν</a:t>
            </a:r>
            <a:r>
              <a:t>	λυθή</a:t>
            </a:r>
            <a:r>
              <a:rPr>
                <a:solidFill>
                  <a:srgbClr val="B26900"/>
                </a:solidFill>
              </a:rPr>
              <a:t>τωσαν</a:t>
            </a:r>
            <a:r>
              <a:t>	Let them be loosed!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Microsoft Macintosh PowerPoint</Application>
  <PresentationFormat>Custom</PresentationFormat>
  <Paragraphs>75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33</vt:lpstr>
      <vt:lpstr>English</vt:lpstr>
      <vt:lpstr>Greek</vt:lpstr>
      <vt:lpstr>Imperfective (Present) Imperative</vt:lpstr>
      <vt:lpstr>Perfective (Aorist) Imperative</vt:lpstr>
      <vt:lpstr>Imperative Morpheme Chart</vt:lpstr>
      <vt:lpstr>Active Imperative</vt:lpstr>
      <vt:lpstr>Middle Imperative</vt:lpstr>
      <vt:lpstr>Passive Imperative</vt:lpstr>
      <vt:lpstr>Second Aorist Imperative</vt:lpstr>
      <vt:lpstr>Odds ‘n Ends</vt:lpstr>
      <vt:lpstr>Meaning</vt:lpstr>
      <vt:lpstr>Prohibitions</vt:lpstr>
      <vt:lpstr>Strong Negations</vt:lpstr>
      <vt:lpstr>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33</dc:title>
  <cp:lastModifiedBy>Bill Mounce</cp:lastModifiedBy>
  <cp:revision>1</cp:revision>
  <dcterms:modified xsi:type="dcterms:W3CDTF">2019-01-22T18:17:11Z</dcterms:modified>
</cp:coreProperties>
</file>