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1pPr>
    <a:lvl2pPr marL="0" marR="0" indent="228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2pPr>
    <a:lvl3pPr marL="0" marR="0" indent="457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3pPr>
    <a:lvl4pPr marL="0" marR="0" indent="685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4pPr>
    <a:lvl5pPr marL="0" marR="0" indent="9144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5pPr>
    <a:lvl6pPr marL="0" marR="0" indent="11430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6pPr>
    <a:lvl7pPr marL="0" marR="0" indent="1371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7pPr>
    <a:lvl8pPr marL="0" marR="0" indent="1600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8pPr>
    <a:lvl9pPr marL="0" marR="0" indent="1828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D51ADE6A-740E-44AE-83CC-AE7238B6C88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920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6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6359624"/>
            <a:ext cx="21983700" cy="6213376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lnSpc>
                <a:spcPct val="130000"/>
              </a:lnSpc>
              <a:spcBef>
                <a:spcPts val="0"/>
              </a:spcBef>
              <a:defRPr sz="14400">
                <a:solidFill>
                  <a:srgbClr val="53585F"/>
                </a:solidFill>
              </a:defRPr>
            </a:lvl1pPr>
            <a:lvl2pPr marL="0" indent="0" algn="ctr">
              <a:buSzTx/>
              <a:buNone/>
              <a:defRPr sz="9000"/>
            </a:lvl2pPr>
            <a:lvl3pPr marL="0" indent="0" algn="ctr">
              <a:spcBef>
                <a:spcPts val="3400"/>
              </a:spcBef>
              <a:buSzTx/>
              <a:buNone/>
              <a:defRPr sz="1800"/>
            </a:lvl3pPr>
            <a:lvl4pPr marL="0" algn="ctr">
              <a:spcBef>
                <a:spcPts val="3400"/>
              </a:spcBef>
              <a:defRPr sz="1800"/>
            </a:lvl4pPr>
            <a:lvl5pPr marL="0" algn="ctr">
              <a:spcBef>
                <a:spcPts val="3400"/>
              </a:spcBef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3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2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1481666" indent="-1481666">
              <a:buSzPct val="100000"/>
              <a:buAutoNum type="arabicPeriod"/>
            </a:lvl1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1" name="Body Level One…"/>
          <p:cNvSpPr txBox="1">
            <a:spLocks noGrp="1"/>
          </p:cNvSpPr>
          <p:nvPr>
            <p:ph type="body" idx="1"/>
          </p:nvPr>
        </p:nvSpPr>
        <p:spPr>
          <a:xfrm>
            <a:off x="1238250" y="3797101"/>
            <a:ext cx="21907500" cy="9214744"/>
          </a:xfrm>
          <a:prstGeom prst="rect">
            <a:avLst/>
          </a:prstGeom>
        </p:spPr>
        <p:txBody>
          <a:bodyPr/>
          <a:lstStyle>
            <a:lvl2pPr marL="1828800"/>
            <a:lvl3pPr marL="2191445" indent="-654745">
              <a:buSzPct val="43000"/>
              <a:buBlip>
                <a:blip r:embed="rId2"/>
              </a:buBlip>
              <a:defRPr sz="1800"/>
            </a:lvl3pPr>
            <a:lvl4pPr marL="2762945" indent="-654745">
              <a:buSzPct val="43000"/>
              <a:buBlip>
                <a:blip r:embed="rId2"/>
              </a:buBlip>
              <a:defRPr sz="1800"/>
            </a:lvl4pPr>
            <a:lvl5pPr marL="3118545" indent="-654745">
              <a:buSzPct val="43000"/>
              <a:buBlip>
                <a:blip r:embed="rId2"/>
              </a:buBlip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Line"/>
          <p:cNvSpPr/>
          <p:nvPr/>
        </p:nvSpPr>
        <p:spPr>
          <a:xfrm>
            <a:off x="1238251" y="2762250"/>
            <a:ext cx="21910418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5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51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0209669" cy="9605368"/>
          </a:xfrm>
          <a:prstGeom prst="rect">
            <a:avLst/>
          </a:prstGeom>
        </p:spPr>
        <p:txBody>
          <a:bodyPr>
            <a:normAutofit/>
          </a:bodyPr>
          <a:lstStyle>
            <a:lvl2pPr marL="1282700" indent="0">
              <a:spcBef>
                <a:spcPts val="4800"/>
              </a:spcBef>
              <a:buSzTx/>
              <a:buNone/>
              <a:defRPr sz="8400">
                <a:solidFill>
                  <a:srgbClr val="000000"/>
                </a:solidFill>
              </a:defRPr>
            </a:lvl2pPr>
            <a:lvl3pPr marL="2669492" indent="-1018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3pPr>
            <a:lvl4pPr marL="3417689" indent="-1309489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4pPr>
            <a:lvl5pPr marL="4001892" indent="-1309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93909" y="13103418"/>
            <a:ext cx="403946" cy="47923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ocabul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Vocabulary"/>
          <p:cNvSpPr txBox="1"/>
          <p:nvPr/>
        </p:nvSpPr>
        <p:spPr>
          <a:xfrm>
            <a:off x="1264470" y="913804"/>
            <a:ext cx="21907501" cy="160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>
            <a:lvl1pPr algn="ctr" defTabSz="647700">
              <a:defRPr sz="9000">
                <a:solidFill>
                  <a:srgbClr val="0067AC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Vocabulary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5486400"/>
            <a:ext cx="21907500" cy="6858000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spcBef>
                <a:spcPts val="3400"/>
              </a:spcBef>
              <a:defRPr sz="20000"/>
            </a:lvl1pPr>
            <a:lvl2pPr marL="1676400">
              <a:spcBef>
                <a:spcPts val="3400"/>
              </a:spcBef>
              <a:defRPr sz="6600"/>
            </a:lvl2pPr>
            <a:lvl3pPr marL="2191445" indent="-654745">
              <a:buSzPct val="43000"/>
              <a:buBlip>
                <a:blip r:embed="rId2"/>
              </a:buBlip>
              <a:defRPr sz="5400"/>
            </a:lvl3pPr>
            <a:lvl4pPr marL="2762945" indent="-654745">
              <a:buSzPct val="43000"/>
              <a:buBlip>
                <a:blip r:embed="rId2"/>
              </a:buBlip>
              <a:defRPr sz="4200"/>
            </a:lvl4pPr>
            <a:lvl5pPr marL="3347146" indent="-654746">
              <a:buSzPct val="43000"/>
              <a:buBlip>
                <a:blip r:embed="rId2"/>
              </a:buBlip>
              <a:defRPr sz="4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lphab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Line"/>
          <p:cNvSpPr/>
          <p:nvPr/>
        </p:nvSpPr>
        <p:spPr>
          <a:xfrm flipV="1">
            <a:off x="11556999" y="6223000"/>
            <a:ext cx="1270001" cy="1270000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6" name="Line"/>
          <p:cNvSpPr/>
          <p:nvPr/>
        </p:nvSpPr>
        <p:spPr>
          <a:xfrm>
            <a:off x="2557958" y="3901678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7" name="Line"/>
          <p:cNvSpPr/>
          <p:nvPr/>
        </p:nvSpPr>
        <p:spPr>
          <a:xfrm>
            <a:off x="2557958" y="6858000"/>
            <a:ext cx="19268084" cy="0"/>
          </a:xfrm>
          <a:prstGeom prst="line">
            <a:avLst/>
          </a:prstGeom>
          <a:ln w="38100">
            <a:solidFill>
              <a:srgbClr val="53585F"/>
            </a:solidFill>
            <a:custDash>
              <a:ds d="200000" sp="200000"/>
            </a:custDash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8" name="Line"/>
          <p:cNvSpPr/>
          <p:nvPr/>
        </p:nvSpPr>
        <p:spPr>
          <a:xfrm>
            <a:off x="2684958" y="9941321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</p:spPr>
        <p:txBody>
          <a:bodyPr anchor="t"/>
          <a:lstStyle>
            <a:lvl1pPr algn="l">
              <a:spcBef>
                <a:spcPts val="1800"/>
              </a:spcBef>
              <a:defRPr sz="6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121920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b"/>
          <a:lstStyle/>
          <a:p>
            <a:r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>
            <a:lvl2pPr marL="2578100" indent="-914400">
              <a:spcBef>
                <a:spcPts val="3600"/>
              </a:spcBef>
              <a:buSzPct val="100000"/>
              <a:buChar char="•"/>
              <a:defRPr sz="7200">
                <a:solidFill>
                  <a:srgbClr val="53585F"/>
                </a:solidFill>
              </a:defRPr>
            </a:lvl2pPr>
            <a:lvl3pPr marL="3746500" indent="-914400">
              <a:spcBef>
                <a:spcPts val="4000"/>
              </a:spcBef>
              <a:buSzPct val="75000"/>
              <a:buChar char="•"/>
              <a:defRPr sz="6000">
                <a:solidFill>
                  <a:srgbClr val="53585F"/>
                </a:solidFill>
              </a:defRPr>
            </a:lvl3pPr>
            <a:lvl4pPr marL="4711700" indent="0">
              <a:spcBef>
                <a:spcPts val="4000"/>
              </a:spcBef>
              <a:defRPr sz="4800">
                <a:solidFill>
                  <a:srgbClr val="53585F"/>
                </a:solidFill>
              </a:defRPr>
            </a:lvl4pPr>
            <a:lvl5pPr marL="5727700" indent="0">
              <a:spcBef>
                <a:spcPts val="4000"/>
              </a:spcBef>
              <a:defRPr sz="3600">
                <a:solidFill>
                  <a:srgbClr val="53585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 anchor="b">
            <a:spAutoFit/>
          </a:bodyPr>
          <a:lstStyle>
            <a:lvl1pPr algn="ctr" defTabSz="647700">
              <a:defRPr sz="300">
                <a:solidFill>
                  <a:srgbClr val="FFFFFF"/>
                </a:solidFill>
                <a:latin typeface="+mn-lt"/>
                <a:ea typeface="+mn-ea"/>
                <a:cs typeface="+mn-cs"/>
                <a:sym typeface="Chalkboar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 spd="med"/>
  <p:txStyles>
    <p:title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0" marR="0" indent="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hapter 34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Chapter 34</a:t>
            </a:r>
          </a:p>
        </p:txBody>
      </p:sp>
      <p:sp>
        <p:nvSpPr>
          <p:cNvPr id="89" name="Indicative of δίδωμι"/>
          <p:cNvSpPr txBox="1">
            <a:spLocks noGrp="1"/>
          </p:cNvSpPr>
          <p:nvPr>
            <p:ph type="subTitle" idx="1"/>
          </p:nvPr>
        </p:nvSpPr>
        <p:spPr>
          <a:xfrm>
            <a:off x="1219200" y="6359623"/>
            <a:ext cx="21983700" cy="6213377"/>
          </a:xfrm>
          <a:prstGeom prst="rect">
            <a:avLst/>
          </a:prstGeom>
        </p:spPr>
        <p:txBody>
          <a:bodyPr/>
          <a:lstStyle/>
          <a:p>
            <a:r>
              <a:t>Indicative of </a:t>
            </a:r>
            <a:r>
              <a:rPr sz="15000"/>
              <a:t>δίδωμι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Rule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Rule 3</a:t>
            </a:r>
          </a:p>
        </p:txBody>
      </p:sp>
      <p:sp>
        <p:nvSpPr>
          <p:cNvPr id="116" name="“μι verbs employ three different personal endings in the present active indicative.”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lnSpc>
                <a:spcPct val="130000"/>
              </a:lnSpc>
            </a:lvl1pPr>
          </a:lstStyle>
          <a:p>
            <a:r>
              <a:t>“μι verbs employ three different personal endings in the present active indicative.”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Rule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Rule 3</a:t>
            </a:r>
          </a:p>
        </p:txBody>
      </p:sp>
      <p:sp>
        <p:nvSpPr>
          <p:cNvPr id="119" name="δίδωμι μι λύω – δίδως ς λύεις ς δίδωσι(ν) σι λύει ι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49530" indent="-49530" defTabSz="685800">
              <a:lnSpc>
                <a:spcPct val="110000"/>
              </a:lnSpc>
              <a:tabLst>
                <a:tab pos="5994400" algn="l"/>
                <a:tab pos="11963400" algn="l"/>
                <a:tab pos="17678400" algn="l"/>
              </a:tabLst>
            </a:pPr>
            <a:r>
              <a:t>δίδω</a:t>
            </a:r>
            <a:r>
              <a:rPr>
                <a:solidFill>
                  <a:srgbClr val="B26900"/>
                </a:solidFill>
              </a:rPr>
              <a:t>μι</a:t>
            </a:r>
            <a:r>
              <a:t>	</a:t>
            </a:r>
            <a:r>
              <a:rPr>
                <a:solidFill>
                  <a:srgbClr val="B26900"/>
                </a:solidFill>
              </a:rPr>
              <a:t>μι</a:t>
            </a:r>
            <a:r>
              <a:t>	λύω	–</a:t>
            </a:r>
            <a:br/>
            <a:r>
              <a:t>δίδως	ς	λύεις	ς</a:t>
            </a:r>
            <a:br/>
            <a:r>
              <a:t>δίδω</a:t>
            </a:r>
            <a:r>
              <a:rPr>
                <a:solidFill>
                  <a:srgbClr val="B26900"/>
                </a:solidFill>
              </a:rPr>
              <a:t>σι</a:t>
            </a:r>
            <a:r>
              <a:t>(ν)	</a:t>
            </a:r>
            <a:r>
              <a:rPr>
                <a:solidFill>
                  <a:srgbClr val="B26900"/>
                </a:solidFill>
              </a:rPr>
              <a:t>σι</a:t>
            </a:r>
            <a:r>
              <a:t>	λύει	ι</a:t>
            </a:r>
          </a:p>
          <a:p>
            <a:pPr marL="49530" indent="-49530" defTabSz="685800">
              <a:lnSpc>
                <a:spcPct val="110000"/>
              </a:lnSpc>
              <a:tabLst>
                <a:tab pos="5994400" algn="l"/>
                <a:tab pos="11963400" algn="l"/>
                <a:tab pos="17678400" algn="l"/>
              </a:tabLst>
            </a:pPr>
            <a:r>
              <a:t>δίδομεν	μεν	λύομεν	μεν</a:t>
            </a:r>
            <a:br/>
            <a:r>
              <a:t>δίδοτε	τε	λύετε	τε</a:t>
            </a:r>
            <a:br/>
            <a:r>
              <a:t>διδό</a:t>
            </a:r>
            <a:r>
              <a:rPr>
                <a:solidFill>
                  <a:srgbClr val="B26900"/>
                </a:solidFill>
              </a:rPr>
              <a:t>ασι</a:t>
            </a:r>
            <a:r>
              <a:t>(ν)	</a:t>
            </a:r>
            <a:r>
              <a:rPr>
                <a:solidFill>
                  <a:srgbClr val="B26900"/>
                </a:solidFill>
              </a:rPr>
              <a:t>ασι</a:t>
            </a:r>
            <a:r>
              <a:t>	λύουσι(ν)	νσι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Rule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Rule 3</a:t>
            </a:r>
          </a:p>
        </p:txBody>
      </p:sp>
      <p:sp>
        <p:nvSpPr>
          <p:cNvPr id="122" name="δίδομαι μαι λύομαι μαι δίδοσαι σαι λύῃ σαι δίδοται ται λύεται ται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defTabSz="685800">
              <a:lnSpc>
                <a:spcPct val="110000"/>
              </a:lnSpc>
              <a:tabLst>
                <a:tab pos="5867400" algn="l"/>
                <a:tab pos="11988800" algn="l"/>
                <a:tab pos="17678400" algn="l"/>
              </a:tabLst>
            </a:pPr>
            <a:r>
              <a:t>δίδομαι	μαι	λύομαι	μαι</a:t>
            </a:r>
            <a:br/>
            <a:r>
              <a:t>δίδοσαι	σαι	λύῃ	σαι</a:t>
            </a:r>
            <a:br/>
            <a:r>
              <a:t>δίδοται	ται	λύεται	ται</a:t>
            </a:r>
          </a:p>
          <a:p>
            <a:pPr defTabSz="685800">
              <a:lnSpc>
                <a:spcPct val="110000"/>
              </a:lnSpc>
              <a:tabLst>
                <a:tab pos="5867400" algn="l"/>
                <a:tab pos="11988800" algn="l"/>
                <a:tab pos="17678400" algn="l"/>
              </a:tabLst>
            </a:pPr>
            <a:r>
              <a:t>διδόμεθα	μεθα	λυόμεθα	μεθα</a:t>
            </a:r>
            <a:br/>
            <a:r>
              <a:t>δίδοσθε	σθε	λύεσθε	σθε</a:t>
            </a:r>
            <a:br/>
            <a:r>
              <a:t>δίδονται	νται	λύονται	νται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Rule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Rule 4</a:t>
            </a:r>
          </a:p>
        </p:txBody>
      </p:sp>
      <p:sp>
        <p:nvSpPr>
          <p:cNvPr id="125" name="“The stem vowel of μι verbs can lengthen, shorten, or drop out (ablaut).”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30000"/>
              </a:lnSpc>
            </a:pPr>
            <a:r>
              <a:t>“The stem vowel of μι verbs can lengthen, shorten, or drop out (ablaut).”</a:t>
            </a:r>
          </a:p>
          <a:p>
            <a:pPr algn="ctr">
              <a:lnSpc>
                <a:spcPct val="130000"/>
              </a:lnSpc>
              <a:spcBef>
                <a:spcPts val="7200"/>
              </a:spcBef>
              <a:defRPr sz="9600"/>
            </a:pPr>
            <a:r>
              <a:t>δίδωμι → δίδομεν</a:t>
            </a:r>
            <a:br/>
            <a:r>
              <a:t>δώσω or δόσω?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Rule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Rule 5</a:t>
            </a:r>
          </a:p>
        </p:txBody>
      </p:sp>
      <p:sp>
        <p:nvSpPr>
          <p:cNvPr id="128" name="“Most of the μι verbs use κα as their tense formative in the aorist.”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>
            <a:lvl1pPr>
              <a:lnSpc>
                <a:spcPct val="130000"/>
              </a:lnSpc>
            </a:lvl1pPr>
          </a:lstStyle>
          <a:p>
            <a:r>
              <a:t>“Most of the μι verbs use κα as their tense formative in the aorist.”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Rule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Rule 5</a:t>
            </a:r>
          </a:p>
        </p:txBody>
      </p:sp>
      <p:sp>
        <p:nvSpPr>
          <p:cNvPr id="131" name="δίδωμι ἐδίδουν δώσω ἔδωκα δέδωκα δίδως ἐδίδους δώσεις ἔδωκας δέδωκας δίδωσιν ἐδίδου δώσει ἔδωκεν δέδωκεν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defTabSz="685800">
              <a:lnSpc>
                <a:spcPct val="110000"/>
              </a:lnSpc>
              <a:tabLst>
                <a:tab pos="4216400" algn="l"/>
                <a:tab pos="8585200" algn="l"/>
                <a:tab pos="13106400" algn="l"/>
                <a:tab pos="17678400" algn="l"/>
              </a:tabLst>
              <a:defRPr sz="7200"/>
            </a:pPr>
            <a:r>
              <a:t>δίδωμι	ἐδίδουν	δώσω	ἔδω</a:t>
            </a:r>
            <a:r>
              <a:rPr>
                <a:solidFill>
                  <a:srgbClr val="B26900"/>
                </a:solidFill>
              </a:rPr>
              <a:t>κα</a:t>
            </a:r>
            <a:r>
              <a:t>	δέδωκα</a:t>
            </a:r>
            <a:br/>
            <a:r>
              <a:t>δίδως	ἐδίδους	δώσεις	ἔδω</a:t>
            </a:r>
            <a:r>
              <a:rPr>
                <a:solidFill>
                  <a:srgbClr val="B26900"/>
                </a:solidFill>
              </a:rPr>
              <a:t>κα</a:t>
            </a:r>
            <a:r>
              <a:t>ς	δέδωκας</a:t>
            </a:r>
            <a:br/>
            <a:r>
              <a:t>δίδωσιν	ἐδίδου	δώσει	ἔδω</a:t>
            </a:r>
            <a:r>
              <a:rPr>
                <a:solidFill>
                  <a:srgbClr val="B26900"/>
                </a:solidFill>
              </a:rPr>
              <a:t>κε</a:t>
            </a:r>
            <a:r>
              <a:t>ν	δέδωκεν</a:t>
            </a:r>
          </a:p>
          <a:p>
            <a:pPr defTabSz="685800">
              <a:lnSpc>
                <a:spcPct val="110000"/>
              </a:lnSpc>
              <a:tabLst>
                <a:tab pos="4216400" algn="l"/>
                <a:tab pos="8585200" algn="l"/>
                <a:tab pos="13106400" algn="l"/>
                <a:tab pos="17678400" algn="l"/>
              </a:tabLst>
              <a:defRPr sz="7200"/>
            </a:pPr>
            <a:r>
              <a:t>δίδομεν	ἐδίδομεν	δώσομεν	ἐδώ</a:t>
            </a:r>
            <a:r>
              <a:rPr>
                <a:solidFill>
                  <a:srgbClr val="B26900"/>
                </a:solidFill>
              </a:rPr>
              <a:t>κα</a:t>
            </a:r>
            <a:r>
              <a:t>μεν	δεδώκαμεν</a:t>
            </a:r>
            <a:br/>
            <a:r>
              <a:t>δίδοτε	ἐδίδοτε	δώσετε	ἐδώ</a:t>
            </a:r>
            <a:r>
              <a:rPr>
                <a:solidFill>
                  <a:srgbClr val="B26900"/>
                </a:solidFill>
              </a:rPr>
              <a:t>κα</a:t>
            </a:r>
            <a:r>
              <a:t>τε	δεδώκατε</a:t>
            </a:r>
            <a:br/>
            <a:r>
              <a:t>διδόασιν	ἐδίδουν	δώσουσιν	ἔδω</a:t>
            </a:r>
            <a:r>
              <a:rPr>
                <a:solidFill>
                  <a:srgbClr val="B26900"/>
                </a:solidFill>
              </a:rPr>
              <a:t>κα</a:t>
            </a:r>
            <a:r>
              <a:t>ν	δέδωκαν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Let’s Practic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Let’s Practice</a:t>
            </a:r>
          </a:p>
        </p:txBody>
      </p:sp>
      <p:sp>
        <p:nvSpPr>
          <p:cNvPr id="134" name="δώσετε…"/>
          <p:cNvSpPr txBox="1">
            <a:spLocks noGrp="1"/>
          </p:cNvSpPr>
          <p:nvPr>
            <p:ph type="body" sz="quarter" idx="1"/>
          </p:nvPr>
        </p:nvSpPr>
        <p:spPr>
          <a:xfrm>
            <a:off x="10212784" y="3608982"/>
            <a:ext cx="3958432" cy="9605368"/>
          </a:xfrm>
          <a:prstGeom prst="rect">
            <a:avLst/>
          </a:prstGeom>
        </p:spPr>
        <p:txBody>
          <a:bodyPr/>
          <a:lstStyle/>
          <a:p>
            <a:pPr>
              <a:defRPr sz="9600"/>
            </a:pPr>
            <a:r>
              <a:t>δώσετε</a:t>
            </a:r>
          </a:p>
          <a:p>
            <a:pPr>
              <a:defRPr sz="9600"/>
            </a:pPr>
            <a:r>
              <a:t>ἐδίδους</a:t>
            </a:r>
          </a:p>
          <a:p>
            <a:pPr>
              <a:defRPr sz="9600"/>
            </a:pPr>
            <a:r>
              <a:t>ἔδωκα</a:t>
            </a:r>
          </a:p>
          <a:p>
            <a:pPr>
              <a:defRPr sz="9600"/>
            </a:pPr>
            <a:r>
              <a:t>δίδωσιν</a:t>
            </a:r>
          </a:p>
          <a:p>
            <a:pPr>
              <a:defRPr sz="9600"/>
            </a:pPr>
            <a:r>
              <a:t>δέδωκε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Summary</a:t>
            </a:r>
          </a:p>
        </p:txBody>
      </p:sp>
      <p:sp>
        <p:nvSpPr>
          <p:cNvPr id="137" name="Reduplication in present (first consonant of root)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2617510" cy="9605368"/>
          </a:xfrm>
          <a:prstGeom prst="rect">
            <a:avLst/>
          </a:prstGeom>
        </p:spPr>
        <p:txBody>
          <a:bodyPr/>
          <a:lstStyle/>
          <a:p>
            <a:pPr marL="1481666" indent="-1481666">
              <a:buSzPct val="100000"/>
              <a:buAutoNum type="arabicPeriod"/>
            </a:pPr>
            <a:r>
              <a:t>Reduplication in present (first consonant of root)</a:t>
            </a:r>
          </a:p>
          <a:p>
            <a:pPr marL="1481666" indent="-1481666">
              <a:buSzPct val="100000"/>
              <a:buAutoNum type="arabicPeriod"/>
            </a:pPr>
            <a:r>
              <a:t>Athematic</a:t>
            </a:r>
          </a:p>
          <a:p>
            <a:pPr marL="1481666" indent="-1481666">
              <a:buSzPct val="100000"/>
              <a:buAutoNum type="arabicPeriod"/>
            </a:pPr>
            <a:r>
              <a:t>Different personal endings in present active</a:t>
            </a:r>
          </a:p>
          <a:p>
            <a:pPr marL="1481666" indent="-1481666">
              <a:buSzPct val="100000"/>
              <a:buAutoNum type="arabicPeriod"/>
            </a:pPr>
            <a:r>
              <a:t>Ablaut</a:t>
            </a:r>
          </a:p>
          <a:p>
            <a:pPr marL="1481666" indent="-1481666">
              <a:buSzPct val="100000"/>
              <a:buAutoNum type="arabicPeriod"/>
            </a:pPr>
            <a:r>
              <a:t>κα aorist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δίδωμι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δίδωμι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ἔθνος, -ους, τό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ἔθνος, -ους, τό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reek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Greek</a:t>
            </a:r>
          </a:p>
        </p:txBody>
      </p:sp>
      <p:sp>
        <p:nvSpPr>
          <p:cNvPr id="92" name="“Thematic conjugation”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“Thematic conjugation”</a:t>
            </a:r>
          </a:p>
          <a:p>
            <a:pPr lvl="1"/>
            <a:r>
              <a:t>Connecting — ω or ομαι</a:t>
            </a:r>
          </a:p>
          <a:p>
            <a:r>
              <a:t>“Athematic” — μι verbs (εἰμί)</a:t>
            </a:r>
          </a:p>
          <a:p>
            <a:r>
              <a:t>Good and bad news</a:t>
            </a:r>
          </a:p>
          <a:p>
            <a:pPr lvl="1"/>
            <a:r>
              <a:t>Form only, not meaning — difference in present</a:t>
            </a:r>
          </a:p>
          <a:p>
            <a:pPr lvl="1"/>
            <a:r>
              <a:t>Few, but common; root important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λοιπός, -ή, -ό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λοιπός, -ή, -όν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Μωϋσῆς, -έως, ὁ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Μωϋσῆς, -έως, ὁ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παραδίδωμι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παραδίδωμι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πίπτ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πίπτω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ὑπάρχ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ὑπάρχω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d and Bad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Good and Bad</a:t>
            </a:r>
          </a:p>
        </p:txBody>
      </p:sp>
      <p:sp>
        <p:nvSpPr>
          <p:cNvPr id="95" name="Memorize paradigms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>
            <a:normAutofit/>
          </a:bodyPr>
          <a:lstStyle/>
          <a:p>
            <a:pPr defTabSz="589406">
              <a:spcBef>
                <a:spcPts val="4300"/>
              </a:spcBef>
              <a:defRPr sz="7644"/>
            </a:pPr>
            <a:r>
              <a:t>Memorize paradigms</a:t>
            </a:r>
          </a:p>
          <a:p>
            <a:pPr marL="2346071" lvl="1" indent="-832104" defTabSz="589406">
              <a:spcBef>
                <a:spcPts val="3200"/>
              </a:spcBef>
              <a:defRPr sz="6552"/>
            </a:pPr>
            <a:r>
              <a:t>330 (potential) forms, or Five rules &amp; roots</a:t>
            </a:r>
          </a:p>
          <a:p>
            <a:pPr defTabSz="589406">
              <a:spcBef>
                <a:spcPts val="4300"/>
              </a:spcBef>
              <a:defRPr sz="7644"/>
            </a:pPr>
            <a:r>
              <a:t>Four classes (like contract verbs)</a:t>
            </a:r>
          </a:p>
          <a:p>
            <a:pPr marL="2346071" lvl="1" indent="-832104" defTabSz="589406">
              <a:spcBef>
                <a:spcPts val="3200"/>
              </a:spcBef>
              <a:defRPr sz="6552"/>
            </a:pPr>
            <a:r>
              <a:t>*δο → δίδωμι (chapters 34 and 35)</a:t>
            </a:r>
          </a:p>
          <a:p>
            <a:pPr marL="2346071" lvl="1" indent="-832104" defTabSz="589406">
              <a:spcBef>
                <a:spcPts val="3200"/>
              </a:spcBef>
              <a:defRPr sz="6552"/>
            </a:pPr>
            <a:r>
              <a:t>*στα → ἵστημι</a:t>
            </a:r>
          </a:p>
          <a:p>
            <a:pPr marL="2346071" lvl="1" indent="-832104" defTabSz="589406">
              <a:spcBef>
                <a:spcPts val="3200"/>
              </a:spcBef>
              <a:defRPr sz="6552"/>
            </a:pPr>
            <a:r>
              <a:t>*θε → τίθημι</a:t>
            </a:r>
          </a:p>
          <a:p>
            <a:pPr marL="2346071" lvl="1" indent="-832104" defTabSz="589406">
              <a:spcBef>
                <a:spcPts val="3200"/>
              </a:spcBef>
              <a:defRPr sz="6552"/>
            </a:pPr>
            <a:r>
              <a:t>*δεικνυ → δείκνυμι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d and Bad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Good and Bad</a:t>
            </a:r>
          </a:p>
        </p:txBody>
      </p:sp>
      <p:sp>
        <p:nvSpPr>
          <p:cNvPr id="98" name="*δο → δίδωμι…"/>
          <p:cNvSpPr txBox="1">
            <a:spLocks noGrp="1"/>
          </p:cNvSpPr>
          <p:nvPr>
            <p:ph type="body" idx="1"/>
          </p:nvPr>
        </p:nvSpPr>
        <p:spPr>
          <a:xfrm>
            <a:off x="4948237" y="3507382"/>
            <a:ext cx="14525626" cy="960536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lvl="1" indent="0" defTabSz="634745">
              <a:spcBef>
                <a:spcPts val="3500"/>
              </a:spcBef>
              <a:buSzTx/>
              <a:buNone/>
              <a:defRPr sz="14112">
                <a:solidFill>
                  <a:srgbClr val="000000"/>
                </a:solidFill>
              </a:defRPr>
            </a:pPr>
            <a:r>
              <a:t>*δο → δί</a:t>
            </a:r>
            <a:r>
              <a:rPr>
                <a:solidFill>
                  <a:srgbClr val="A86C24"/>
                </a:solidFill>
              </a:rPr>
              <a:t>δω</a:t>
            </a:r>
            <a:r>
              <a:t>μι</a:t>
            </a:r>
          </a:p>
          <a:p>
            <a:pPr marL="0" lvl="1" indent="0" defTabSz="634745">
              <a:spcBef>
                <a:spcPts val="3500"/>
              </a:spcBef>
              <a:buSzTx/>
              <a:buNone/>
              <a:defRPr sz="14112">
                <a:solidFill>
                  <a:srgbClr val="000000"/>
                </a:solidFill>
              </a:defRPr>
            </a:pPr>
            <a:r>
              <a:t>*στα → ἵ</a:t>
            </a:r>
            <a:r>
              <a:rPr>
                <a:solidFill>
                  <a:srgbClr val="A86C24"/>
                </a:solidFill>
              </a:rPr>
              <a:t>στη</a:t>
            </a:r>
            <a:r>
              <a:t>μι</a:t>
            </a:r>
          </a:p>
          <a:p>
            <a:pPr marL="0" lvl="1" indent="0" defTabSz="634745">
              <a:spcBef>
                <a:spcPts val="3500"/>
              </a:spcBef>
              <a:buSzTx/>
              <a:buNone/>
              <a:defRPr sz="14112">
                <a:solidFill>
                  <a:srgbClr val="000000"/>
                </a:solidFill>
              </a:defRPr>
            </a:pPr>
            <a:r>
              <a:t>*θε → τί</a:t>
            </a:r>
            <a:r>
              <a:rPr>
                <a:solidFill>
                  <a:srgbClr val="A86C24"/>
                </a:solidFill>
              </a:rPr>
              <a:t>θη</a:t>
            </a:r>
            <a:r>
              <a:t>μι</a:t>
            </a:r>
          </a:p>
          <a:p>
            <a:pPr marL="0" lvl="1" indent="0" defTabSz="634745">
              <a:spcBef>
                <a:spcPts val="3500"/>
              </a:spcBef>
              <a:buSzTx/>
              <a:buNone/>
              <a:defRPr sz="14112">
                <a:solidFill>
                  <a:srgbClr val="000000"/>
                </a:solidFill>
              </a:defRPr>
            </a:pPr>
            <a:r>
              <a:t>*δεικνυ → </a:t>
            </a:r>
            <a:r>
              <a:rPr>
                <a:solidFill>
                  <a:srgbClr val="A86C24"/>
                </a:solidFill>
              </a:rPr>
              <a:t>δείκνυ</a:t>
            </a:r>
            <a:r>
              <a:t>μι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What Can You See?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What Can You See?</a:t>
            </a:r>
          </a:p>
        </p:txBody>
      </p:sp>
      <p:sp>
        <p:nvSpPr>
          <p:cNvPr id="101" name="*δο → δίδωμι"/>
          <p:cNvSpPr txBox="1">
            <a:spLocks noGrp="1"/>
          </p:cNvSpPr>
          <p:nvPr>
            <p:ph type="body" sz="half" idx="1"/>
          </p:nvPr>
        </p:nvSpPr>
        <p:spPr>
          <a:xfrm>
            <a:off x="1238250" y="3824585"/>
            <a:ext cx="21907500" cy="6066830"/>
          </a:xfrm>
          <a:prstGeom prst="rect">
            <a:avLst/>
          </a:prstGeom>
        </p:spPr>
        <p:txBody>
          <a:bodyPr anchor="ctr"/>
          <a:lstStyle/>
          <a:p>
            <a:pPr algn="ctr">
              <a:defRPr sz="21600"/>
            </a:pPr>
            <a:r>
              <a:t>*</a:t>
            </a:r>
            <a:r>
              <a:rPr>
                <a:solidFill>
                  <a:srgbClr val="B26900"/>
                </a:solidFill>
              </a:rPr>
              <a:t>δο</a:t>
            </a:r>
            <a:r>
              <a:t> → δί</a:t>
            </a:r>
            <a:r>
              <a:rPr>
                <a:solidFill>
                  <a:srgbClr val="B26900"/>
                </a:solidFill>
              </a:rPr>
              <a:t>δω</a:t>
            </a:r>
            <a:r>
              <a:t>μι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What Can You See?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What Can You See?</a:t>
            </a:r>
          </a:p>
        </p:txBody>
      </p:sp>
      <p:sp>
        <p:nvSpPr>
          <p:cNvPr id="104" name="δίδωμι ἔδωκα δέδωκα δίδως ἔδωκας δέδωκας δίδωσι(ν) ἔδωκε(ν) δέδωκε(ν)…"/>
          <p:cNvSpPr txBox="1">
            <a:spLocks noGrp="1"/>
          </p:cNvSpPr>
          <p:nvPr>
            <p:ph type="body" idx="1"/>
          </p:nvPr>
        </p:nvSpPr>
        <p:spPr>
          <a:xfrm>
            <a:off x="2313086" y="3847901"/>
            <a:ext cx="19795928" cy="9214744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10000"/>
              </a:lnSpc>
              <a:tabLst>
                <a:tab pos="7327900" algn="l"/>
                <a:tab pos="14884400" algn="l"/>
              </a:tabLst>
            </a:pPr>
            <a:r>
              <a:t>δί</a:t>
            </a:r>
            <a:r>
              <a:rPr>
                <a:solidFill>
                  <a:srgbClr val="B26900"/>
                </a:solidFill>
              </a:rPr>
              <a:t>δω</a:t>
            </a:r>
            <a:r>
              <a:t>μι	ἔ</a:t>
            </a:r>
            <a:r>
              <a:rPr>
                <a:solidFill>
                  <a:srgbClr val="B26900"/>
                </a:solidFill>
              </a:rPr>
              <a:t>δω</a:t>
            </a:r>
            <a:r>
              <a:t>κα	δέ</a:t>
            </a:r>
            <a:r>
              <a:rPr>
                <a:solidFill>
                  <a:srgbClr val="B26900"/>
                </a:solidFill>
              </a:rPr>
              <a:t>δω</a:t>
            </a:r>
            <a:r>
              <a:t>κα</a:t>
            </a:r>
            <a:br/>
            <a:r>
              <a:t>δί</a:t>
            </a:r>
            <a:r>
              <a:rPr>
                <a:solidFill>
                  <a:srgbClr val="B26900"/>
                </a:solidFill>
              </a:rPr>
              <a:t>δω</a:t>
            </a:r>
            <a:r>
              <a:t>ς	ἔ</a:t>
            </a:r>
            <a:r>
              <a:rPr>
                <a:solidFill>
                  <a:srgbClr val="B26900"/>
                </a:solidFill>
              </a:rPr>
              <a:t>δω</a:t>
            </a:r>
            <a:r>
              <a:t>κας	δέ</a:t>
            </a:r>
            <a:r>
              <a:rPr>
                <a:solidFill>
                  <a:srgbClr val="B26900"/>
                </a:solidFill>
              </a:rPr>
              <a:t>δω</a:t>
            </a:r>
            <a:r>
              <a:t>κας</a:t>
            </a:r>
            <a:br/>
            <a:r>
              <a:t>δί</a:t>
            </a:r>
            <a:r>
              <a:rPr>
                <a:solidFill>
                  <a:srgbClr val="B26900"/>
                </a:solidFill>
              </a:rPr>
              <a:t>δω</a:t>
            </a:r>
            <a:r>
              <a:t>σι(ν)	ἔ</a:t>
            </a:r>
            <a:r>
              <a:rPr>
                <a:solidFill>
                  <a:srgbClr val="B26900"/>
                </a:solidFill>
              </a:rPr>
              <a:t>δω</a:t>
            </a:r>
            <a:r>
              <a:t>κε(ν)	δέ</a:t>
            </a:r>
            <a:r>
              <a:rPr>
                <a:solidFill>
                  <a:srgbClr val="B26900"/>
                </a:solidFill>
              </a:rPr>
              <a:t>δω</a:t>
            </a:r>
            <a:r>
              <a:t>κε(ν)</a:t>
            </a:r>
          </a:p>
          <a:p>
            <a:pPr>
              <a:lnSpc>
                <a:spcPct val="110000"/>
              </a:lnSpc>
              <a:tabLst>
                <a:tab pos="7327900" algn="l"/>
                <a:tab pos="14884400" algn="l"/>
              </a:tabLst>
            </a:pPr>
            <a:r>
              <a:t>δί</a:t>
            </a:r>
            <a:r>
              <a:rPr>
                <a:solidFill>
                  <a:srgbClr val="B26900"/>
                </a:solidFill>
              </a:rPr>
              <a:t>δο</a:t>
            </a:r>
            <a:r>
              <a:t>μεν	ἐ</a:t>
            </a:r>
            <a:r>
              <a:rPr>
                <a:solidFill>
                  <a:srgbClr val="B26900"/>
                </a:solidFill>
              </a:rPr>
              <a:t>δώ</a:t>
            </a:r>
            <a:r>
              <a:t>καμεν	δε</a:t>
            </a:r>
            <a:r>
              <a:rPr>
                <a:solidFill>
                  <a:srgbClr val="B26900"/>
                </a:solidFill>
              </a:rPr>
              <a:t>δώ</a:t>
            </a:r>
            <a:r>
              <a:t>καμεν</a:t>
            </a:r>
            <a:br/>
            <a:r>
              <a:t>δί</a:t>
            </a:r>
            <a:r>
              <a:rPr>
                <a:solidFill>
                  <a:srgbClr val="B26900"/>
                </a:solidFill>
              </a:rPr>
              <a:t>δο</a:t>
            </a:r>
            <a:r>
              <a:t>τε	ἐ</a:t>
            </a:r>
            <a:r>
              <a:rPr>
                <a:solidFill>
                  <a:srgbClr val="B26900"/>
                </a:solidFill>
              </a:rPr>
              <a:t>δώ</a:t>
            </a:r>
            <a:r>
              <a:t>κατε	δε</a:t>
            </a:r>
            <a:r>
              <a:rPr>
                <a:solidFill>
                  <a:srgbClr val="B26900"/>
                </a:solidFill>
              </a:rPr>
              <a:t>δώ</a:t>
            </a:r>
            <a:r>
              <a:t>κατε</a:t>
            </a:r>
            <a:br/>
            <a:r>
              <a:t>δι</a:t>
            </a:r>
            <a:r>
              <a:rPr>
                <a:solidFill>
                  <a:srgbClr val="B26900"/>
                </a:solidFill>
              </a:rPr>
              <a:t>δό</a:t>
            </a:r>
            <a:r>
              <a:t>ασι(ν)	ἔ</a:t>
            </a:r>
            <a:r>
              <a:rPr>
                <a:solidFill>
                  <a:srgbClr val="B26900"/>
                </a:solidFill>
              </a:rPr>
              <a:t>δω</a:t>
            </a:r>
            <a:r>
              <a:t>καν	δέ</a:t>
            </a:r>
            <a:r>
              <a:rPr>
                <a:solidFill>
                  <a:srgbClr val="B26900"/>
                </a:solidFill>
              </a:rPr>
              <a:t>δω</a:t>
            </a:r>
            <a:r>
              <a:t>καν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Ru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Rule 1</a:t>
            </a:r>
          </a:p>
        </p:txBody>
      </p:sp>
      <p:sp>
        <p:nvSpPr>
          <p:cNvPr id="107" name="“μι verbs reduplicate their initial stem letter to form the present, and separate the reduplicated consonant with an iota.”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defTabSz="608837">
              <a:lnSpc>
                <a:spcPct val="130000"/>
              </a:lnSpc>
              <a:spcBef>
                <a:spcPts val="4500"/>
              </a:spcBef>
              <a:defRPr sz="7896"/>
            </a:pPr>
            <a:r>
              <a:t>“μι verbs reduplicate their initial stem letter to form the present, and separate the reduplicated consonant with an iota.”</a:t>
            </a:r>
          </a:p>
          <a:p>
            <a:pPr marL="4309617" lvl="1" indent="238759" defTabSz="608837">
              <a:spcBef>
                <a:spcPts val="4500"/>
              </a:spcBef>
              <a:defRPr sz="7896"/>
            </a:pPr>
            <a:r>
              <a:t>*δο → διδο → διδω → δίδωμι</a:t>
            </a:r>
          </a:p>
          <a:p>
            <a:pPr marL="4309617" lvl="1" indent="238759" defTabSz="608837">
              <a:spcBef>
                <a:spcPts val="4500"/>
              </a:spcBef>
              <a:defRPr sz="7896"/>
            </a:pPr>
            <a:r>
              <a:t>*δο → δω + σ + ω → δώσω</a:t>
            </a:r>
          </a:p>
          <a:p>
            <a:pPr marL="4309617" lvl="1" indent="238759" defTabSz="608837">
              <a:spcBef>
                <a:spcPts val="4500"/>
              </a:spcBef>
              <a:defRPr sz="7896"/>
            </a:pPr>
            <a:r>
              <a:t>*δο → δεδο → δέδωκα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δίδωμι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108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δίδωμι</a:t>
            </a:r>
          </a:p>
        </p:txBody>
      </p:sp>
      <p:sp>
        <p:nvSpPr>
          <p:cNvPr id="110" name="δίδωμι ἔδωκα δέδωκα εἰμί δίδως ἔδωκας δέδωκας εἶ δίδωσι(ν) ἔδωκε(ν) δέδωκε(ν) ἐστί(ν)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defTabSz="685800">
              <a:lnSpc>
                <a:spcPct val="110000"/>
              </a:lnSpc>
              <a:tabLst>
                <a:tab pos="5994400" algn="l"/>
                <a:tab pos="11963400" algn="l"/>
                <a:tab pos="18821400" algn="l"/>
              </a:tabLst>
            </a:pPr>
            <a:r>
              <a:t>δίδωμι	ἔδωκα	δέδωκα	εἰμί</a:t>
            </a:r>
            <a:br/>
            <a:r>
              <a:t>δίδως	ἔδωκας	δέδωκας	εἶ</a:t>
            </a:r>
            <a:br/>
            <a:r>
              <a:t>δίδωσι(ν)	ἔδωκε(ν)	δέδωκε(ν)	ἐστί(ν)</a:t>
            </a:r>
          </a:p>
          <a:p>
            <a:pPr defTabSz="685800">
              <a:lnSpc>
                <a:spcPct val="110000"/>
              </a:lnSpc>
              <a:tabLst>
                <a:tab pos="5994400" algn="l"/>
                <a:tab pos="11963400" algn="l"/>
                <a:tab pos="18821400" algn="l"/>
              </a:tabLst>
            </a:pPr>
            <a:r>
              <a:t>δίδομεν	ἐδώκαμεν	δεδώκαμεν	ἐσμέν</a:t>
            </a:r>
            <a:br/>
            <a:r>
              <a:t>δίδοτε	ἐδώκατε	δεδώκατε	ἐστέ</a:t>
            </a:r>
            <a:br/>
            <a:r>
              <a:t>διδόασι(ν)	ἔδωκαν	δεδωκαν	εἰσίν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Rule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Rule 2</a:t>
            </a:r>
          </a:p>
        </p:txBody>
      </p:sp>
      <p:sp>
        <p:nvSpPr>
          <p:cNvPr id="113" name="“μι verbs do not ordinarily use a connecting (i.e., “thematic”) vowel in the present indicative.”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869400" cy="9605368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30000"/>
              </a:lnSpc>
              <a:spcBef>
                <a:spcPts val="7200"/>
              </a:spcBef>
            </a:pPr>
            <a:r>
              <a:t>“μι verbs do not ordinarily use a connecting (i.e., “thematic”) vowel in the present indicative.”</a:t>
            </a:r>
          </a:p>
          <a:p>
            <a:pPr algn="ctr">
              <a:lnSpc>
                <a:spcPct val="130000"/>
              </a:lnSpc>
              <a:spcBef>
                <a:spcPts val="7200"/>
              </a:spcBef>
              <a:defRPr sz="9600"/>
            </a:pPr>
            <a:r>
              <a:t>δι + *δο + μεν → δίδομεν</a:t>
            </a: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322</Words>
  <Application>Microsoft Macintosh PowerPoint</Application>
  <PresentationFormat>Custom</PresentationFormat>
  <Paragraphs>73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Avenir Next</vt:lpstr>
      <vt:lpstr>Chalkboard</vt:lpstr>
      <vt:lpstr>Helvetica</vt:lpstr>
      <vt:lpstr>Helvetica Neue</vt:lpstr>
      <vt:lpstr>Lucida Grande</vt:lpstr>
      <vt:lpstr>Times New Roman</vt:lpstr>
      <vt:lpstr>White</vt:lpstr>
      <vt:lpstr>Chapter 34</vt:lpstr>
      <vt:lpstr>Greek</vt:lpstr>
      <vt:lpstr>Good and Bad</vt:lpstr>
      <vt:lpstr>Good and Bad</vt:lpstr>
      <vt:lpstr>What Can You See?</vt:lpstr>
      <vt:lpstr>What Can You See?</vt:lpstr>
      <vt:lpstr>Rule 1</vt:lpstr>
      <vt:lpstr>δίδωμι</vt:lpstr>
      <vt:lpstr>Rule 2</vt:lpstr>
      <vt:lpstr>Rule 3</vt:lpstr>
      <vt:lpstr>Rule 3</vt:lpstr>
      <vt:lpstr>Rule 3</vt:lpstr>
      <vt:lpstr>Rule 4</vt:lpstr>
      <vt:lpstr>Rule 5</vt:lpstr>
      <vt:lpstr>Rule 5</vt:lpstr>
      <vt:lpstr>Let’s Practice</vt:lpstr>
      <vt:lpstr>Summary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34</dc:title>
  <cp:lastModifiedBy>Bill Mounce</cp:lastModifiedBy>
  <cp:revision>1</cp:revision>
  <dcterms:modified xsi:type="dcterms:W3CDTF">2019-01-22T18:17:20Z</dcterms:modified>
</cp:coreProperties>
</file>