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3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35</a:t>
            </a:r>
          </a:p>
        </p:txBody>
      </p:sp>
      <p:sp>
        <p:nvSpPr>
          <p:cNvPr id="89" name="Nonindicative of δίδωμι…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Nonindicative of δίδωμι</a:t>
            </a:r>
          </a:p>
          <a:p>
            <a:r>
              <a:t>Conditional Sentences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onditional Sentenc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Conditional Sentences</a:t>
            </a:r>
          </a:p>
        </p:txBody>
      </p:sp>
      <p:sp>
        <p:nvSpPr>
          <p:cNvPr id="116" name="class protasis apodosis…"/>
          <p:cNvSpPr txBox="1"/>
          <p:nvPr/>
        </p:nvSpPr>
        <p:spPr>
          <a:xfrm>
            <a:off x="2679253" y="3820417"/>
            <a:ext cx="19063594" cy="93176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/>
          <a:lstStyle/>
          <a:p>
            <a:pPr>
              <a:lnSpc>
                <a:spcPts val="9000"/>
              </a:lnSpc>
              <a:spcBef>
                <a:spcPts val="1300"/>
              </a:spcBef>
              <a:tabLst>
                <a:tab pos="4864100" algn="l"/>
                <a:tab pos="12090400" algn="l"/>
              </a:tabLst>
              <a:defRPr sz="6000">
                <a:solidFill>
                  <a:srgbClr val="53535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class	protasis	apodosis</a:t>
            </a:r>
          </a:p>
          <a:p>
            <a:pPr>
              <a:lnSpc>
                <a:spcPts val="9000"/>
              </a:lnSpc>
              <a:spcBef>
                <a:spcPts val="3600"/>
              </a:spcBef>
              <a:tabLst>
                <a:tab pos="4864100" algn="l"/>
                <a:tab pos="12090400" algn="l"/>
              </a:tabLst>
              <a:defRPr sz="6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First class	εἰ + indicative	any mood; any tense</a:t>
            </a:r>
            <a:br/>
            <a:r>
              <a:t>	any tense; οὐ</a:t>
            </a:r>
          </a:p>
          <a:p>
            <a:pPr>
              <a:lnSpc>
                <a:spcPts val="9000"/>
              </a:lnSpc>
              <a:spcBef>
                <a:spcPts val="3600"/>
              </a:spcBef>
              <a:tabLst>
                <a:tab pos="4864100" algn="l"/>
                <a:tab pos="12090400" algn="l"/>
              </a:tabLst>
              <a:defRPr sz="6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Second class	εἰ + indicative	ἄν + indicative</a:t>
            </a:r>
            <a:br/>
            <a:r>
              <a:t>	past tense; μή	same tense as protasis</a:t>
            </a:r>
          </a:p>
          <a:p>
            <a:pPr>
              <a:lnSpc>
                <a:spcPts val="9000"/>
              </a:lnSpc>
              <a:spcBef>
                <a:spcPts val="3600"/>
              </a:spcBef>
              <a:tabLst>
                <a:tab pos="4864100" algn="l"/>
                <a:tab pos="12090400" algn="l"/>
              </a:tabLst>
              <a:defRPr sz="6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Third class	ἐάν + subjunctive	any mood; any tense</a:t>
            </a:r>
            <a:br/>
            <a:r>
              <a:t>	negated by μή</a:t>
            </a:r>
          </a:p>
          <a:p>
            <a:pPr>
              <a:lnSpc>
                <a:spcPts val="9000"/>
              </a:lnSpc>
              <a:spcBef>
                <a:spcPts val="3600"/>
              </a:spcBef>
              <a:tabLst>
                <a:tab pos="4864100" algn="l"/>
                <a:tab pos="12090400" algn="l"/>
              </a:tabLst>
              <a:defRPr sz="6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Fourth class	εἰ + optative	ἄν + optative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19" name="Nonindicative of δίδωμι; chart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Nonindicative of δίδωμι; charts</a:t>
            </a:r>
          </a:p>
          <a:p>
            <a:pPr marL="1481666" indent="-1481666">
              <a:buSzPct val="100000"/>
              <a:buAutoNum type="arabicPeriod"/>
            </a:pPr>
            <a:r>
              <a:t>First class (εἰ + indicative)</a:t>
            </a:r>
          </a:p>
          <a:p>
            <a:pPr marL="1481666" indent="-1481666">
              <a:buSzPct val="100000"/>
              <a:buAutoNum type="arabicPeriod"/>
            </a:pPr>
            <a:r>
              <a:t>Second class (εἰ + indicative; ἄν)</a:t>
            </a:r>
          </a:p>
          <a:p>
            <a:pPr marL="1481666" indent="-1481666">
              <a:buSzPct val="100000"/>
              <a:buAutoNum type="arabicPeriod"/>
            </a:pPr>
            <a:r>
              <a:t>Third class (	ἐάν + subjunctive)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ἁγιάζ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ἁγιάζω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ἁμαρτάν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ἁμαρτάνω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ἁμαρτωλός, -ό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ἁμαρτωλός, -όν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ἀνάστασις, -εω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ἀνάστασις, -εως, ἡ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ἀπαγγέλλ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ἀπαγγέλλω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διακον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διακονέω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διακονί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διακονία, -ας, ἡ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δικαιό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δικαιόω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ubjunctive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Subjunctive Active</a:t>
            </a:r>
          </a:p>
        </p:txBody>
      </p:sp>
      <p:sp>
        <p:nvSpPr>
          <p:cNvPr id="92" name="διδῶ δῶ διδῷς δῷς διδῷ δῷ…"/>
          <p:cNvSpPr txBox="1">
            <a:spLocks noGrp="1"/>
          </p:cNvSpPr>
          <p:nvPr>
            <p:ph type="body" idx="1"/>
          </p:nvPr>
        </p:nvSpPr>
        <p:spPr>
          <a:xfrm>
            <a:off x="1295400" y="3163959"/>
            <a:ext cx="21907500" cy="9659943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7785100" algn="l"/>
              </a:tabLst>
              <a:defRPr sz="9600"/>
            </a:pP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/>
              <a:t>	</a:t>
            </a:r>
            <a:r>
              <a:rPr dirty="0" err="1"/>
              <a:t>δ</a:t>
            </a:r>
            <a:r>
              <a:rPr dirty="0" err="1">
                <a:solidFill>
                  <a:srgbClr val="B26900"/>
                </a:solidFill>
              </a:rPr>
              <a:t>ῶ</a:t>
            </a:r>
            <a:br>
              <a:rPr dirty="0"/>
            </a:b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ῷ</a:t>
            </a:r>
            <a:r>
              <a:rPr dirty="0" err="1"/>
              <a:t>ς</a:t>
            </a:r>
            <a:r>
              <a:rPr dirty="0"/>
              <a:t>	</a:t>
            </a:r>
            <a:r>
              <a:rPr dirty="0" err="1"/>
              <a:t>δ</a:t>
            </a:r>
            <a:r>
              <a:rPr dirty="0" err="1">
                <a:solidFill>
                  <a:srgbClr val="B26900"/>
                </a:solidFill>
              </a:rPr>
              <a:t>ῷ</a:t>
            </a:r>
            <a:r>
              <a:rPr dirty="0" err="1"/>
              <a:t>ς</a:t>
            </a:r>
            <a:br>
              <a:rPr dirty="0"/>
            </a:b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ῷ</a:t>
            </a:r>
            <a:r>
              <a:rPr dirty="0"/>
              <a:t>	</a:t>
            </a:r>
            <a:r>
              <a:rPr dirty="0" err="1"/>
              <a:t>δ</a:t>
            </a:r>
            <a:r>
              <a:rPr dirty="0" err="1">
                <a:solidFill>
                  <a:srgbClr val="B26900"/>
                </a:solidFill>
              </a:rPr>
              <a:t>ῷ</a:t>
            </a:r>
            <a:endParaRPr dirty="0">
              <a:solidFill>
                <a:srgbClr val="B26900"/>
              </a:solidFill>
            </a:endParaRPr>
          </a:p>
          <a:p>
            <a:pPr marL="685800" defTabSz="685800">
              <a:lnSpc>
                <a:spcPct val="110000"/>
              </a:lnSpc>
              <a:tabLst>
                <a:tab pos="7785100" algn="l"/>
              </a:tabLst>
              <a:defRPr sz="9600"/>
            </a:pP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μεν</a:t>
            </a:r>
            <a:r>
              <a:rPr dirty="0"/>
              <a:t>	</a:t>
            </a:r>
            <a:r>
              <a:rPr dirty="0" err="1"/>
              <a:t>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μεν</a:t>
            </a:r>
            <a:br>
              <a:rPr dirty="0"/>
            </a:b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τε</a:t>
            </a:r>
            <a:r>
              <a:rPr dirty="0"/>
              <a:t>	</a:t>
            </a:r>
            <a:r>
              <a:rPr dirty="0" err="1"/>
              <a:t>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τε</a:t>
            </a:r>
            <a:br>
              <a:rPr dirty="0"/>
            </a:b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σι</a:t>
            </a:r>
            <a:r>
              <a:rPr dirty="0"/>
              <a:t>(</a:t>
            </a:r>
            <a:r>
              <a:rPr dirty="0" err="1"/>
              <a:t>ν</a:t>
            </a:r>
            <a:r>
              <a:rPr dirty="0"/>
              <a:t>)	</a:t>
            </a:r>
            <a:r>
              <a:rPr dirty="0" err="1"/>
              <a:t>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σι</a:t>
            </a:r>
            <a:r>
              <a:rPr dirty="0"/>
              <a:t>(</a:t>
            </a:r>
            <a:r>
              <a:rPr dirty="0" err="1"/>
              <a:t>ν</a:t>
            </a:r>
            <a:r>
              <a:rPr dirty="0"/>
              <a:t>)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θλῖψις, -εω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θλῖψις, -εως, ἡ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ἱλαστήρι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ἱλαστήριον, -ου, τό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σταυρό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σταυρόω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σωτήρ, -ῆρο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σωτήρ, -ῆρος, ὁ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σωτηρί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σωτηρία, -ας, ἡ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φανερό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φανερόω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φόβ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φόβος, -ου, ὁ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διδῶμαι δοθῶ διδῷ δοθῇς διδῶται δοθῇ…"/>
          <p:cNvSpPr txBox="1">
            <a:spLocks noGrp="1"/>
          </p:cNvSpPr>
          <p:nvPr>
            <p:ph type="body" idx="1"/>
          </p:nvPr>
        </p:nvSpPr>
        <p:spPr>
          <a:xfrm>
            <a:off x="1295400" y="3167057"/>
            <a:ext cx="21907500" cy="9956900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7810500" algn="l"/>
              </a:tabLst>
              <a:defRPr sz="9600"/>
            </a:pP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μ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	</a:t>
            </a:r>
            <a:r>
              <a:rPr dirty="0" err="1"/>
              <a:t>δοθ</a:t>
            </a:r>
            <a:r>
              <a:rPr dirty="0" err="1">
                <a:solidFill>
                  <a:srgbClr val="B26900"/>
                </a:solidFill>
              </a:rPr>
              <a:t>ῶ</a:t>
            </a:r>
            <a:br>
              <a:rPr dirty="0"/>
            </a:b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ῷ</a:t>
            </a:r>
            <a:r>
              <a:rPr dirty="0"/>
              <a:t>	</a:t>
            </a:r>
            <a:r>
              <a:rPr dirty="0" err="1"/>
              <a:t>δοθ</a:t>
            </a:r>
            <a:r>
              <a:rPr dirty="0" err="1">
                <a:solidFill>
                  <a:srgbClr val="B26900"/>
                </a:solidFill>
              </a:rPr>
              <a:t>ῇ</a:t>
            </a:r>
            <a:r>
              <a:rPr dirty="0" err="1"/>
              <a:t>ς</a:t>
            </a:r>
            <a:br>
              <a:rPr dirty="0"/>
            </a:b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τ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	</a:t>
            </a:r>
            <a:r>
              <a:rPr dirty="0" err="1"/>
              <a:t>δοθ</a:t>
            </a:r>
            <a:r>
              <a:rPr dirty="0" err="1">
                <a:solidFill>
                  <a:srgbClr val="B26900"/>
                </a:solidFill>
              </a:rPr>
              <a:t>ῇ</a:t>
            </a:r>
            <a:endParaRPr dirty="0">
              <a:solidFill>
                <a:srgbClr val="B26900"/>
              </a:solidFill>
            </a:endParaRPr>
          </a:p>
          <a:p>
            <a:pPr marL="685800" defTabSz="685800">
              <a:lnSpc>
                <a:spcPct val="110000"/>
              </a:lnSpc>
              <a:tabLst>
                <a:tab pos="7810500" algn="l"/>
              </a:tabLst>
              <a:defRPr sz="9600"/>
            </a:pP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ώ</a:t>
            </a:r>
            <a:r>
              <a:rPr dirty="0" err="1"/>
              <a:t>μεθ</a:t>
            </a:r>
            <a:r>
              <a:rPr dirty="0"/>
              <a:t>α	</a:t>
            </a:r>
            <a:r>
              <a:rPr dirty="0" err="1"/>
              <a:t>δοθ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μεν</a:t>
            </a:r>
            <a:br>
              <a:rPr dirty="0"/>
            </a:b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σθε</a:t>
            </a:r>
            <a:r>
              <a:rPr dirty="0"/>
              <a:t>	</a:t>
            </a:r>
            <a:r>
              <a:rPr dirty="0" err="1"/>
              <a:t>δοθ</a:t>
            </a:r>
            <a:r>
              <a:rPr dirty="0" err="1">
                <a:solidFill>
                  <a:srgbClr val="B26900"/>
                </a:solidFill>
              </a:rPr>
              <a:t>ῆ</a:t>
            </a:r>
            <a:r>
              <a:rPr dirty="0" err="1"/>
              <a:t>τε</a:t>
            </a:r>
            <a:br>
              <a:rPr dirty="0"/>
            </a:br>
            <a:r>
              <a:rPr dirty="0" err="1"/>
              <a:t>διδ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ντ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	</a:t>
            </a:r>
            <a:r>
              <a:rPr dirty="0" err="1"/>
              <a:t>δοθ</a:t>
            </a:r>
            <a:r>
              <a:rPr dirty="0" err="1">
                <a:solidFill>
                  <a:srgbClr val="B26900"/>
                </a:solidFill>
              </a:rPr>
              <a:t>ῶ</a:t>
            </a:r>
            <a:r>
              <a:rPr dirty="0" err="1"/>
              <a:t>σι</a:t>
            </a:r>
            <a:r>
              <a:rPr dirty="0"/>
              <a:t>(</a:t>
            </a:r>
            <a:r>
              <a:rPr dirty="0" err="1"/>
              <a:t>ν</a:t>
            </a:r>
            <a:r>
              <a:rPr dirty="0"/>
              <a:t>)</a:t>
            </a:r>
          </a:p>
        </p:txBody>
      </p:sp>
      <p:sp>
        <p:nvSpPr>
          <p:cNvPr id="95" name="Subjunctive 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Subjunctive Passive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Active Imperative of δίδωμι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Active Imperative of </a:t>
            </a:r>
            <a:r>
              <a:rPr sz="9600">
                <a:latin typeface="Times New Roman"/>
                <a:ea typeface="Times New Roman"/>
                <a:cs typeface="Times New Roman"/>
                <a:sym typeface="Times New Roman"/>
              </a:rPr>
              <a:t>δίδωμι</a:t>
            </a:r>
          </a:p>
        </p:txBody>
      </p:sp>
      <p:sp>
        <p:nvSpPr>
          <p:cNvPr id="98" name="δίδου δός διδότω δότω…"/>
          <p:cNvSpPr txBox="1">
            <a:spLocks noGrp="1"/>
          </p:cNvSpPr>
          <p:nvPr>
            <p:ph type="body" idx="1"/>
          </p:nvPr>
        </p:nvSpPr>
        <p:spPr>
          <a:xfrm>
            <a:off x="1257300" y="3093954"/>
            <a:ext cx="21907500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7912100" algn="l"/>
              </a:tabLst>
              <a:defRPr sz="9600"/>
            </a:pPr>
            <a:r>
              <a:rPr dirty="0" err="1"/>
              <a:t>δίδου</a:t>
            </a:r>
            <a:r>
              <a:rPr dirty="0"/>
              <a:t>	</a:t>
            </a:r>
            <a:r>
              <a:rPr dirty="0" err="1"/>
              <a:t>δός</a:t>
            </a:r>
            <a:br>
              <a:rPr dirty="0"/>
            </a:br>
            <a:r>
              <a:rPr dirty="0" err="1"/>
              <a:t>διδό</a:t>
            </a:r>
            <a:r>
              <a:rPr dirty="0" err="1">
                <a:solidFill>
                  <a:srgbClr val="A86C24"/>
                </a:solidFill>
              </a:rPr>
              <a:t>τω</a:t>
            </a:r>
            <a:r>
              <a:rPr dirty="0"/>
              <a:t>	</a:t>
            </a:r>
            <a:r>
              <a:rPr dirty="0" err="1"/>
              <a:t>δό</a:t>
            </a:r>
            <a:r>
              <a:rPr dirty="0" err="1">
                <a:solidFill>
                  <a:srgbClr val="A86C24"/>
                </a:solidFill>
              </a:rPr>
              <a:t>τω</a:t>
            </a:r>
            <a:endParaRPr dirty="0">
              <a:solidFill>
                <a:srgbClr val="A86C24"/>
              </a:solidFill>
            </a:endParaRPr>
          </a:p>
          <a:p>
            <a:pPr marL="685800" defTabSz="685800">
              <a:lnSpc>
                <a:spcPct val="110000"/>
              </a:lnSpc>
              <a:tabLst>
                <a:tab pos="7912100" algn="l"/>
              </a:tabLst>
              <a:defRPr sz="9600"/>
            </a:pPr>
            <a:r>
              <a:rPr dirty="0" err="1"/>
              <a:t>δίδο</a:t>
            </a:r>
            <a:r>
              <a:rPr dirty="0" err="1">
                <a:solidFill>
                  <a:srgbClr val="A86C24"/>
                </a:solidFill>
              </a:rPr>
              <a:t>τε</a:t>
            </a:r>
            <a:r>
              <a:rPr dirty="0"/>
              <a:t>	</a:t>
            </a:r>
            <a:r>
              <a:rPr dirty="0" err="1"/>
              <a:t>δό</a:t>
            </a:r>
            <a:r>
              <a:rPr dirty="0" err="1">
                <a:solidFill>
                  <a:srgbClr val="A86C24"/>
                </a:solidFill>
              </a:rPr>
              <a:t>τε</a:t>
            </a:r>
            <a:br>
              <a:rPr dirty="0"/>
            </a:br>
            <a:r>
              <a:rPr dirty="0" err="1"/>
              <a:t>διδό</a:t>
            </a:r>
            <a:r>
              <a:rPr dirty="0" err="1">
                <a:solidFill>
                  <a:srgbClr val="A86C24"/>
                </a:solidFill>
              </a:rPr>
              <a:t>τωσ</a:t>
            </a:r>
            <a:r>
              <a:rPr dirty="0">
                <a:solidFill>
                  <a:srgbClr val="A86C24"/>
                </a:solidFill>
              </a:rPr>
              <a:t>α</a:t>
            </a:r>
            <a:r>
              <a:rPr dirty="0" err="1">
                <a:solidFill>
                  <a:srgbClr val="A86C24"/>
                </a:solidFill>
              </a:rPr>
              <a:t>ν</a:t>
            </a:r>
            <a:r>
              <a:rPr dirty="0"/>
              <a:t>	</a:t>
            </a:r>
            <a:r>
              <a:rPr dirty="0" err="1"/>
              <a:t>δό</a:t>
            </a:r>
            <a:r>
              <a:rPr dirty="0" err="1">
                <a:solidFill>
                  <a:srgbClr val="A86C24"/>
                </a:solidFill>
              </a:rPr>
              <a:t>τωσ</a:t>
            </a:r>
            <a:r>
              <a:rPr dirty="0">
                <a:solidFill>
                  <a:srgbClr val="A86C24"/>
                </a:solidFill>
              </a:rPr>
              <a:t>α</a:t>
            </a:r>
            <a:r>
              <a:rPr dirty="0" err="1">
                <a:solidFill>
                  <a:srgbClr val="A86C24"/>
                </a:solidFill>
              </a:rPr>
              <a:t>ν</a:t>
            </a:r>
            <a:endParaRPr dirty="0">
              <a:solidFill>
                <a:srgbClr val="A86C24"/>
              </a:solidFill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Infinitive of δίδωμι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Infinitive of </a:t>
            </a:r>
            <a:r>
              <a:rPr sz="9600">
                <a:latin typeface="Times New Roman"/>
                <a:ea typeface="Times New Roman"/>
                <a:cs typeface="Times New Roman"/>
                <a:sym typeface="Times New Roman"/>
              </a:rPr>
              <a:t>δίδωμι</a:t>
            </a:r>
          </a:p>
        </p:txBody>
      </p:sp>
      <p:sp>
        <p:nvSpPr>
          <p:cNvPr id="101" name="διδόναι δοῦναι…"/>
          <p:cNvSpPr txBox="1">
            <a:spLocks noGrp="1"/>
          </p:cNvSpPr>
          <p:nvPr>
            <p:ph type="body" idx="1"/>
          </p:nvPr>
        </p:nvSpPr>
        <p:spPr>
          <a:xfrm>
            <a:off x="1295400" y="3119354"/>
            <a:ext cx="21907500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7188200" algn="l"/>
              </a:tabLst>
              <a:defRPr sz="9600"/>
            </a:pPr>
            <a:r>
              <a:rPr dirty="0" err="1"/>
              <a:t>διδόν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	</a:t>
            </a:r>
            <a:r>
              <a:rPr dirty="0" err="1"/>
              <a:t>δοῦν</a:t>
            </a:r>
            <a:r>
              <a:rPr dirty="0"/>
              <a:t>α</a:t>
            </a:r>
            <a:r>
              <a:rPr dirty="0" err="1"/>
              <a:t>ι</a:t>
            </a:r>
            <a:endParaRPr dirty="0"/>
          </a:p>
          <a:p>
            <a:pPr marL="685800" defTabSz="685800">
              <a:lnSpc>
                <a:spcPct val="110000"/>
              </a:lnSpc>
              <a:tabLst>
                <a:tab pos="7188200" algn="l"/>
              </a:tabLst>
              <a:defRPr sz="9600"/>
            </a:pPr>
            <a:r>
              <a:rPr dirty="0" err="1"/>
              <a:t>δίδοσθ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	</a:t>
            </a:r>
            <a:r>
              <a:rPr dirty="0" err="1"/>
              <a:t>δόσθ</a:t>
            </a:r>
            <a:r>
              <a:rPr dirty="0"/>
              <a:t>α</a:t>
            </a:r>
            <a:r>
              <a:rPr dirty="0" err="1"/>
              <a:t>ι</a:t>
            </a:r>
            <a:endParaRPr dirty="0"/>
          </a:p>
          <a:p>
            <a:pPr marL="685800" defTabSz="685800">
              <a:lnSpc>
                <a:spcPct val="110000"/>
              </a:lnSpc>
              <a:tabLst>
                <a:tab pos="7188200" algn="l"/>
              </a:tabLst>
              <a:defRPr sz="9600"/>
            </a:pPr>
            <a:r>
              <a:rPr dirty="0" err="1"/>
              <a:t>δίδοσθ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	</a:t>
            </a:r>
            <a:r>
              <a:rPr dirty="0" err="1"/>
              <a:t>δοθῆν</a:t>
            </a:r>
            <a:r>
              <a:rPr dirty="0"/>
              <a:t>α</a:t>
            </a:r>
            <a:r>
              <a:rPr dirty="0" err="1"/>
              <a:t>ι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articiple of δίδωμι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Participle of </a:t>
            </a:r>
            <a:r>
              <a:rPr sz="9600">
                <a:latin typeface="Times New Roman"/>
                <a:ea typeface="Times New Roman"/>
                <a:cs typeface="Times New Roman"/>
                <a:sym typeface="Times New Roman"/>
              </a:rPr>
              <a:t>δίδωμι</a:t>
            </a:r>
          </a:p>
        </p:txBody>
      </p:sp>
      <p:sp>
        <p:nvSpPr>
          <p:cNvPr id="104" name="διδούς, διδοῦσα, διδόν δούς, δοῦσα, δόν διδόντος, διδούσης, διδόντος δόντος, δούσης, δόντο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4495800" algn="l"/>
                <a:tab pos="11328400" algn="l"/>
                <a:tab pos="18757900" algn="l"/>
              </a:tabLst>
              <a:defRPr sz="7200"/>
            </a:pPr>
            <a:r>
              <a:t>διδούς, διδοῦσα, διδόν	δούς, δοῦσα, δόν</a:t>
            </a:r>
            <a:br/>
            <a:r>
              <a:t>διδόντος, διδούσης, διδόντος	δόντος, δούσης, δόντος</a:t>
            </a:r>
          </a:p>
          <a:p>
            <a:pPr defTabSz="685800">
              <a:lnSpc>
                <a:spcPct val="110000"/>
              </a:lnSpc>
              <a:tabLst>
                <a:tab pos="4495800" algn="l"/>
                <a:tab pos="11328400" algn="l"/>
                <a:tab pos="18757900" algn="l"/>
              </a:tabLst>
              <a:defRPr sz="7200"/>
            </a:pPr>
            <a:r>
              <a:t>διδόμενος, η, ον	δόμενος, η, ον</a:t>
            </a:r>
            <a:br/>
            <a:r>
              <a:t>διδομένου, ης, ου	δομένου, ης, ου</a:t>
            </a:r>
          </a:p>
          <a:p>
            <a:pPr defTabSz="685800">
              <a:lnSpc>
                <a:spcPct val="110000"/>
              </a:lnSpc>
              <a:tabLst>
                <a:tab pos="4495800" algn="l"/>
                <a:tab pos="11328400" algn="l"/>
                <a:tab pos="18757900" algn="l"/>
              </a:tabLst>
              <a:defRPr sz="7200"/>
            </a:pPr>
            <a:r>
              <a:t>διδόμενος, η, ον	δοθείς, δοθεῖσα, δοθέν</a:t>
            </a:r>
            <a:br/>
            <a:r>
              <a:t>διδομένου, ης, ου	δοθέντος, δοθείσης, δοθέντος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onditional Sentenc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Conditional Sentences</a:t>
            </a:r>
          </a:p>
        </p:txBody>
      </p:sp>
      <p:sp>
        <p:nvSpPr>
          <p:cNvPr id="107" name="Review: “Protasis” and “apodosis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Review: “Protasis” and “apodosis”</a:t>
            </a:r>
          </a:p>
          <a:p>
            <a:pPr lvl="1">
              <a:spcBef>
                <a:spcPts val="2400"/>
              </a:spcBef>
            </a:pPr>
            <a:r>
              <a:t>Only protasis is conditional</a:t>
            </a:r>
          </a:p>
          <a:p>
            <a:r>
              <a:t>Learned third class (31; ἐάν + subj)</a:t>
            </a:r>
          </a:p>
          <a:p>
            <a:pPr lvl="1">
              <a:spcBef>
                <a:spcPts val="2400"/>
              </a:spcBef>
            </a:pPr>
            <a:r>
              <a:t>Future more probable</a:t>
            </a:r>
          </a:p>
          <a:p>
            <a:pPr lvl="1">
              <a:spcBef>
                <a:spcPts val="2400"/>
              </a:spcBef>
            </a:pPr>
            <a:r>
              <a:t>Present general</a:t>
            </a:r>
          </a:p>
          <a:p>
            <a:r>
              <a:t>Classified by structure (4 types)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irst Class (“conditions of fact”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Class (“conditions of fact”)</a:t>
            </a:r>
          </a:p>
        </p:txBody>
      </p:sp>
      <p:sp>
        <p:nvSpPr>
          <p:cNvPr id="110" name="Protasis has εἰ and indica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595884">
              <a:spcBef>
                <a:spcPts val="4400"/>
              </a:spcBef>
              <a:defRPr sz="7728"/>
            </a:pPr>
            <a:r>
              <a:t>Protasis has εἰ and indicative</a:t>
            </a:r>
          </a:p>
          <a:p>
            <a:pPr marL="2371852" lvl="1" indent="-841247" defTabSz="595884">
              <a:spcBef>
                <a:spcPts val="3300"/>
              </a:spcBef>
              <a:defRPr sz="6624"/>
            </a:pPr>
            <a:r>
              <a:t>Assumes truth</a:t>
            </a:r>
          </a:p>
          <a:p>
            <a:pPr defTabSz="595884">
              <a:spcBef>
                <a:spcPts val="4400"/>
              </a:spcBef>
              <a:defRPr sz="7728"/>
            </a:pPr>
            <a:r>
              <a:t>“If”</a:t>
            </a:r>
          </a:p>
          <a:p>
            <a:pPr marL="2371852" lvl="1" indent="-841247" defTabSz="595884">
              <a:spcBef>
                <a:spcPts val="3300"/>
              </a:spcBef>
              <a:defRPr sz="6624"/>
            </a:pPr>
            <a:r>
              <a:t>“If your right hand causes you to sin, cut it off.”</a:t>
            </a:r>
          </a:p>
          <a:p>
            <a:pPr defTabSz="595884">
              <a:spcBef>
                <a:spcPts val="4400"/>
              </a:spcBef>
              <a:defRPr sz="7728"/>
            </a:pPr>
            <a:r>
              <a:t>“Since”</a:t>
            </a:r>
          </a:p>
          <a:p>
            <a:pPr marL="2371852" lvl="1" indent="-841247" defTabSz="595884">
              <a:spcBef>
                <a:spcPts val="3300"/>
              </a:spcBef>
              <a:defRPr sz="6624"/>
            </a:pPr>
            <a:r>
              <a:t>“If we believe that Jesus died and rose again ...” (1Th 4:14)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econd Class (“contrary to fact”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Class (“contrary to fact”)</a:t>
            </a:r>
          </a:p>
        </p:txBody>
      </p:sp>
      <p:sp>
        <p:nvSpPr>
          <p:cNvPr id="113" name="If something were true—and its not—then ..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If something were true—and its not—then ...</a:t>
            </a:r>
          </a:p>
          <a:p>
            <a:r>
              <a:t>εἰ and indicative; ἄν in apodosis</a:t>
            </a:r>
          </a:p>
          <a:p>
            <a:pPr lvl="1"/>
            <a:r>
              <a:t>“If they had known him, they would not have crucified the Lord of Glory” (1 Cor 2:8).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Microsoft Macintosh PowerPoint</Application>
  <PresentationFormat>Custom</PresentationFormat>
  <Paragraphs>64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35</vt:lpstr>
      <vt:lpstr>Subjunctive Active</vt:lpstr>
      <vt:lpstr>Subjunctive Passive</vt:lpstr>
      <vt:lpstr>Active Imperative of δίδωμι</vt:lpstr>
      <vt:lpstr>Infinitive of δίδωμι</vt:lpstr>
      <vt:lpstr>Participle of δίδωμι</vt:lpstr>
      <vt:lpstr>Conditional Sentences</vt:lpstr>
      <vt:lpstr>First Class (“conditions of fact”)</vt:lpstr>
      <vt:lpstr>Second Class (“contrary to fact”)</vt:lpstr>
      <vt:lpstr>Conditional Sentences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35</dc:title>
  <cp:lastModifiedBy>Bill Mounce</cp:lastModifiedBy>
  <cp:revision>1</cp:revision>
  <dcterms:modified xsi:type="dcterms:W3CDTF">2019-01-22T18:18:01Z</dcterms:modified>
</cp:coreProperties>
</file>