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5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8DC3-7E4A-A7E0-3059812B0681}"/>
              </c:ext>
            </c:extLst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C3-7E4A-A7E0-3059812B0681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7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8DC3-7E4A-A7E0-3059812B0681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740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8DC3-7E4A-A7E0-3059812B0681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40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2007</c:v>
                </c:pt>
                <c:pt idx="1">
                  <c:v>2012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37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C3-7E4A-A7E0-3059812B0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6</a:t>
            </a:r>
          </a:p>
        </p:txBody>
      </p:sp>
      <p:sp>
        <p:nvSpPr>
          <p:cNvPr id="89" name="Nominative &amp; Accusative…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Nominative &amp; Accusative</a:t>
            </a:r>
          </a:p>
          <a:p>
            <a:r>
              <a:t>Definite Article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Word Ord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Word Order</a:t>
            </a:r>
          </a:p>
        </p:txBody>
      </p:sp>
      <p:sp>
        <p:nvSpPr>
          <p:cNvPr id="114" name="θεὸς ἀγαπᾷ τὸν κόσμον.…"/>
          <p:cNvSpPr txBox="1">
            <a:spLocks noGrp="1"/>
          </p:cNvSpPr>
          <p:nvPr>
            <p:ph type="body" sz="half" idx="1"/>
          </p:nvPr>
        </p:nvSpPr>
        <p:spPr>
          <a:xfrm>
            <a:off x="6272956" y="4396382"/>
            <a:ext cx="11838088" cy="609163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 sz="9600"/>
            </a:pPr>
            <a:r>
              <a:t>θεὸς ἀγαπᾷ τὸν κόσμον.</a:t>
            </a:r>
          </a:p>
          <a:p>
            <a:pPr>
              <a:lnSpc>
                <a:spcPct val="110000"/>
              </a:lnSpc>
              <a:defRPr sz="9600"/>
            </a:pPr>
            <a:r>
              <a:t>ἀγαπᾷ θεὸς τὸν κόσμον.</a:t>
            </a:r>
          </a:p>
          <a:p>
            <a:pPr>
              <a:lnSpc>
                <a:spcPct val="110000"/>
              </a:lnSpc>
              <a:defRPr sz="9600"/>
            </a:pPr>
            <a:r>
              <a:t>τὸν κόσμον ἀγαπᾷ θεός.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Lexic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Lexicons</a:t>
            </a:r>
          </a:p>
        </p:txBody>
      </p:sp>
      <p:sp>
        <p:nvSpPr>
          <p:cNvPr id="117" name="“Lexicon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“Lexicon”</a:t>
            </a:r>
          </a:p>
          <a:p>
            <a:r>
              <a:t>“Lexical form”</a:t>
            </a:r>
          </a:p>
          <a:p>
            <a:pPr lvl="1"/>
            <a:r>
              <a:t>Vocabulary form</a:t>
            </a:r>
          </a:p>
          <a:p>
            <a:pPr lvl="1"/>
            <a:r>
              <a:t>Noun: nominative singular</a:t>
            </a:r>
          </a:p>
          <a:p>
            <a:pPr lvl="1"/>
            <a:r>
              <a:t>ἀπόστολο</a:t>
            </a:r>
            <a:r>
              <a:rPr>
                <a:solidFill>
                  <a:srgbClr val="B26900"/>
                </a:solidFill>
              </a:rPr>
              <a:t>ι</a:t>
            </a:r>
            <a:r>
              <a:t> → ἀπόστολο</a:t>
            </a:r>
            <a:r>
              <a:rPr>
                <a:solidFill>
                  <a:srgbClr val="B26900"/>
                </a:solidFill>
              </a:rPr>
              <a:t>ς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Lexic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Lexicons</a:t>
            </a:r>
          </a:p>
        </p:txBody>
      </p:sp>
      <p:sp>
        <p:nvSpPr>
          <p:cNvPr id="120" name="ἀπόστολοι → ἀπόστολος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7919940"/>
          </a:xfrm>
          <a:prstGeom prst="rect">
            <a:avLst/>
          </a:prstGeom>
        </p:spPr>
        <p:txBody>
          <a:bodyPr anchor="ctr"/>
          <a:lstStyle/>
          <a:p>
            <a:pPr algn="ctr">
              <a:defRPr sz="14400"/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ι</a:t>
            </a:r>
            <a:r>
              <a:t> → ἀπόστολο</a:t>
            </a:r>
            <a:r>
              <a:rPr>
                <a:solidFill>
                  <a:srgbClr val="B26900"/>
                </a:solidFill>
              </a:rPr>
              <a:t>ς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Review</a:t>
            </a:r>
          </a:p>
        </p:txBody>
      </p:sp>
      <p:sp>
        <p:nvSpPr>
          <p:cNvPr id="123" name="Stem + case endings (c, n, g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Stem + case endings (c, n, g)</a:t>
            </a:r>
          </a:p>
          <a:p>
            <a:pPr marL="1481666" indent="-1481666">
              <a:buSzPct val="100000"/>
              <a:buAutoNum type="arabicPeriod"/>
            </a:pPr>
            <a:r>
              <a:t>First (α, η) and second declension (ο)</a:t>
            </a:r>
          </a:p>
          <a:p>
            <a:pPr marL="1481666" indent="-1481666">
              <a:buSzPct val="100000"/>
              <a:buAutoNum type="arabicPeriod"/>
            </a:pPr>
            <a:r>
              <a:t>Subject → nom. → nom. case endings</a:t>
            </a:r>
          </a:p>
          <a:p>
            <a:pPr marL="1481666" indent="-1481666">
              <a:buSzPct val="100000"/>
              <a:buAutoNum type="arabicPeriod"/>
            </a:pPr>
            <a:r>
              <a:t>Direct object → acc. → acc. case endings</a:t>
            </a:r>
          </a:p>
          <a:p>
            <a:pPr marL="1481666" indent="-1481666">
              <a:buSzPct val="100000"/>
              <a:buAutoNum type="arabicPeriod"/>
            </a:pPr>
            <a:r>
              <a:t>Word order; Lexical form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126" name="Not place weight on paradigm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Not place weight on paradigms</a:t>
            </a:r>
          </a:p>
          <a:p>
            <a:pPr lvl="1"/>
            <a:r>
              <a:t>Reduce memorization</a:t>
            </a:r>
          </a:p>
          <a:p>
            <a:r>
              <a:t>Memorize the ones I give you well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129" name="2 1   2  masc fem  neut…"/>
          <p:cNvSpPr txBox="1"/>
          <p:nvPr/>
        </p:nvSpPr>
        <p:spPr>
          <a:xfrm>
            <a:off x="1276350" y="3398206"/>
            <a:ext cx="21831300" cy="89211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lvl="2">
              <a:lnSpc>
                <a:spcPct val="110000"/>
              </a:lnSpc>
              <a:spcBef>
                <a:spcPts val="4800"/>
              </a:spcBef>
              <a:tabLst>
                <a:tab pos="5626100" algn="l"/>
                <a:tab pos="10833100" algn="l"/>
                <a:tab pos="12103100" algn="l"/>
                <a:tab pos="13119100" algn="l"/>
                <a:tab pos="17818100" algn="l"/>
              </a:tabLst>
              <a:defRPr sz="72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2	1			2</a:t>
            </a:r>
            <a:br/>
            <a:r>
              <a:t>	masc	fem		neut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626100" algn="l"/>
                <a:tab pos="10833100" algn="l"/>
                <a:tab pos="12103100" algn="l"/>
                <a:tab pos="13119100" algn="l"/>
                <a:tab pos="178181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7200">
                <a:solidFill>
                  <a:srgbClr val="53585F"/>
                </a:solidFill>
              </a:rPr>
              <a:t>nom sg</a:t>
            </a:r>
            <a:r>
              <a:t>	ο</a:t>
            </a:r>
            <a:r>
              <a:rPr>
                <a:solidFill>
                  <a:srgbClr val="B26900"/>
                </a:solidFill>
              </a:rPr>
              <a:t>ς</a:t>
            </a:r>
            <a:r>
              <a:t>	η		α		ο</a:t>
            </a:r>
            <a:r>
              <a:rPr>
                <a:solidFill>
                  <a:srgbClr val="B26900"/>
                </a:solidFill>
              </a:rPr>
              <a:t>ν</a:t>
            </a:r>
            <a:br>
              <a:rPr>
                <a:solidFill>
                  <a:srgbClr val="B26900"/>
                </a:solidFill>
              </a:rPr>
            </a:br>
            <a:r>
              <a:rPr sz="7200">
                <a:solidFill>
                  <a:srgbClr val="53585F"/>
                </a:solidFill>
              </a:rPr>
              <a:t>acc sg</a:t>
            </a:r>
            <a:r>
              <a:t>	ο</a:t>
            </a:r>
            <a:r>
              <a:rPr>
                <a:solidFill>
                  <a:srgbClr val="B26900"/>
                </a:solidFill>
              </a:rPr>
              <a:t>ν</a:t>
            </a:r>
            <a:r>
              <a:t>	η</a:t>
            </a:r>
            <a:r>
              <a:rPr>
                <a:solidFill>
                  <a:srgbClr val="B26900"/>
                </a:solidFill>
              </a:rPr>
              <a:t>ν</a:t>
            </a:r>
            <a:r>
              <a:t>		α</a:t>
            </a:r>
            <a:r>
              <a:rPr>
                <a:solidFill>
                  <a:srgbClr val="B26900"/>
                </a:solidFill>
              </a:rPr>
              <a:t>ν</a:t>
            </a:r>
            <a:r>
              <a:t>	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626100" algn="l"/>
                <a:tab pos="10833100" algn="l"/>
                <a:tab pos="12103100" algn="l"/>
                <a:tab pos="13119100" algn="l"/>
                <a:tab pos="178181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7200">
                <a:solidFill>
                  <a:srgbClr val="53585F"/>
                </a:solidFill>
              </a:rPr>
              <a:t>nom pl</a:t>
            </a:r>
            <a:r>
              <a:t>	ο</a:t>
            </a:r>
            <a:r>
              <a:rPr>
                <a:solidFill>
                  <a:srgbClr val="B26900"/>
                </a:solidFill>
              </a:rPr>
              <a:t>ι</a:t>
            </a:r>
            <a:r>
              <a:t>		α</a:t>
            </a:r>
            <a:r>
              <a:rPr>
                <a:solidFill>
                  <a:srgbClr val="B26900"/>
                </a:solidFill>
              </a:rPr>
              <a:t>ι</a:t>
            </a:r>
            <a:r>
              <a:t>		</a:t>
            </a:r>
            <a:r>
              <a:rPr u="sng">
                <a:solidFill>
                  <a:srgbClr val="B26900"/>
                </a:solidFill>
              </a:rPr>
              <a:t>α</a:t>
            </a:r>
            <a:br>
              <a:rPr u="sng">
                <a:solidFill>
                  <a:srgbClr val="B26900"/>
                </a:solidFill>
              </a:rPr>
            </a:br>
            <a:r>
              <a:rPr sz="7200">
                <a:solidFill>
                  <a:srgbClr val="53585F"/>
                </a:solidFill>
              </a:rPr>
              <a:t>acc pl</a:t>
            </a:r>
            <a:r>
              <a:t>	ο</a:t>
            </a:r>
            <a:r>
              <a:rPr>
                <a:solidFill>
                  <a:srgbClr val="B26900"/>
                </a:solidFill>
              </a:rPr>
              <a:t>υς</a:t>
            </a:r>
            <a:r>
              <a:t>		α</a:t>
            </a:r>
            <a:r>
              <a:rPr>
                <a:solidFill>
                  <a:srgbClr val="B26900"/>
                </a:solidFill>
              </a:rPr>
              <a:t>ς</a:t>
            </a:r>
            <a:r>
              <a:t>		</a:t>
            </a:r>
            <a:r>
              <a:rPr u="sng">
                <a:solidFill>
                  <a:srgbClr val="B26900"/>
                </a:solidFill>
              </a:rPr>
              <a:t>α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132" name="nom sg λόγος γραφή ὥρα ἔργον acc sg λόγον γραφήν ὥραν ἔργον…"/>
          <p:cNvSpPr txBox="1">
            <a:spLocks noGrp="1"/>
          </p:cNvSpPr>
          <p:nvPr>
            <p:ph type="body" idx="1"/>
          </p:nvPr>
        </p:nvSpPr>
        <p:spPr>
          <a:xfrm>
            <a:off x="1238250" y="3822501"/>
            <a:ext cx="21907500" cy="644247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4978400" algn="l"/>
                <a:tab pos="10045700" algn="l"/>
                <a:tab pos="13982700" algn="l"/>
                <a:tab pos="19062700" algn="l"/>
              </a:tabLst>
            </a:pPr>
            <a:r>
              <a:rPr sz="7200">
                <a:solidFill>
                  <a:srgbClr val="53585F"/>
                </a:solidFill>
              </a:rPr>
              <a:t>nom sg</a:t>
            </a:r>
            <a:r>
              <a:t>	λόγος	γραφή	ὥρα	ἔργο</a:t>
            </a:r>
            <a:r>
              <a:rPr>
                <a:solidFill>
                  <a:srgbClr val="B26900"/>
                </a:solidFill>
              </a:rPr>
              <a:t>ν</a:t>
            </a:r>
            <a:br/>
            <a:r>
              <a:rPr sz="7200">
                <a:solidFill>
                  <a:srgbClr val="53585F"/>
                </a:solidFill>
              </a:rPr>
              <a:t>acc sg</a:t>
            </a:r>
            <a:r>
              <a:t>	λόγον	γραφήν	ὥραν	ἔργο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pPr>
              <a:lnSpc>
                <a:spcPct val="110000"/>
              </a:lnSpc>
              <a:tabLst>
                <a:tab pos="4978400" algn="l"/>
                <a:tab pos="10045700" algn="l"/>
                <a:tab pos="13982700" algn="l"/>
                <a:tab pos="19062700" algn="l"/>
              </a:tabLst>
            </a:pPr>
            <a:r>
              <a:rPr sz="7200">
                <a:solidFill>
                  <a:srgbClr val="53585F"/>
                </a:solidFill>
              </a:rPr>
              <a:t>nom pl</a:t>
            </a:r>
            <a:r>
              <a:t>	λόγοι	γραφ</a:t>
            </a:r>
            <a:r>
              <a:rPr>
                <a:solidFill>
                  <a:srgbClr val="B26900"/>
                </a:solidFill>
              </a:rPr>
              <a:t>α</a:t>
            </a:r>
            <a:r>
              <a:t>ί	ὧραι	ἔργ</a:t>
            </a:r>
            <a:r>
              <a:rPr>
                <a:solidFill>
                  <a:srgbClr val="B26900"/>
                </a:solidFill>
              </a:rPr>
              <a:t>α</a:t>
            </a:r>
            <a:br/>
            <a:r>
              <a:rPr sz="7200">
                <a:solidFill>
                  <a:srgbClr val="53585F"/>
                </a:solidFill>
              </a:rPr>
              <a:t>acc pl</a:t>
            </a:r>
            <a:r>
              <a:t>	λόγους	γραφάς	ὥρας	ἔργ</a:t>
            </a:r>
            <a:r>
              <a:rPr>
                <a:solidFill>
                  <a:srgbClr val="B26900"/>
                </a:solidFill>
              </a:rPr>
              <a:t>α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ar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Parse</a:t>
            </a:r>
          </a:p>
        </p:txBody>
      </p:sp>
      <p:sp>
        <p:nvSpPr>
          <p:cNvPr id="135" name="λόγου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λόγους</a:t>
            </a:r>
          </a:p>
          <a:p>
            <a:pPr lvl="1"/>
            <a:r>
              <a:t>	Case</a:t>
            </a:r>
          </a:p>
          <a:p>
            <a:pPr lvl="1"/>
            <a:r>
              <a:t>	Number</a:t>
            </a:r>
          </a:p>
          <a:p>
            <a:pPr lvl="1"/>
            <a:r>
              <a:t>	Gender</a:t>
            </a:r>
          </a:p>
          <a:p>
            <a:pPr lvl="1"/>
            <a:r>
              <a:t>	Lexical form</a:t>
            </a:r>
          </a:p>
          <a:p>
            <a:pPr lvl="1"/>
            <a:r>
              <a:t>Inflected meaning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ar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Parse</a:t>
            </a:r>
          </a:p>
        </p:txBody>
      </p:sp>
      <p:sp>
        <p:nvSpPr>
          <p:cNvPr id="138" name="Ἰσραήλ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Ἰσραήλ</a:t>
            </a:r>
          </a:p>
          <a:p>
            <a:pPr lvl="1"/>
            <a:r>
              <a:t>Case</a:t>
            </a:r>
          </a:p>
          <a:p>
            <a:pPr lvl="1"/>
            <a:r>
              <a:t>Number</a:t>
            </a:r>
          </a:p>
          <a:p>
            <a:pPr lvl="1"/>
            <a:r>
              <a:t>Gender</a:t>
            </a:r>
          </a:p>
          <a:p>
            <a:pPr lvl="1"/>
            <a:r>
              <a:t>Lexical form</a:t>
            </a:r>
          </a:p>
          <a:p>
            <a:pPr lvl="1"/>
            <a:r>
              <a:t>Inflected meaning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hree Noun Ru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Noun Rules</a:t>
            </a:r>
          </a:p>
        </p:txBody>
      </p:sp>
      <p:sp>
        <p:nvSpPr>
          <p:cNvPr id="141" name="1. Stems ending in alpha or eta are in the first declension, stems ending in omicron are in the second, and consonantal stems are in the third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spcBef>
                <a:spcPts val="7200"/>
              </a:spcBef>
            </a:pPr>
            <a:r>
              <a:t>1. Stems ending in alpha or eta are in the first declension, stems ending in omicron are in the second, and consonantal stems are in the third.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tabLst>
                <a:tab pos="4978400" algn="l"/>
                <a:tab pos="10045700" algn="l"/>
                <a:tab pos="13982700" algn="l"/>
                <a:tab pos="19062700" algn="l"/>
              </a:tabLst>
              <a:defRPr sz="14400"/>
            </a:pPr>
            <a:r>
              <a:t>ὥρ</a:t>
            </a:r>
            <a:r>
              <a:rPr>
                <a:solidFill>
                  <a:srgbClr val="B26900"/>
                </a:solidFill>
              </a:rPr>
              <a:t>α</a:t>
            </a:r>
            <a:r>
              <a:t>, γραφ</a:t>
            </a:r>
            <a:r>
              <a:rPr>
                <a:solidFill>
                  <a:srgbClr val="B26900"/>
                </a:solidFill>
              </a:rPr>
              <a:t>ή</a:t>
            </a:r>
            <a:r>
              <a:t>; λόγ</a:t>
            </a:r>
            <a:r>
              <a:rPr>
                <a:solidFill>
                  <a:srgbClr val="B26900"/>
                </a:solidFill>
              </a:rPr>
              <a:t>ο</a:t>
            </a:r>
            <a:r>
              <a:t>ς, ἔργ</a:t>
            </a:r>
            <a:r>
              <a:rPr>
                <a:solidFill>
                  <a:srgbClr val="B26900"/>
                </a:solidFill>
              </a:rPr>
              <a:t>ο</a:t>
            </a:r>
            <a:r>
              <a:t>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ase endi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 endings</a:t>
            </a:r>
          </a:p>
        </p:txBody>
      </p:sp>
      <p:sp>
        <p:nvSpPr>
          <p:cNvPr id="92" name="Suffixes indicating ca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Suffixes indicating case</a:t>
            </a:r>
          </a:p>
          <a:p>
            <a:pPr lvl="1"/>
            <a:r>
              <a:t>Subject: 	ἀπόστολος</a:t>
            </a:r>
          </a:p>
          <a:p>
            <a:pPr lvl="1"/>
            <a:r>
              <a:t>Direct object: 	ἀπόστολον</a:t>
            </a:r>
          </a:p>
          <a:p>
            <a:r>
              <a:t>Not word order</a:t>
            </a:r>
          </a:p>
          <a:p>
            <a:r>
              <a:t>Which case endings do you use?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hree Noun Ru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Noun Rules</a:t>
            </a:r>
          </a:p>
        </p:txBody>
      </p:sp>
      <p:sp>
        <p:nvSpPr>
          <p:cNvPr id="144" name="2. Every neuter word has the same form in the nominative and accusative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7200"/>
              </a:spcBef>
            </a:pPr>
            <a:r>
              <a:t>2. Every neuter word has the same form in the nominative and accusative.</a:t>
            </a:r>
          </a:p>
          <a:p>
            <a:pPr algn="ctr">
              <a:spcBef>
                <a:spcPts val="7200"/>
              </a:spcBef>
              <a:defRPr sz="20000"/>
            </a:pPr>
            <a:r>
              <a:t>ἔργον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hree Noun Ru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Noun Rules</a:t>
            </a:r>
          </a:p>
        </p:txBody>
      </p:sp>
      <p:sp>
        <p:nvSpPr>
          <p:cNvPr id="147" name="3. Almost all neuter words end in alpha in the nominative and accusative plural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Almost all neuter words end in alpha in the nominative and accusative plural.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defRPr sz="20000"/>
            </a:pPr>
            <a:r>
              <a:t>ἔργα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Paradigm</a:t>
            </a:r>
          </a:p>
        </p:txBody>
      </p:sp>
      <p:sp>
        <p:nvSpPr>
          <p:cNvPr id="150" name="nom sg λόγος γραφή ὥρα ἔργον acc sg λόγον γραφήν ὥραν ἔργον…"/>
          <p:cNvSpPr txBox="1">
            <a:spLocks noGrp="1"/>
          </p:cNvSpPr>
          <p:nvPr>
            <p:ph type="body" idx="1"/>
          </p:nvPr>
        </p:nvSpPr>
        <p:spPr>
          <a:xfrm>
            <a:off x="1257300" y="4457501"/>
            <a:ext cx="21907500" cy="644247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4978400" algn="l"/>
                <a:tab pos="10045700" algn="l"/>
                <a:tab pos="13982700" algn="l"/>
                <a:tab pos="19062700" algn="l"/>
              </a:tabLst>
            </a:pPr>
            <a:r>
              <a:rPr sz="7200"/>
              <a:t>nom sg</a:t>
            </a:r>
            <a:r>
              <a:t>	λόγος	γραφή	ὥρα	ἔργο</a:t>
            </a:r>
            <a:r>
              <a:rPr>
                <a:solidFill>
                  <a:srgbClr val="B26900"/>
                </a:solidFill>
              </a:rPr>
              <a:t>ν</a:t>
            </a:r>
            <a:br>
              <a:rPr>
                <a:solidFill>
                  <a:srgbClr val="B26900"/>
                </a:solidFill>
              </a:rPr>
            </a:br>
            <a:r>
              <a:rPr sz="7200"/>
              <a:t>acc sg</a:t>
            </a:r>
            <a:r>
              <a:t>	λόγον	γραφήν	ὥραν	ἔργο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pPr>
              <a:lnSpc>
                <a:spcPct val="110000"/>
              </a:lnSpc>
              <a:tabLst>
                <a:tab pos="4978400" algn="l"/>
                <a:tab pos="10045700" algn="l"/>
                <a:tab pos="13982700" algn="l"/>
                <a:tab pos="19062700" algn="l"/>
              </a:tabLst>
            </a:pPr>
            <a:r>
              <a:rPr sz="7200"/>
              <a:t>nom pl</a:t>
            </a:r>
            <a:r>
              <a:t>	λόγοι	γραφαί	ὧραι	ἔργ</a:t>
            </a:r>
            <a:r>
              <a:rPr>
                <a:solidFill>
                  <a:srgbClr val="B26900"/>
                </a:solidFill>
              </a:rPr>
              <a:t>α</a:t>
            </a:r>
            <a:br/>
            <a:r>
              <a:rPr sz="7200"/>
              <a:t>acc pl</a:t>
            </a:r>
            <a:r>
              <a:t>	λόγους	γραφάς	ὥρας	ἔργ</a:t>
            </a:r>
            <a:r>
              <a:rPr>
                <a:solidFill>
                  <a:srgbClr val="B26900"/>
                </a:solidFill>
              </a:rPr>
              <a:t>α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Definite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Definite Article</a:t>
            </a:r>
          </a:p>
        </p:txBody>
      </p:sp>
      <p:sp>
        <p:nvSpPr>
          <p:cNvPr id="153" name="“Th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“The”</a:t>
            </a:r>
          </a:p>
          <a:p>
            <a:pPr lvl="1"/>
            <a:r>
              <a:t>No indefinite article</a:t>
            </a:r>
          </a:p>
          <a:p>
            <a:pPr lvl="1"/>
            <a:r>
              <a:t>Your friend!</a:t>
            </a:r>
          </a:p>
          <a:p>
            <a:pPr lvl="1"/>
            <a:r>
              <a:t>“Agreement”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efinite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Definite Article</a:t>
            </a:r>
          </a:p>
        </p:txBody>
      </p:sp>
      <p:sp>
        <p:nvSpPr>
          <p:cNvPr id="156" name="ὁ ἡ τό τόν τήν τό…"/>
          <p:cNvSpPr txBox="1">
            <a:spLocks noGrp="1"/>
          </p:cNvSpPr>
          <p:nvPr>
            <p:ph type="body" sz="half" idx="1"/>
          </p:nvPr>
        </p:nvSpPr>
        <p:spPr>
          <a:xfrm>
            <a:off x="6496000" y="4406701"/>
            <a:ext cx="11430100" cy="7727058"/>
          </a:xfrm>
          <a:prstGeom prst="rect">
            <a:avLst/>
          </a:prstGeom>
        </p:spPr>
        <p:txBody>
          <a:bodyPr/>
          <a:lstStyle/>
          <a:p>
            <a:pPr marL="819150" defTabSz="819150">
              <a:lnSpc>
                <a:spcPct val="110000"/>
              </a:lnSpc>
              <a:tabLst>
                <a:tab pos="5130800" algn="l"/>
                <a:tab pos="9398000" algn="l"/>
              </a:tabLst>
              <a:defRPr sz="10800"/>
            </a:pPr>
            <a:r>
              <a:t>ὁ	ἡ	τό</a:t>
            </a:r>
            <a:br/>
            <a:r>
              <a:t>τόν	τήν	τό</a:t>
            </a:r>
          </a:p>
          <a:p>
            <a:pPr marL="819150" defTabSz="819150">
              <a:lnSpc>
                <a:spcPct val="110000"/>
              </a:lnSpc>
              <a:tabLst>
                <a:tab pos="5130800" algn="l"/>
                <a:tab pos="9398000" algn="l"/>
              </a:tabLst>
              <a:defRPr sz="10800"/>
            </a:pPr>
            <a:r>
              <a:t>οἱ	αἱ	τά</a:t>
            </a:r>
            <a:br/>
            <a:r>
              <a:t>τούς	τάς	τά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59" name="ὁ θεὸς / σώσει / ψυχάς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θεὸς / σώσει / ψυχάς.</a:t>
            </a:r>
          </a:p>
          <a:p>
            <a:r>
              <a:t>Article</a:t>
            </a:r>
          </a:p>
          <a:p>
            <a:pPr lvl="1"/>
            <a:r>
              <a:t>ὁ as “the” if present</a:t>
            </a:r>
          </a:p>
          <a:p>
            <a:pPr lvl="1"/>
            <a:r>
              <a:t>“a” if not</a:t>
            </a:r>
          </a:p>
          <a:p>
            <a:pPr lvl="1"/>
            <a:r>
              <a:t>Names and abstract nouns</a:t>
            </a:r>
          </a:p>
          <a:p>
            <a:r>
              <a:t>Postpositive (ὁ δέ)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62" name="ὁ θεὸς / σώσει / ψυχάς."/>
          <p:cNvSpPr txBox="1">
            <a:spLocks noGrp="1"/>
          </p:cNvSpPr>
          <p:nvPr>
            <p:ph type="body" sz="half" idx="1"/>
          </p:nvPr>
        </p:nvSpPr>
        <p:spPr>
          <a:xfrm>
            <a:off x="1238250" y="3807916"/>
            <a:ext cx="21907500" cy="6100168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None/>
              <a:defRPr sz="14400"/>
            </a:lvl1pPr>
          </a:lstStyle>
          <a:p>
            <a:r>
              <a:t>ὁ θεὸς / σώσει / ψυχάς.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65" name="ὁ δέ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6599636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None/>
              <a:defRPr sz="14400"/>
            </a:lvl1pPr>
          </a:lstStyle>
          <a:p>
            <a:r>
              <a:t>ὁ δέ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he Fo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The Fog</a:t>
            </a:r>
          </a:p>
        </p:txBody>
      </p:sp>
      <p:pic>
        <p:nvPicPr>
          <p:cNvPr id="168" name="the fog.png" descr="the fo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43900" y="4305300"/>
            <a:ext cx="7698442" cy="7852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71" name="Cases to show function (c, n, g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Cases to show function (c, n, g)</a:t>
            </a:r>
          </a:p>
          <a:p>
            <a:r>
              <a:t>Stem</a:t>
            </a:r>
          </a:p>
          <a:p>
            <a:r>
              <a:t>Subject in the nominative</a:t>
            </a:r>
          </a:p>
          <a:p>
            <a:r>
              <a:t>Direct object in the accusative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ἀπόστολος…"/>
          <p:cNvSpPr txBox="1"/>
          <p:nvPr/>
        </p:nvSpPr>
        <p:spPr>
          <a:xfrm>
            <a:off x="-1" y="3698850"/>
            <a:ext cx="24384001" cy="631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marL="457200" algn="ctr" defTabSz="647700">
              <a:spcBef>
                <a:spcPts val="3600"/>
              </a:spcBef>
              <a:defRPr sz="200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ς</a:t>
            </a:r>
          </a:p>
          <a:p>
            <a:pPr marL="457200" algn="ctr" defTabSz="647700">
              <a:spcBef>
                <a:spcPts val="3600"/>
              </a:spcBef>
              <a:defRPr sz="200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ν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5. Paradig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5. Paradigm</a:t>
            </a:r>
          </a:p>
        </p:txBody>
      </p:sp>
      <p:sp>
        <p:nvSpPr>
          <p:cNvPr id="174" name="2  1  2  masc  fem  neut…"/>
          <p:cNvSpPr txBox="1"/>
          <p:nvPr/>
        </p:nvSpPr>
        <p:spPr>
          <a:xfrm>
            <a:off x="3846214" y="3300740"/>
            <a:ext cx="16691571" cy="8963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/>
          <a:p>
            <a:pPr lvl="1" defTabSz="819150">
              <a:lnSpc>
                <a:spcPct val="110000"/>
              </a:lnSpc>
              <a:spcBef>
                <a:spcPts val="4800"/>
              </a:spcBef>
              <a:tabLst>
                <a:tab pos="4381500" algn="l"/>
                <a:tab pos="8407400" algn="l"/>
                <a:tab pos="9626600" algn="l"/>
                <a:tab pos="10972800" algn="l"/>
                <a:tab pos="14630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</a:t>
            </a:r>
            <a:r>
              <a:rPr sz="7200">
                <a:solidFill>
                  <a:srgbClr val="53585F"/>
                </a:solidFill>
              </a:rPr>
              <a:t>2		1		2</a:t>
            </a:r>
            <a:br>
              <a:rPr sz="7200">
                <a:solidFill>
                  <a:srgbClr val="53585F"/>
                </a:solidFill>
              </a:rPr>
            </a:br>
            <a:r>
              <a:rPr sz="7200">
                <a:solidFill>
                  <a:srgbClr val="53585F"/>
                </a:solidFill>
              </a:rPr>
              <a:t>	masc		fem		neut</a:t>
            </a:r>
          </a:p>
          <a:p>
            <a:pPr defTabSz="819150">
              <a:lnSpc>
                <a:spcPct val="110000"/>
              </a:lnSpc>
              <a:spcBef>
                <a:spcPts val="4800"/>
              </a:spcBef>
              <a:tabLst>
                <a:tab pos="4381500" algn="l"/>
                <a:tab pos="8407400" algn="l"/>
                <a:tab pos="9626600" algn="l"/>
                <a:tab pos="10972800" algn="l"/>
                <a:tab pos="14630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7200">
                <a:solidFill>
                  <a:srgbClr val="53585F"/>
                </a:solidFill>
              </a:rPr>
              <a:t>nom sg</a:t>
            </a:r>
            <a:r>
              <a:t>	ος	η		α	ον</a:t>
            </a:r>
            <a:br/>
            <a:r>
              <a:rPr sz="7200">
                <a:solidFill>
                  <a:srgbClr val="53585F"/>
                </a:solidFill>
              </a:rPr>
              <a:t>acc sg</a:t>
            </a:r>
            <a:r>
              <a:t>	ον	ην		αν	ον</a:t>
            </a:r>
          </a:p>
          <a:p>
            <a:pPr defTabSz="819150">
              <a:lnSpc>
                <a:spcPct val="110000"/>
              </a:lnSpc>
              <a:spcBef>
                <a:spcPts val="4800"/>
              </a:spcBef>
              <a:tabLst>
                <a:tab pos="4381500" algn="l"/>
                <a:tab pos="8407400" algn="l"/>
                <a:tab pos="9626600" algn="l"/>
                <a:tab pos="10972800" algn="l"/>
                <a:tab pos="14630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7200">
                <a:solidFill>
                  <a:srgbClr val="53585F"/>
                </a:solidFill>
              </a:rPr>
              <a:t>nom pl</a:t>
            </a:r>
            <a:r>
              <a:t>	οι		αι		α</a:t>
            </a:r>
            <a:br/>
            <a:r>
              <a:rPr sz="7200">
                <a:solidFill>
                  <a:srgbClr val="53585F"/>
                </a:solidFill>
              </a:rPr>
              <a:t>acc pl</a:t>
            </a:r>
            <a:r>
              <a:t>	ους		ας		α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6. Definite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Definite Article</a:t>
            </a:r>
          </a:p>
        </p:txBody>
      </p:sp>
      <p:sp>
        <p:nvSpPr>
          <p:cNvPr id="177" name="ὁ ἡ τό τόν τήν τό…"/>
          <p:cNvSpPr txBox="1">
            <a:spLocks noGrp="1"/>
          </p:cNvSpPr>
          <p:nvPr>
            <p:ph type="body" sz="half" idx="1"/>
          </p:nvPr>
        </p:nvSpPr>
        <p:spPr>
          <a:xfrm>
            <a:off x="6496000" y="3771701"/>
            <a:ext cx="11430100" cy="7727058"/>
          </a:xfrm>
          <a:prstGeom prst="rect">
            <a:avLst/>
          </a:prstGeom>
        </p:spPr>
        <p:txBody>
          <a:bodyPr/>
          <a:lstStyle/>
          <a:p>
            <a:pPr marL="819150" defTabSz="819150">
              <a:lnSpc>
                <a:spcPct val="110000"/>
              </a:lnSpc>
              <a:tabLst>
                <a:tab pos="5130800" algn="l"/>
                <a:tab pos="9398000" algn="l"/>
              </a:tabLst>
              <a:defRPr sz="10800"/>
            </a:pPr>
            <a:r>
              <a:t>ὁ	ἡ	τό</a:t>
            </a:r>
            <a:br/>
            <a:r>
              <a:t>τόν	τήν	τό</a:t>
            </a:r>
          </a:p>
          <a:p>
            <a:pPr marL="819150" defTabSz="819150">
              <a:lnSpc>
                <a:spcPct val="110000"/>
              </a:lnSpc>
              <a:tabLst>
                <a:tab pos="5130800" algn="l"/>
                <a:tab pos="9398000" algn="l"/>
              </a:tabLst>
              <a:defRPr sz="10800"/>
            </a:pPr>
            <a:r>
              <a:t>οἱ	αἱ	τά</a:t>
            </a:r>
            <a:br/>
            <a:r>
              <a:t>τούς	τάς	τά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80" name="First three noun rule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7"/>
            </a:pPr>
            <a:r>
              <a:t>First three noun rules</a:t>
            </a:r>
          </a:p>
          <a:p>
            <a:pPr marL="1481666" indent="-1481666">
              <a:buSzPct val="100000"/>
              <a:buAutoNum type="arabicPeriod" startAt="7"/>
            </a:pPr>
            <a:r>
              <a:t>Normal Greek word order</a:t>
            </a:r>
          </a:p>
          <a:p>
            <a:pPr marL="1481666" indent="-1481666">
              <a:buSzPct val="100000"/>
              <a:buAutoNum type="arabicPeriod" startAt="7"/>
            </a:pPr>
            <a:r>
              <a:t>Translation procedure (dividing)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ἀγάπη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ἀγάπη, -ης, ἡ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ἄλλος, -η, -ο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ἄλλος, -η, -ο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αὐτός, -ή, -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αὐτός, -ή, -ό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βασιλεί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βασιλεία, -ας, ἡ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δέ ( δ᾿ 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δέ ( δ᾿ )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ἐ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ἔργ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ἔργον, -ου, τό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hree Ter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Three Terms</a:t>
            </a:r>
          </a:p>
        </p:txBody>
      </p:sp>
      <p:sp>
        <p:nvSpPr>
          <p:cNvPr id="97" name="Stem of ἀπόστολος is *ἀποστολο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Stem of ἀπόστολος is *ἀποστολο</a:t>
            </a:r>
          </a:p>
          <a:p>
            <a:r>
              <a:t>Gender</a:t>
            </a:r>
          </a:p>
          <a:p>
            <a:pPr lvl="1"/>
            <a:r>
              <a:t>One gender</a:t>
            </a:r>
          </a:p>
          <a:p>
            <a:pPr lvl="1"/>
            <a:r>
              <a:t>Not natural gender, but patterns (-ος)</a:t>
            </a:r>
          </a:p>
          <a:p>
            <a:r>
              <a:t>Number</a:t>
            </a:r>
          </a:p>
          <a:p>
            <a:pPr lvl="1"/>
            <a:r>
              <a:t>ἀπόστολος, ἀπόστολοι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καιρ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καιρός, -οῦ, ὁ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νῦ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νῦν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ὁ, ἡ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ὁ, ἡ, τό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ὅτ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ὅτι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οὐ (οὐκ, οὐχ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 (οὐκ, οὐχ)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ὥρ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ὥρα, -ας, ἡ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graphicFrame>
        <p:nvGraphicFramePr>
          <p:cNvPr id="209" name="2D Pie Chart"/>
          <p:cNvGraphicFramePr/>
          <p:nvPr/>
        </p:nvGraphicFramePr>
        <p:xfrm>
          <a:off x="4083050" y="3829050"/>
          <a:ext cx="8851900" cy="885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0" name="39 words"/>
          <p:cNvSpPr txBox="1"/>
          <p:nvPr/>
        </p:nvSpPr>
        <p:spPr>
          <a:xfrm>
            <a:off x="16001156" y="8001595"/>
            <a:ext cx="5368628" cy="1357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defTabSz="647700">
              <a:lnSpc>
                <a:spcPct val="110000"/>
              </a:lnSpc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39 words</a:t>
            </a:r>
          </a:p>
        </p:txBody>
      </p:sp>
      <p:sp>
        <p:nvSpPr>
          <p:cNvPr id="211" name="Arrow"/>
          <p:cNvSpPr/>
          <p:nvPr/>
        </p:nvSpPr>
        <p:spPr>
          <a:xfrm rot="10800000">
            <a:off x="11151702" y="8045450"/>
            <a:ext cx="4391320" cy="1270000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ἀπόστολος…"/>
          <p:cNvSpPr txBox="1"/>
          <p:nvPr/>
        </p:nvSpPr>
        <p:spPr>
          <a:xfrm>
            <a:off x="-1" y="3698850"/>
            <a:ext cx="24384001" cy="631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marL="457200" algn="ctr" defTabSz="647700">
              <a:spcBef>
                <a:spcPts val="3600"/>
              </a:spcBef>
              <a:defRPr sz="200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ς</a:t>
            </a:r>
          </a:p>
          <a:p>
            <a:pPr marL="457200" algn="ctr" defTabSz="647700">
              <a:spcBef>
                <a:spcPts val="3600"/>
              </a:spcBef>
              <a:defRPr sz="200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ι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3 Declens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 Declensions</a:t>
            </a:r>
          </a:p>
        </p:txBody>
      </p:sp>
      <p:sp>
        <p:nvSpPr>
          <p:cNvPr id="102" name="Patterns of Inflection — not meaning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Patterns of Inflection — not meaning</a:t>
            </a:r>
          </a:p>
          <a:p>
            <a:pPr marL="3568700" lvl="1" indent="-1270000">
              <a:buAutoNum type="arabicPeriod"/>
            </a:pPr>
            <a:r>
              <a:t>ὥρα, γραφή</a:t>
            </a:r>
          </a:p>
          <a:p>
            <a:pPr marL="3568700" lvl="1" indent="-1270000">
              <a:buAutoNum type="arabicPeriod"/>
            </a:pPr>
            <a:r>
              <a:t>ἀπόστολο</a:t>
            </a:r>
            <a:r>
              <a:rPr>
                <a:solidFill>
                  <a:srgbClr val="B26900"/>
                </a:solidFill>
              </a:rPr>
              <a:t>ς</a:t>
            </a:r>
            <a:r>
              <a:t>, ἔργο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pPr marL="3568700" lvl="1" indent="-1270000">
              <a:buAutoNum type="arabicPeriod"/>
            </a:pPr>
            <a:r>
              <a:t>Consonant (Chapter 10)</a:t>
            </a:r>
          </a:p>
          <a:p>
            <a:r>
              <a:t>Indeclinable ( Ἰσραήλ 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3 Declens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 Declensions</a:t>
            </a:r>
          </a:p>
        </p:txBody>
      </p:sp>
      <p:sp>
        <p:nvSpPr>
          <p:cNvPr id="105" name="ὥρα, γραφή…"/>
          <p:cNvSpPr txBox="1">
            <a:spLocks noGrp="1"/>
          </p:cNvSpPr>
          <p:nvPr>
            <p:ph type="body" sz="half" idx="1"/>
          </p:nvPr>
        </p:nvSpPr>
        <p:spPr>
          <a:xfrm>
            <a:off x="5829300" y="3812182"/>
            <a:ext cx="12315825" cy="7880550"/>
          </a:xfrm>
          <a:prstGeom prst="rect">
            <a:avLst/>
          </a:prstGeom>
        </p:spPr>
        <p:txBody>
          <a:bodyPr/>
          <a:lstStyle/>
          <a:p>
            <a:r>
              <a:t>ὥρα, γραφή</a:t>
            </a:r>
          </a:p>
          <a:p>
            <a:r>
              <a:t>ἀπόστολο</a:t>
            </a:r>
            <a:r>
              <a:rPr>
                <a:solidFill>
                  <a:srgbClr val="B26900"/>
                </a:solidFill>
              </a:rPr>
              <a:t>ς</a:t>
            </a:r>
            <a:r>
              <a:t>, ἔργο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r>
              <a:t>Consonant (Chapter 10)</a:t>
            </a:r>
          </a:p>
          <a:p>
            <a:pPr marL="0" indent="0">
              <a:buSzTx/>
              <a:buNone/>
            </a:pPr>
            <a:r>
              <a:t>Indeclinable ( Ἰσραήλ 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wo Ca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Two Cases</a:t>
            </a:r>
          </a:p>
        </p:txBody>
      </p:sp>
      <p:sp>
        <p:nvSpPr>
          <p:cNvPr id="108" name="Nomina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Nominative</a:t>
            </a:r>
          </a:p>
          <a:p>
            <a:pPr lvl="1"/>
            <a:r>
              <a:t>Subjective: Subject — θεό</a:t>
            </a:r>
            <a:r>
              <a:rPr>
                <a:solidFill>
                  <a:srgbClr val="B26900"/>
                </a:solidFill>
              </a:rPr>
              <a:t>ς</a:t>
            </a:r>
          </a:p>
          <a:p>
            <a:r>
              <a:t>Accusative</a:t>
            </a:r>
          </a:p>
          <a:p>
            <a:pPr lvl="1"/>
            <a:r>
              <a:t>Objective: Direct object — κόσμο</a:t>
            </a:r>
            <a:r>
              <a:rPr>
                <a:solidFill>
                  <a:srgbClr val="B26900"/>
                </a:solidFill>
              </a:rPr>
              <a:t>ν</a:t>
            </a:r>
          </a:p>
          <a:p>
            <a:r>
              <a:t>Speaker vs Translator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wo Ca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Two Cases</a:t>
            </a:r>
          </a:p>
        </p:txBody>
      </p:sp>
      <p:sp>
        <p:nvSpPr>
          <p:cNvPr id="111" name="Nominative:  θεός…"/>
          <p:cNvSpPr txBox="1">
            <a:spLocks noGrp="1"/>
          </p:cNvSpPr>
          <p:nvPr>
            <p:ph type="body" sz="half" idx="1"/>
          </p:nvPr>
        </p:nvSpPr>
        <p:spPr>
          <a:xfrm>
            <a:off x="4343151" y="4959498"/>
            <a:ext cx="15735798" cy="4965404"/>
          </a:xfrm>
          <a:prstGeom prst="rect">
            <a:avLst/>
          </a:prstGeom>
        </p:spPr>
        <p:txBody>
          <a:bodyPr/>
          <a:lstStyle/>
          <a:p>
            <a:pPr>
              <a:tabLst>
                <a:tab pos="9791700" algn="l"/>
              </a:tabLst>
              <a:defRPr sz="14400"/>
            </a:pPr>
            <a:r>
              <a:t>Nominative: 	θεό</a:t>
            </a:r>
            <a:r>
              <a:rPr>
                <a:solidFill>
                  <a:srgbClr val="B26900"/>
                </a:solidFill>
              </a:rPr>
              <a:t>ς</a:t>
            </a:r>
          </a:p>
          <a:p>
            <a:pPr>
              <a:tabLst>
                <a:tab pos="9791700" algn="l"/>
              </a:tabLst>
              <a:defRPr sz="14400"/>
            </a:pPr>
            <a:r>
              <a:t>Accusative:	κόσμο</a:t>
            </a:r>
            <a:r>
              <a:rPr>
                <a:solidFill>
                  <a:srgbClr val="B26900"/>
                </a:solidFill>
              </a:rPr>
              <a:t>ν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Microsoft Macintosh PowerPoint</Application>
  <PresentationFormat>Custom</PresentationFormat>
  <Paragraphs>146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6</vt:lpstr>
      <vt:lpstr>Case endings</vt:lpstr>
      <vt:lpstr>PowerPoint Presentation</vt:lpstr>
      <vt:lpstr>Three Terms</vt:lpstr>
      <vt:lpstr>PowerPoint Presentation</vt:lpstr>
      <vt:lpstr>3 Declensions</vt:lpstr>
      <vt:lpstr>3 Declensions</vt:lpstr>
      <vt:lpstr>Two Cases</vt:lpstr>
      <vt:lpstr>Two Cases</vt:lpstr>
      <vt:lpstr>Word Order</vt:lpstr>
      <vt:lpstr>Lexicons</vt:lpstr>
      <vt:lpstr>Lexicons</vt:lpstr>
      <vt:lpstr>Review</vt:lpstr>
      <vt:lpstr>Paradigm</vt:lpstr>
      <vt:lpstr>Paradigm</vt:lpstr>
      <vt:lpstr>Paradigm</vt:lpstr>
      <vt:lpstr>Parse</vt:lpstr>
      <vt:lpstr>Parse</vt:lpstr>
      <vt:lpstr>Three Noun Rules</vt:lpstr>
      <vt:lpstr>Three Noun Rules</vt:lpstr>
      <vt:lpstr>Three Noun Rules</vt:lpstr>
      <vt:lpstr>Paradigm</vt:lpstr>
      <vt:lpstr>Definite Article</vt:lpstr>
      <vt:lpstr>Definite Article</vt:lpstr>
      <vt:lpstr>Translation</vt:lpstr>
      <vt:lpstr>Translation</vt:lpstr>
      <vt:lpstr>Translation</vt:lpstr>
      <vt:lpstr>The Fog</vt:lpstr>
      <vt:lpstr>Summary</vt:lpstr>
      <vt:lpstr>5. Paradigm</vt:lpstr>
      <vt:lpstr>6. Definite Article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cp:lastModifiedBy>Bill Mounce</cp:lastModifiedBy>
  <cp:revision>1</cp:revision>
  <dcterms:modified xsi:type="dcterms:W3CDTF">2019-01-22T18:12:09Z</dcterms:modified>
</cp:coreProperties>
</file>