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 w="25400" cap="flat">
              <a:noFill/>
              <a:miter lim="400000"/>
            </a:ln>
            <a:effectLst/>
          </c:spPr>
          <c:explosion val="6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3DF2-5641-AD9D-9B3C477F1E9E}"/>
              </c:ext>
            </c:extLst>
          </c:dPt>
          <c:dPt>
            <c:idx val="1"/>
            <c:bubble3D val="0"/>
            <c:spPr>
              <a:blipFill rotWithShape="1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3DF2-5641-AD9D-9B3C477F1E9E}"/>
              </c:ext>
            </c:extLst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603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DF2-5641-AD9D-9B3C477F1E9E}"/>
                </c:ext>
              </c:extLst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603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3DF2-5641-AD9D-9B3C477F1E9E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30" b="0" i="0" u="none" strike="noStrike">
                    <a:solidFill>
                      <a:srgbClr val="FFFFFF"/>
                    </a:solidFill>
                    <a:effectLst>
                      <a:outerShdw blurRad="127000" dist="76199" dir="2700000" algn="tl">
                        <a:srgbClr val="000000">
                          <a:alpha val="72413"/>
                        </a:srgbClr>
                      </a:outerShdw>
                    </a:effectLst>
                    <a:latin typeface="Times New Roman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67AC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DF2-5641-AD9D-9B3C477F1E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 w="25400" cap="flat">
              <a:noFill/>
              <a:miter lim="400000"/>
            </a:ln>
            <a:effectLst/>
          </c:spPr>
          <c:explosion val="6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5420-584A-9F40-9CEB19A006C9}"/>
              </c:ext>
            </c:extLst>
          </c:dPt>
          <c:dPt>
            <c:idx val="1"/>
            <c:bubble3D val="0"/>
            <c:spPr>
              <a:blipFill rotWithShape="1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5420-584A-9F40-9CEB19A006C9}"/>
              </c:ext>
            </c:extLst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603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5420-584A-9F40-9CEB19A006C9}"/>
                </c:ext>
              </c:extLst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603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5420-584A-9F40-9CEB19A006C9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30" b="0" i="0" u="none" strike="noStrike">
                    <a:solidFill>
                      <a:srgbClr val="FFFFFF"/>
                    </a:solidFill>
                    <a:effectLst>
                      <a:outerShdw blurRad="127000" dist="76199" dir="2700000" algn="tl">
                        <a:srgbClr val="000000">
                          <a:alpha val="72413"/>
                        </a:srgbClr>
                      </a:outerShdw>
                    </a:effectLst>
                    <a:latin typeface="Times New Roman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67AC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11</c:v>
                </c:pt>
                <c:pt idx="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20-584A-9F40-9CEB19A006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hapter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4</a:t>
            </a:r>
          </a:p>
        </p:txBody>
      </p:sp>
      <p:sp>
        <p:nvSpPr>
          <p:cNvPr id="78" name="Punctuation &amp; Syllabification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spcBef>
                <a:spcPts val="0"/>
              </a:spcBef>
            </a:lvl1pPr>
          </a:lstStyle>
          <a:p>
            <a:r>
              <a:t>Punctuation &amp; Syllabification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yllab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</a:t>
            </a:r>
          </a:p>
        </p:txBody>
      </p:sp>
      <p:sp>
        <p:nvSpPr>
          <p:cNvPr id="105" name="Two consecutive vowels that do not form a diphthong are divided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244600" indent="-1244600">
              <a:lnSpc>
                <a:spcPct val="110000"/>
              </a:lnSpc>
              <a:spcBef>
                <a:spcPts val="7200"/>
              </a:spcBef>
              <a:buSzPct val="100000"/>
              <a:buAutoNum type="arabicPeriod" startAt="3"/>
            </a:pPr>
            <a:r>
              <a:t>Two consecutive vowels that do not form a diphthong are divided.</a:t>
            </a:r>
          </a:p>
          <a:p>
            <a:pPr algn="ctr">
              <a:lnSpc>
                <a:spcPct val="110000"/>
              </a:lnSpc>
              <a:spcBef>
                <a:spcPts val="7200"/>
              </a:spcBef>
              <a:defRPr sz="18000"/>
            </a:pPr>
            <a:r>
              <a:t>ἐ θε α σά με θα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yllab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</a:t>
            </a:r>
          </a:p>
        </p:txBody>
      </p:sp>
      <p:sp>
        <p:nvSpPr>
          <p:cNvPr id="108" name="A consonant cluster that can not be pronounced together is divided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244600" indent="-1244600">
              <a:lnSpc>
                <a:spcPct val="110000"/>
              </a:lnSpc>
              <a:spcBef>
                <a:spcPts val="7200"/>
              </a:spcBef>
              <a:buSzPct val="100000"/>
              <a:buAutoNum type="arabicPeriod" startAt="4"/>
            </a:pPr>
            <a:r>
              <a:t>A consonant cluster that can not be pronounced together is divided.</a:t>
            </a:r>
          </a:p>
          <a:p>
            <a:pPr algn="ctr">
              <a:lnSpc>
                <a:spcPct val="110000"/>
              </a:lnSpc>
              <a:spcBef>
                <a:spcPts val="7200"/>
              </a:spcBef>
              <a:defRPr sz="18000"/>
            </a:pPr>
            <a:r>
              <a:t>ἔμ προ σθεν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yllab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</a:t>
            </a:r>
          </a:p>
        </p:txBody>
      </p:sp>
      <p:sp>
        <p:nvSpPr>
          <p:cNvPr id="111" name="A consonant cluster that can be pronounced together goes with the following vowel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869400" cy="9605368"/>
          </a:xfrm>
          <a:prstGeom prst="rect">
            <a:avLst/>
          </a:prstGeom>
        </p:spPr>
        <p:txBody>
          <a:bodyPr/>
          <a:lstStyle/>
          <a:p>
            <a:pPr marL="1244600" indent="-1244600">
              <a:lnSpc>
                <a:spcPct val="110000"/>
              </a:lnSpc>
              <a:spcBef>
                <a:spcPts val="7200"/>
              </a:spcBef>
              <a:buSzPct val="100000"/>
              <a:buAutoNum type="arabicPeriod" startAt="5"/>
            </a:pPr>
            <a:r>
              <a:t>A consonant cluster that can be pronounced together goes with the following vowel</a:t>
            </a:r>
          </a:p>
          <a:p>
            <a:pPr algn="ctr">
              <a:lnSpc>
                <a:spcPct val="110000"/>
              </a:lnSpc>
              <a:spcBef>
                <a:spcPts val="7200"/>
              </a:spcBef>
              <a:defRPr sz="18000"/>
            </a:pPr>
            <a:r>
              <a:t>Χρι στος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yllab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</a:t>
            </a:r>
          </a:p>
        </p:txBody>
      </p:sp>
      <p:sp>
        <p:nvSpPr>
          <p:cNvPr id="114" name="Double consonants are divided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244600" indent="-1244600">
              <a:lnSpc>
                <a:spcPct val="110000"/>
              </a:lnSpc>
              <a:spcBef>
                <a:spcPts val="7200"/>
              </a:spcBef>
              <a:buSzPct val="100000"/>
              <a:buAutoNum type="arabicPeriod" startAt="6"/>
            </a:pPr>
            <a:r>
              <a:t>Double consonants are divided.</a:t>
            </a:r>
            <a:br/>
            <a:endParaRPr/>
          </a:p>
          <a:p>
            <a:pPr algn="ctr">
              <a:lnSpc>
                <a:spcPct val="110000"/>
              </a:lnSpc>
              <a:spcBef>
                <a:spcPts val="7200"/>
              </a:spcBef>
              <a:defRPr sz="18000"/>
            </a:pPr>
            <a:r>
              <a:t>παρ ρη σί α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yllab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</a:t>
            </a:r>
          </a:p>
        </p:txBody>
      </p:sp>
      <p:sp>
        <p:nvSpPr>
          <p:cNvPr id="117" name="Compound words are divided where joined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244600" indent="-1244600">
              <a:lnSpc>
                <a:spcPct val="110000"/>
              </a:lnSpc>
              <a:spcBef>
                <a:spcPts val="7200"/>
              </a:spcBef>
              <a:buSzPct val="100000"/>
              <a:buAutoNum type="arabicPeriod" startAt="7"/>
            </a:pPr>
            <a:r>
              <a:t>Compound words are divided where joined.</a:t>
            </a:r>
            <a:br/>
            <a:endParaRPr/>
          </a:p>
          <a:p>
            <a:pPr algn="ctr">
              <a:lnSpc>
                <a:spcPct val="110000"/>
              </a:lnSpc>
              <a:spcBef>
                <a:spcPts val="7200"/>
              </a:spcBef>
              <a:defRPr sz="18000"/>
            </a:pPr>
            <a:r>
              <a:t>ἀντι χριστος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ractice read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Practice reading</a:t>
            </a:r>
          </a:p>
        </p:txBody>
      </p:sp>
      <p:sp>
        <p:nvSpPr>
          <p:cNvPr id="120" name="Online class, lesson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Online class, lesson 3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ractice read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Practice reading</a:t>
            </a:r>
          </a:p>
        </p:txBody>
      </p:sp>
      <p:pic>
        <p:nvPicPr>
          <p:cNvPr id="123" name="2018-08-12_17-22-29.png" descr="2018-08-12_17-22-2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32350" y="3318966"/>
            <a:ext cx="14719300" cy="9626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26" name="Punctuatio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Punctuation</a:t>
            </a:r>
          </a:p>
          <a:p>
            <a:r>
              <a:t>Three accents — consistent pronunciation</a:t>
            </a:r>
          </a:p>
          <a:p>
            <a:r>
              <a:t>Syllabification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hallenge of Vocabul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Challenge of Vocabulary</a:t>
            </a:r>
          </a:p>
        </p:txBody>
      </p:sp>
      <p:sp>
        <p:nvSpPr>
          <p:cNvPr id="129" name="Hard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Hard</a:t>
            </a:r>
          </a:p>
          <a:p>
            <a:r>
              <a:t>5,423 words occurring 138,148 times</a:t>
            </a:r>
          </a:p>
          <a:p>
            <a:r>
              <a:t>313 (5.8%) occur 50x or more</a:t>
            </a:r>
          </a:p>
          <a:p>
            <a:r>
              <a:t>6 more — 319 total (80%)</a:t>
            </a:r>
          </a:p>
          <a:p>
            <a:r>
              <a:t>Statistics and mnemonics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" name="2D Pie Chart"/>
          <p:cNvGraphicFramePr/>
          <p:nvPr/>
        </p:nvGraphicFramePr>
        <p:xfrm>
          <a:off x="3132017" y="1728667"/>
          <a:ext cx="10258666" cy="10258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2" name="319 words"/>
          <p:cNvSpPr txBox="1"/>
          <p:nvPr/>
        </p:nvSpPr>
        <p:spPr>
          <a:xfrm>
            <a:off x="16751225" y="4731246"/>
            <a:ext cx="5278835" cy="1510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 anchor="ctr">
            <a:spAutoFit/>
          </a:bodyPr>
          <a:lstStyle>
            <a:lvl1pPr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319 words</a:t>
            </a:r>
          </a:p>
        </p:txBody>
      </p:sp>
      <p:sp>
        <p:nvSpPr>
          <p:cNvPr id="133" name="Arrow"/>
          <p:cNvSpPr/>
          <p:nvPr/>
        </p:nvSpPr>
        <p:spPr>
          <a:xfrm rot="9072605">
            <a:off x="10915677" y="6371680"/>
            <a:ext cx="5699019" cy="1270001"/>
          </a:xfrm>
          <a:prstGeom prst="rightArrow">
            <a:avLst>
              <a:gd name="adj1" fmla="val 32000"/>
              <a:gd name="adj2" fmla="val 64000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14849652"/>
          </a:gradFill>
          <a:ln w="12700">
            <a:miter lim="400000"/>
          </a:ln>
          <a:effectLst>
            <a:outerShdw blurRad="50800" dist="38100" dir="5400000" rotWithShape="0">
              <a:srgbClr val="000000">
                <a:alpha val="50000"/>
              </a:srgbClr>
            </a:outerShdw>
          </a:effectLst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unctu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Punctuation</a:t>
            </a:r>
          </a:p>
        </p:txBody>
      </p:sp>
      <p:sp>
        <p:nvSpPr>
          <p:cNvPr id="81" name="Period and comma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Period and comma</a:t>
            </a:r>
          </a:p>
          <a:p>
            <a:pPr lvl="1"/>
            <a:r>
              <a:t>θεός. — θεός,</a:t>
            </a:r>
          </a:p>
          <a:p>
            <a:r>
              <a:t>Semicolon: period above line</a:t>
            </a:r>
          </a:p>
          <a:p>
            <a:pPr lvl="1"/>
            <a:r>
              <a:t>θεός·</a:t>
            </a:r>
          </a:p>
          <a:p>
            <a:r>
              <a:t>Question mark: English semicolon</a:t>
            </a:r>
          </a:p>
          <a:p>
            <a:pPr lvl="1"/>
            <a:r>
              <a:t>θεός;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FlashWork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FlashWorks</a:t>
            </a:r>
          </a:p>
        </p:txBody>
      </p:sp>
      <p:pic>
        <p:nvPicPr>
          <p:cNvPr id="13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28600" y="4660900"/>
            <a:ext cx="10160000" cy="7899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78000" y="3219450"/>
            <a:ext cx="8543850" cy="9077840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Oval"/>
          <p:cNvSpPr/>
          <p:nvPr/>
        </p:nvSpPr>
        <p:spPr>
          <a:xfrm>
            <a:off x="1071574" y="8509000"/>
            <a:ext cx="9956701" cy="3796110"/>
          </a:xfrm>
          <a:prstGeom prst="ellipse">
            <a:avLst/>
          </a:prstGeom>
          <a:ln w="63500">
            <a:solidFill>
              <a:srgbClr val="B26900"/>
            </a:solidFill>
            <a:miter lim="400000"/>
          </a:ln>
          <a:effectLst>
            <a:outerShdw blurRad="50800" dist="38100" dir="5400000" rotWithShape="0">
              <a:srgbClr val="000000">
                <a:alpha val="50000"/>
              </a:srgbClr>
            </a:outerShdw>
          </a:effectLst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loss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Glosses</a:t>
            </a:r>
          </a:p>
        </p:txBody>
      </p:sp>
      <p:sp>
        <p:nvSpPr>
          <p:cNvPr id="141" name="Approximations — ἀδελφός “literally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Approximations — ἀδελφός “literally”</a:t>
            </a:r>
          </a:p>
          <a:p>
            <a:pPr marL="1663700" lvl="1" indent="228600">
              <a:buSzTx/>
              <a:buNone/>
            </a:pPr>
            <a:r>
              <a:t>“The Bible says ‘brother.’”</a:t>
            </a:r>
          </a:p>
          <a:p>
            <a:pPr marL="2044700" lvl="1" indent="-1270000">
              <a:buAutoNum type="arabicPeriod"/>
            </a:pPr>
            <a:r>
              <a:t>“Brother”</a:t>
            </a:r>
          </a:p>
          <a:p>
            <a:pPr marL="2044700" lvl="1" indent="-1270000">
              <a:buAutoNum type="arabicPeriod"/>
            </a:pPr>
            <a:r>
              <a:t>Someone you are close to — “Brother” / “Sister”</a:t>
            </a:r>
          </a:p>
          <a:p>
            <a:pPr marL="2044700" lvl="1" indent="-1270000">
              <a:buAutoNum type="arabicPeriod"/>
            </a:pPr>
            <a:r>
              <a:t>Plural: “brothers and sisters”</a:t>
            </a:r>
          </a:p>
          <a:p>
            <a:pPr marL="139700" lvl="1" indent="228600">
              <a:buSzTx/>
              <a:buNone/>
              <a:defRPr>
                <a:solidFill>
                  <a:srgbClr val="000000"/>
                </a:solidFill>
              </a:defRPr>
            </a:pPr>
            <a:r>
              <a:t>Not what is </a:t>
            </a:r>
            <a:r>
              <a:rPr i="1"/>
              <a:t>says</a:t>
            </a:r>
            <a:r>
              <a:t> but what it </a:t>
            </a:r>
            <a:r>
              <a:rPr i="1"/>
              <a:t>means.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ἄγγελ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ἄγγελος, -ου, ὁ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ἀμή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ἀμήν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ἄνθρωπ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ἄνθρωπος, -ου, ὁ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ἀπόστολος, -ου,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0" tIns="0" rIns="0" bIns="0"/>
          <a:lstStyle/>
          <a:p>
            <a:r>
              <a:t>ἀπόστολος, -ου,ὁ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Γαλιλαί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Γαλιλαία, -ας, ἡ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γραφή, -ῆ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γραφή, -ῆς, ἡ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δόξα, -η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δόξα, -ης, ἡ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ἐγ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ἐγώ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unctu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Punctuation</a:t>
            </a:r>
          </a:p>
        </p:txBody>
      </p:sp>
      <p:sp>
        <p:nvSpPr>
          <p:cNvPr id="84" name="θεός.…"/>
          <p:cNvSpPr txBox="1">
            <a:spLocks noGrp="1"/>
          </p:cNvSpPr>
          <p:nvPr>
            <p:ph type="body" sz="quarter" idx="1"/>
          </p:nvPr>
        </p:nvSpPr>
        <p:spPr>
          <a:xfrm>
            <a:off x="10887521" y="3812182"/>
            <a:ext cx="2608958" cy="8612586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None/>
              <a:defRPr sz="9600"/>
            </a:pPr>
            <a:r>
              <a:t>θεός.</a:t>
            </a:r>
          </a:p>
          <a:p>
            <a:pPr marL="0" indent="0">
              <a:buSzTx/>
              <a:buNone/>
              <a:defRPr sz="9600"/>
            </a:pPr>
            <a:r>
              <a:t>θεός,</a:t>
            </a:r>
          </a:p>
          <a:p>
            <a:pPr marL="0" indent="0">
              <a:buSzTx/>
              <a:buNone/>
              <a:defRPr sz="9600"/>
            </a:pPr>
            <a:r>
              <a:t>θεός·</a:t>
            </a:r>
          </a:p>
          <a:p>
            <a:pPr marL="0" indent="0">
              <a:buSzTx/>
              <a:buNone/>
              <a:defRPr sz="9600"/>
            </a:pPr>
            <a:r>
              <a:t>θεός;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ἔσχατος, -η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ἔσχατος, -η, -ον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ζωή, -ῆ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ζωή, -ῆς, ἡ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θεός, -οῦ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θεός, -οῦ, ὁ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καί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καί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καρδί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καρδία, -ας, ἡ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κόσμ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κόσμος, -ου, ὁ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λόγ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λόγος, -ου, ὁ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πνεῦμα, -ατο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πνεῦμα, -ατος, τό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προφήτη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προφήτης, -ου, ὁ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σάββατ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σάββατον, -ου, τό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Diacritical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Diacriticals</a:t>
            </a:r>
          </a:p>
        </p:txBody>
      </p:sp>
      <p:sp>
        <p:nvSpPr>
          <p:cNvPr id="87" name="Diaeresis (chpt 3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Diaeresis (chpt 3)</a:t>
            </a:r>
          </a:p>
          <a:p>
            <a:pPr marL="1481666" indent="-1481666">
              <a:buSzPct val="100000"/>
              <a:buAutoNum type="arabicPeriod"/>
            </a:pPr>
            <a:r>
              <a:t>Apostrophe (ἀπό → ἀπ᾿)</a:t>
            </a:r>
          </a:p>
          <a:p>
            <a:pPr marL="1481666" indent="-1481666">
              <a:buSzPct val="100000"/>
              <a:buAutoNum type="arabicPeriod"/>
            </a:pPr>
            <a:r>
              <a:t>Accents (pitch, stress)</a:t>
            </a:r>
          </a:p>
          <a:p>
            <a:pPr marL="2070100" lvl="1"/>
            <a:r>
              <a:t>acute (αἰτέω); grave (θεὸς); circumflex (ἁγνῶς)</a:t>
            </a:r>
          </a:p>
          <a:p>
            <a:pPr marL="2070100" lvl="1"/>
            <a:r>
              <a:t>debate: pronunciation; memorization; identification 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φωνή, -ῆ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φωνή, -ῆς, ἡ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Χριστός, -οῦ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Χριστός, -οῦ, ὁ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Ἀβραάμ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Ἀβραάμ, ὁ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Δαυίδ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Δαυίδ, ὁ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Παῦλ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Παῦλος, -ου, ὁ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Πέτρ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Πέτρος, -ου, ὁ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Πιλᾶτ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Πιλᾶτος, -ου, ὁ</a:t>
            </a: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Σίμων, -ωνος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Σίμων, -ωνος, ὁ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" name="2D Pie Chart"/>
          <p:cNvGraphicFramePr/>
          <p:nvPr/>
        </p:nvGraphicFramePr>
        <p:xfrm>
          <a:off x="3132017" y="1728667"/>
          <a:ext cx="10258666" cy="10258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6" name="26 words"/>
          <p:cNvSpPr txBox="1"/>
          <p:nvPr/>
        </p:nvSpPr>
        <p:spPr>
          <a:xfrm>
            <a:off x="16751225" y="4731246"/>
            <a:ext cx="4669235" cy="1510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 anchor="ctr">
            <a:spAutoFit/>
          </a:bodyPr>
          <a:lstStyle>
            <a:lvl1pPr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26 words</a:t>
            </a:r>
          </a:p>
        </p:txBody>
      </p:sp>
      <p:sp>
        <p:nvSpPr>
          <p:cNvPr id="197" name="Arrow"/>
          <p:cNvSpPr/>
          <p:nvPr/>
        </p:nvSpPr>
        <p:spPr>
          <a:xfrm rot="12140599">
            <a:off x="9272370" y="3533526"/>
            <a:ext cx="7194115" cy="1270001"/>
          </a:xfrm>
          <a:prstGeom prst="rightArrow">
            <a:avLst>
              <a:gd name="adj1" fmla="val 32000"/>
              <a:gd name="adj2" fmla="val 64000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14849652"/>
          </a:gradFill>
          <a:ln w="12700">
            <a:miter lim="400000"/>
          </a:ln>
          <a:effectLst>
            <a:outerShdw blurRad="50800" dist="38100" dir="5400000" rotWithShape="0">
              <a:srgbClr val="000000">
                <a:alpha val="50000"/>
              </a:srgbClr>
            </a:outerShdw>
          </a:effectLst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Apostroph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Apostrophe</a:t>
            </a:r>
          </a:p>
        </p:txBody>
      </p:sp>
      <p:sp>
        <p:nvSpPr>
          <p:cNvPr id="90" name="ἀπό → ἀπ᾿"/>
          <p:cNvSpPr txBox="1">
            <a:spLocks noGrp="1"/>
          </p:cNvSpPr>
          <p:nvPr>
            <p:ph type="body" sz="half" idx="1"/>
          </p:nvPr>
        </p:nvSpPr>
        <p:spPr>
          <a:xfrm>
            <a:off x="1238250" y="4737943"/>
            <a:ext cx="21907500" cy="4240114"/>
          </a:xfrm>
          <a:prstGeom prst="rect">
            <a:avLst/>
          </a:prstGeom>
        </p:spPr>
        <p:txBody>
          <a:bodyPr/>
          <a:lstStyle>
            <a:lvl1pPr algn="ctr">
              <a:defRPr sz="30000"/>
            </a:lvl1pPr>
          </a:lstStyle>
          <a:p>
            <a:r>
              <a:t>ἀπό → ἀπ᾿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Acce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Accents</a:t>
            </a:r>
          </a:p>
        </p:txBody>
      </p:sp>
      <p:sp>
        <p:nvSpPr>
          <p:cNvPr id="93" name="Acute: αἰτέω…"/>
          <p:cNvSpPr txBox="1">
            <a:spLocks noGrp="1"/>
          </p:cNvSpPr>
          <p:nvPr>
            <p:ph type="body" sz="quarter" idx="1"/>
          </p:nvPr>
        </p:nvSpPr>
        <p:spPr>
          <a:xfrm>
            <a:off x="7393880" y="4904382"/>
            <a:ext cx="9634340" cy="5608242"/>
          </a:xfrm>
          <a:prstGeom prst="rect">
            <a:avLst/>
          </a:prstGeom>
        </p:spPr>
        <p:txBody>
          <a:bodyPr/>
          <a:lstStyle/>
          <a:p>
            <a:r>
              <a:t>Acute: αἰτέω</a:t>
            </a:r>
          </a:p>
          <a:p>
            <a:r>
              <a:t>Grave: θεὸς</a:t>
            </a:r>
          </a:p>
          <a:p>
            <a:r>
              <a:t>Circumflex: ἁγνῶς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yllab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</a:t>
            </a:r>
          </a:p>
        </p:txBody>
      </p:sp>
      <p:sp>
        <p:nvSpPr>
          <p:cNvPr id="96" name="Dividing a word into different pieces so it can be pronounced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Dividing a word into different pieces so it can be pronounced</a:t>
            </a:r>
          </a:p>
          <a:p>
            <a:r>
              <a:t>Two methods</a:t>
            </a:r>
          </a:p>
          <a:p>
            <a:pPr lvl="1"/>
            <a:r>
              <a:t>Learn rules (Appendix)</a:t>
            </a:r>
          </a:p>
          <a:p>
            <a:pPr lvl="1"/>
            <a:r>
              <a:t>Listen to teacher — natural for English speaker</a:t>
            </a:r>
          </a:p>
          <a:p>
            <a:r>
              <a:t>Listen carefully when learning vocabulary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yllab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</a:t>
            </a:r>
          </a:p>
        </p:txBody>
      </p:sp>
      <p:sp>
        <p:nvSpPr>
          <p:cNvPr id="99" name="There is one vowel (or diphthong) per syllable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066800" indent="-1066800">
              <a:lnSpc>
                <a:spcPct val="110000"/>
              </a:lnSpc>
              <a:spcBef>
                <a:spcPts val="7200"/>
              </a:spcBef>
              <a:buSzPct val="100000"/>
              <a:buAutoNum type="arabicPeriod"/>
            </a:pPr>
            <a:r>
              <a:t>There is one vowel (or diphthong) per syllable.</a:t>
            </a:r>
            <a:br/>
            <a:endParaRPr/>
          </a:p>
          <a:p>
            <a:pPr algn="ctr">
              <a:lnSpc>
                <a:spcPct val="110000"/>
              </a:lnSpc>
              <a:spcBef>
                <a:spcPts val="7200"/>
              </a:spcBef>
              <a:defRPr sz="18000"/>
            </a:pPr>
            <a:r>
              <a:t>ἀ κη κό α μεν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yllabif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</a:t>
            </a:r>
          </a:p>
        </p:txBody>
      </p:sp>
      <p:sp>
        <p:nvSpPr>
          <p:cNvPr id="102" name="A single consonant by itself (not a cluster) goes with the following vowel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244600" indent="-1244600">
              <a:lnSpc>
                <a:spcPct val="110000"/>
              </a:lnSpc>
              <a:spcBef>
                <a:spcPts val="7200"/>
              </a:spcBef>
              <a:buSzPct val="100000"/>
              <a:buAutoNum type="arabicPeriod" startAt="2"/>
            </a:pPr>
            <a:r>
              <a:t>A single consonant by itself (not a cluster) goes with the following vowel.</a:t>
            </a:r>
          </a:p>
          <a:p>
            <a:pPr algn="ctr">
              <a:lnSpc>
                <a:spcPct val="110000"/>
              </a:lnSpc>
              <a:spcBef>
                <a:spcPts val="7200"/>
              </a:spcBef>
              <a:defRPr sz="18000"/>
            </a:pPr>
            <a:r>
              <a:t>ἑ ω ρά κα μεν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</Words>
  <Application>Microsoft Macintosh PowerPoint</Application>
  <PresentationFormat>Custom</PresentationFormat>
  <Paragraphs>102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Chalkboard</vt:lpstr>
      <vt:lpstr>Helvetica</vt:lpstr>
      <vt:lpstr>Helvetica Neue</vt:lpstr>
      <vt:lpstr>Lucida Grande</vt:lpstr>
      <vt:lpstr>Times New Roman</vt:lpstr>
      <vt:lpstr>White</vt:lpstr>
      <vt:lpstr>Chapter 4</vt:lpstr>
      <vt:lpstr>Punctuation</vt:lpstr>
      <vt:lpstr>Punctuation</vt:lpstr>
      <vt:lpstr>Diacriticals</vt:lpstr>
      <vt:lpstr>Apostrophe</vt:lpstr>
      <vt:lpstr>Accents</vt:lpstr>
      <vt:lpstr>Syllabification</vt:lpstr>
      <vt:lpstr>Syllabification</vt:lpstr>
      <vt:lpstr>Syllabification</vt:lpstr>
      <vt:lpstr>Syllabification</vt:lpstr>
      <vt:lpstr>Syllabification</vt:lpstr>
      <vt:lpstr>Syllabification</vt:lpstr>
      <vt:lpstr>Syllabification</vt:lpstr>
      <vt:lpstr>Syllabification</vt:lpstr>
      <vt:lpstr>Practice reading</vt:lpstr>
      <vt:lpstr>Practice reading</vt:lpstr>
      <vt:lpstr>Summary</vt:lpstr>
      <vt:lpstr>Challenge of Vocabulary</vt:lpstr>
      <vt:lpstr>PowerPoint Presentation</vt:lpstr>
      <vt:lpstr>FlashWorks</vt:lpstr>
      <vt:lpstr>Glosses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</dc:title>
  <cp:lastModifiedBy>Bill Mounce</cp:lastModifiedBy>
  <cp:revision>1</cp:revision>
  <dcterms:modified xsi:type="dcterms:W3CDTF">2019-01-22T18:11:54Z</dcterms:modified>
</cp:coreProperties>
</file>