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1pPr>
    <a:lvl2pPr marL="0" marR="0" indent="2286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2pPr>
    <a:lvl3pPr marL="0" marR="0" indent="4572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3pPr>
    <a:lvl4pPr marL="0" marR="0" indent="6858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4pPr>
    <a:lvl5pPr marL="0" marR="0" indent="9144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5pPr>
    <a:lvl6pPr marL="0" marR="0" indent="11430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6pPr>
    <a:lvl7pPr marL="0" marR="0" indent="13716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7pPr>
    <a:lvl8pPr marL="0" marR="0" indent="16002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8pPr>
    <a:lvl9pPr marL="0" marR="0" indent="18288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8F44A2F1-9E1F-4B54-A3A2-5F16C0AD49E2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D51ADE6A-740E-44AE-83CC-AE7238B6C88D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EEE7283C-3CF3-47DC-8721-378D4A62B22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4C3C2611-4C71-4FC5-86AE-919BDF0F9419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381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94"/>
  </p:normalViewPr>
  <p:slideViewPr>
    <p:cSldViewPr snapToGrid="0" snapToObjects="1">
      <p:cViewPr varScale="1">
        <p:scale>
          <a:sx n="58" d="100"/>
          <a:sy n="58" d="100"/>
        </p:scale>
        <p:origin x="920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openxmlformats.org/officeDocument/2006/relationships/image" Target="../media/image4.tif"/><Relationship Id="rId1" Type="http://schemas.openxmlformats.org/officeDocument/2006/relationships/image" Target="../media/image3.tif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US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blipFill rotWithShape="1">
              <a:blip xmlns:r="http://schemas.openxmlformats.org/officeDocument/2006/relationships" r:embed="rId1"/>
              <a:srcRect/>
              <a:stretch>
                <a:fillRect/>
              </a:stretch>
            </a:blipFill>
            <a:ln w="25400" cap="flat">
              <a:noFill/>
              <a:miter lim="400000"/>
            </a:ln>
            <a:effectLst/>
          </c:spPr>
          <c:explosion val="14"/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1-C8AE-BC46-9463-F9A812188DE2}"/>
              </c:ext>
            </c:extLst>
          </c:dPt>
          <c:dPt>
            <c:idx val="1"/>
            <c:bubble3D val="0"/>
            <c:spPr>
              <a:blipFill rotWithShape="1">
                <a:blip xmlns:r="http://schemas.openxmlformats.org/officeDocument/2006/relationships" r:embed="rId2"/>
                <a:srcRect/>
                <a:stretch>
                  <a:fillRect/>
                </a:stretch>
              </a:blipFill>
              <a:ln w="254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3-C8AE-BC46-9463-F9A812188DE2}"/>
              </c:ext>
            </c:extLst>
          </c:dPt>
          <c:dLbls>
            <c:dLbl>
              <c:idx val="0"/>
              <c:numFmt formatCode="0%" sourceLinked="0"/>
              <c:spPr/>
              <c:txPr>
                <a:bodyPr/>
                <a:lstStyle/>
                <a:p>
                  <a:pPr>
                    <a:defRPr sz="7669" b="0" i="0" u="none" strike="noStrike">
                      <a:solidFill>
                        <a:srgbClr val="FFFFFF"/>
                      </a:solidFill>
                      <a:effectLst>
                        <a:outerShdw blurRad="127000" dist="76199" dir="2700000" algn="tl">
                          <a:srgbClr val="000000">
                            <a:alpha val="72413"/>
                          </a:srgbClr>
                        </a:outerShdw>
                      </a:effectLst>
                      <a:latin typeface="Times New Roman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1-C8AE-BC46-9463-F9A812188DE2}"/>
                </c:ext>
              </c:extLst>
            </c:dLbl>
            <c:dLbl>
              <c:idx val="1"/>
              <c:numFmt formatCode="0%" sourceLinked="0"/>
              <c:spPr/>
              <c:txPr>
                <a:bodyPr/>
                <a:lstStyle/>
                <a:p>
                  <a:pPr>
                    <a:defRPr sz="7669" b="0" i="0" u="none" strike="noStrike">
                      <a:solidFill>
                        <a:srgbClr val="FFFFFF"/>
                      </a:solidFill>
                      <a:effectLst>
                        <a:outerShdw blurRad="127000" dist="76199" dir="2700000" algn="tl">
                          <a:srgbClr val="000000">
                            <a:alpha val="72413"/>
                          </a:srgbClr>
                        </a:outerShdw>
                      </a:effectLst>
                      <a:latin typeface="Times New Roman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3-C8AE-BC46-9463-F9A812188DE2}"/>
                </c:ext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7669" b="0" i="0" u="none" strike="noStrike">
                    <a:solidFill>
                      <a:srgbClr val="FFFFFF"/>
                    </a:solidFill>
                    <a:effectLst>
                      <a:outerShdw blurRad="127000" dist="76199" dir="2700000" algn="tl">
                        <a:srgbClr val="000000">
                          <a:alpha val="72413"/>
                        </a:srgbClr>
                      </a:outerShdw>
                    </a:effectLst>
                    <a:latin typeface="Times New Roman"/>
                  </a:defRPr>
                </a:pPr>
                <a:endParaRPr lang="en-US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Sheet1!$B$1:$C$1</c:f>
              <c:strCache>
                <c:ptCount val="2"/>
                <c:pt idx="0">
                  <c:v>2007</c:v>
                </c:pt>
                <c:pt idx="1">
                  <c:v>2008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82.99</c:v>
                </c:pt>
                <c:pt idx="1">
                  <c:v>17.010000000000002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8AE-BC46-9463-F9A812188DE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176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3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86" name="Shape 8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31800" latinLnBrk="0">
      <a:defRPr>
        <a:latin typeface="Lucida Grande"/>
        <a:ea typeface="Lucida Grande"/>
        <a:cs typeface="Lucida Grande"/>
        <a:sym typeface="Lucida Grande"/>
      </a:defRPr>
    </a:lvl1pPr>
    <a:lvl2pPr indent="228600" defTabSz="431800" latinLnBrk="0">
      <a:defRPr>
        <a:latin typeface="Lucida Grande"/>
        <a:ea typeface="Lucida Grande"/>
        <a:cs typeface="Lucida Grande"/>
        <a:sym typeface="Lucida Grande"/>
      </a:defRPr>
    </a:lvl2pPr>
    <a:lvl3pPr indent="457200" defTabSz="431800" latinLnBrk="0">
      <a:defRPr>
        <a:latin typeface="Lucida Grande"/>
        <a:ea typeface="Lucida Grande"/>
        <a:cs typeface="Lucida Grande"/>
        <a:sym typeface="Lucida Grande"/>
      </a:defRPr>
    </a:lvl3pPr>
    <a:lvl4pPr indent="685800" defTabSz="431800" latinLnBrk="0">
      <a:defRPr>
        <a:latin typeface="Lucida Grande"/>
        <a:ea typeface="Lucida Grande"/>
        <a:cs typeface="Lucida Grande"/>
        <a:sym typeface="Lucida Grande"/>
      </a:defRPr>
    </a:lvl4pPr>
    <a:lvl5pPr indent="914400" defTabSz="431800" latinLnBrk="0">
      <a:defRPr>
        <a:latin typeface="Lucida Grande"/>
        <a:ea typeface="Lucida Grande"/>
        <a:cs typeface="Lucida Grande"/>
        <a:sym typeface="Lucida Grande"/>
      </a:defRPr>
    </a:lvl5pPr>
    <a:lvl6pPr indent="1143000" defTabSz="431800" latinLnBrk="0">
      <a:defRPr>
        <a:latin typeface="Lucida Grande"/>
        <a:ea typeface="Lucida Grande"/>
        <a:cs typeface="Lucida Grande"/>
        <a:sym typeface="Lucida Grande"/>
      </a:defRPr>
    </a:lvl6pPr>
    <a:lvl7pPr indent="1371600" defTabSz="431800" latinLnBrk="0">
      <a:defRPr>
        <a:latin typeface="Lucida Grande"/>
        <a:ea typeface="Lucida Grande"/>
        <a:cs typeface="Lucida Grande"/>
        <a:sym typeface="Lucida Grande"/>
      </a:defRPr>
    </a:lvl7pPr>
    <a:lvl8pPr indent="1600200" defTabSz="431800" latinLnBrk="0">
      <a:defRPr>
        <a:latin typeface="Lucida Grande"/>
        <a:ea typeface="Lucida Grande"/>
        <a:cs typeface="Lucida Grande"/>
        <a:sym typeface="Lucida Grande"/>
      </a:defRPr>
    </a:lvl8pPr>
    <a:lvl9pPr indent="1828800" defTabSz="431800" latinLnBrk="0">
      <a:defRPr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Line"/>
          <p:cNvSpPr/>
          <p:nvPr/>
        </p:nvSpPr>
        <p:spPr>
          <a:xfrm flipV="1">
            <a:off x="1219200" y="4786069"/>
            <a:ext cx="21934224" cy="246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0" tIns="0" rIns="0" bIns="0"/>
          <a:lstStyle/>
          <a:p>
            <a:endParaRPr/>
          </a:p>
        </p:txBody>
      </p:sp>
      <p:sp>
        <p:nvSpPr>
          <p:cNvPr id="13" name="Title Text"/>
          <p:cNvSpPr txBox="1">
            <a:spLocks noGrp="1"/>
          </p:cNvSpPr>
          <p:nvPr>
            <p:ph type="title"/>
          </p:nvPr>
        </p:nvSpPr>
        <p:spPr>
          <a:xfrm>
            <a:off x="1219200" y="819150"/>
            <a:ext cx="21983700" cy="318135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4" name="Body Level One…"/>
          <p:cNvSpPr txBox="1">
            <a:spLocks noGrp="1"/>
          </p:cNvSpPr>
          <p:nvPr>
            <p:ph type="body" idx="1"/>
          </p:nvPr>
        </p:nvSpPr>
        <p:spPr>
          <a:xfrm>
            <a:off x="1219200" y="6359624"/>
            <a:ext cx="21983700" cy="6213376"/>
          </a:xfrm>
          <a:prstGeom prst="rect">
            <a:avLst/>
          </a:prstGeom>
        </p:spPr>
        <p:txBody>
          <a:bodyPr lIns="76200" tIns="76200" rIns="76200" bIns="76200"/>
          <a:lstStyle>
            <a:lvl1pPr algn="ctr">
              <a:lnSpc>
                <a:spcPct val="130000"/>
              </a:lnSpc>
              <a:spcBef>
                <a:spcPts val="0"/>
              </a:spcBef>
              <a:defRPr sz="14400">
                <a:solidFill>
                  <a:srgbClr val="53585F"/>
                </a:solidFill>
              </a:defRPr>
            </a:lvl1pPr>
            <a:lvl2pPr marL="0" indent="0" algn="ctr">
              <a:buSzTx/>
              <a:buNone/>
              <a:defRPr sz="9000"/>
            </a:lvl2pPr>
            <a:lvl3pPr marL="0" indent="0" algn="ctr">
              <a:spcBef>
                <a:spcPts val="3400"/>
              </a:spcBef>
              <a:buSzTx/>
              <a:buNone/>
              <a:defRPr sz="1800"/>
            </a:lvl3pPr>
            <a:lvl4pPr marL="0" algn="ctr">
              <a:spcBef>
                <a:spcPts val="3400"/>
              </a:spcBef>
              <a:defRPr sz="1800"/>
            </a:lvl4pPr>
            <a:lvl5pPr marL="0" algn="ctr">
              <a:spcBef>
                <a:spcPts val="3400"/>
              </a:spcBef>
              <a:defRPr sz="1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3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Nu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2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 marL="1481666" indent="-1481666">
              <a:buSzPct val="100000"/>
              <a:buAutoNum type="arabicPeriod"/>
            </a:lvl1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1" name="Body Level One…"/>
          <p:cNvSpPr txBox="1">
            <a:spLocks noGrp="1"/>
          </p:cNvSpPr>
          <p:nvPr>
            <p:ph type="body" idx="1"/>
          </p:nvPr>
        </p:nvSpPr>
        <p:spPr>
          <a:xfrm>
            <a:off x="1238250" y="3797101"/>
            <a:ext cx="21907500" cy="9214744"/>
          </a:xfrm>
          <a:prstGeom prst="rect">
            <a:avLst/>
          </a:prstGeom>
        </p:spPr>
        <p:txBody>
          <a:bodyPr/>
          <a:lstStyle>
            <a:lvl2pPr marL="1828800"/>
            <a:lvl3pPr marL="2191445" indent="-654745">
              <a:buSzPct val="43000"/>
              <a:buBlip>
                <a:blip r:embed="rId2"/>
              </a:buBlip>
              <a:defRPr sz="1800"/>
            </a:lvl3pPr>
            <a:lvl4pPr marL="2762945" indent="-654745">
              <a:buSzPct val="43000"/>
              <a:buBlip>
                <a:blip r:embed="rId2"/>
              </a:buBlip>
              <a:defRPr sz="1800"/>
            </a:lvl4pPr>
            <a:lvl5pPr marL="3118545" indent="-654745">
              <a:buSzPct val="43000"/>
              <a:buBlip>
                <a:blip r:embed="rId2"/>
              </a:buBlip>
              <a:defRPr sz="1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er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Line"/>
          <p:cNvSpPr/>
          <p:nvPr/>
        </p:nvSpPr>
        <p:spPr>
          <a:xfrm>
            <a:off x="1238251" y="2762250"/>
            <a:ext cx="21910418" cy="0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+mn-lt"/>
                <a:ea typeface="+mn-ea"/>
                <a:cs typeface="+mn-cs"/>
                <a:sym typeface="Chalkboard"/>
              </a:defRPr>
            </a:pPr>
            <a:endParaRPr/>
          </a:p>
        </p:txBody>
      </p:sp>
      <p:sp>
        <p:nvSpPr>
          <p:cNvPr id="5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t>Title Text</a:t>
            </a:r>
          </a:p>
        </p:txBody>
      </p:sp>
      <p:sp>
        <p:nvSpPr>
          <p:cNvPr id="51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0209669" cy="9605368"/>
          </a:xfrm>
          <a:prstGeom prst="rect">
            <a:avLst/>
          </a:prstGeom>
        </p:spPr>
        <p:txBody>
          <a:bodyPr>
            <a:normAutofit/>
          </a:bodyPr>
          <a:lstStyle>
            <a:lvl2pPr marL="1282700" indent="0">
              <a:spcBef>
                <a:spcPts val="4800"/>
              </a:spcBef>
              <a:buSzTx/>
              <a:buNone/>
              <a:defRPr sz="8400">
                <a:solidFill>
                  <a:srgbClr val="000000"/>
                </a:solidFill>
              </a:defRPr>
            </a:lvl2pPr>
            <a:lvl3pPr marL="2669492" indent="-1018492">
              <a:spcBef>
                <a:spcPts val="4800"/>
              </a:spcBef>
              <a:buSzPct val="43000"/>
              <a:buBlip>
                <a:blip r:embed="rId2"/>
              </a:buBlip>
              <a:defRPr sz="8400">
                <a:solidFill>
                  <a:srgbClr val="000000"/>
                </a:solidFill>
              </a:defRPr>
            </a:lvl3pPr>
            <a:lvl4pPr marL="3417689" indent="-1309489">
              <a:spcBef>
                <a:spcPts val="4800"/>
              </a:spcBef>
              <a:buSzPct val="43000"/>
              <a:buBlip>
                <a:blip r:embed="rId2"/>
              </a:buBlip>
              <a:defRPr sz="8400">
                <a:solidFill>
                  <a:srgbClr val="000000"/>
                </a:solidFill>
              </a:defRPr>
            </a:lvl4pPr>
            <a:lvl5pPr marL="4001892" indent="-1309492">
              <a:spcBef>
                <a:spcPts val="4800"/>
              </a:spcBef>
              <a:buSzPct val="43000"/>
              <a:buBlip>
                <a:blip r:embed="rId2"/>
              </a:buBlip>
              <a:defRPr sz="8400">
                <a:solidFill>
                  <a:srgbClr val="000000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101734" y="13799055"/>
            <a:ext cx="200928" cy="202695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93909" y="13103418"/>
            <a:ext cx="403946" cy="479233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ocabul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Vocabulary"/>
          <p:cNvSpPr txBox="1"/>
          <p:nvPr/>
        </p:nvSpPr>
        <p:spPr>
          <a:xfrm>
            <a:off x="1264470" y="913804"/>
            <a:ext cx="21907501" cy="160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ctr">
            <a:spAutoFit/>
          </a:bodyPr>
          <a:lstStyle>
            <a:lvl1pPr algn="ctr" defTabSz="647700">
              <a:defRPr sz="9000">
                <a:solidFill>
                  <a:srgbClr val="0067AC"/>
                </a:solidFill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r>
              <a:t>Vocabulary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5486400"/>
            <a:ext cx="21907500" cy="6858000"/>
          </a:xfrm>
          <a:prstGeom prst="rect">
            <a:avLst/>
          </a:prstGeom>
        </p:spPr>
        <p:txBody>
          <a:bodyPr lIns="76200" tIns="76200" rIns="76200" bIns="76200"/>
          <a:lstStyle>
            <a:lvl1pPr algn="ctr">
              <a:spcBef>
                <a:spcPts val="3400"/>
              </a:spcBef>
              <a:defRPr sz="20000"/>
            </a:lvl1pPr>
            <a:lvl2pPr marL="1676400">
              <a:spcBef>
                <a:spcPts val="3400"/>
              </a:spcBef>
              <a:defRPr sz="6600"/>
            </a:lvl2pPr>
            <a:lvl3pPr marL="2191445" indent="-654745">
              <a:buSzPct val="43000"/>
              <a:buBlip>
                <a:blip r:embed="rId2"/>
              </a:buBlip>
              <a:defRPr sz="5400"/>
            </a:lvl3pPr>
            <a:lvl4pPr marL="2762945" indent="-654745">
              <a:buSzPct val="43000"/>
              <a:buBlip>
                <a:blip r:embed="rId2"/>
              </a:buBlip>
              <a:defRPr sz="4200"/>
            </a:lvl4pPr>
            <a:lvl5pPr marL="3347146" indent="-654746">
              <a:buSzPct val="43000"/>
              <a:buBlip>
                <a:blip r:embed="rId2"/>
              </a:buBlip>
              <a:defRPr sz="4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Alphab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Line"/>
          <p:cNvSpPr/>
          <p:nvPr/>
        </p:nvSpPr>
        <p:spPr>
          <a:xfrm flipV="1">
            <a:off x="11556999" y="6223000"/>
            <a:ext cx="1270001" cy="1270000"/>
          </a:xfrm>
          <a:prstGeom prst="line">
            <a:avLst/>
          </a:prstGeom>
          <a:ln w="38100">
            <a:solidFill>
              <a:srgbClr val="FFFFFF"/>
            </a:solidFill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6" name="Line"/>
          <p:cNvSpPr/>
          <p:nvPr/>
        </p:nvSpPr>
        <p:spPr>
          <a:xfrm>
            <a:off x="2557958" y="3901678"/>
            <a:ext cx="19268084" cy="1"/>
          </a:xfrm>
          <a:prstGeom prst="line">
            <a:avLst/>
          </a:prstGeom>
          <a:ln w="38100">
            <a:solidFill>
              <a:srgbClr val="53585F"/>
            </a:solidFill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7" name="Line"/>
          <p:cNvSpPr/>
          <p:nvPr/>
        </p:nvSpPr>
        <p:spPr>
          <a:xfrm>
            <a:off x="2557958" y="6858000"/>
            <a:ext cx="19268084" cy="0"/>
          </a:xfrm>
          <a:prstGeom prst="line">
            <a:avLst/>
          </a:prstGeom>
          <a:ln w="38100">
            <a:solidFill>
              <a:srgbClr val="53585F"/>
            </a:solidFill>
            <a:custDash>
              <a:ds d="200000" sp="200000"/>
            </a:custDash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8" name="Line"/>
          <p:cNvSpPr/>
          <p:nvPr/>
        </p:nvSpPr>
        <p:spPr>
          <a:xfrm>
            <a:off x="2684958" y="9941321"/>
            <a:ext cx="19268084" cy="1"/>
          </a:xfrm>
          <a:prstGeom prst="line">
            <a:avLst/>
          </a:prstGeom>
          <a:ln w="38100">
            <a:solidFill>
              <a:srgbClr val="53585F"/>
            </a:solidFill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202197" y="13716000"/>
            <a:ext cx="253493" cy="254000"/>
          </a:xfrm>
          <a:prstGeom prst="rect">
            <a:avLst/>
          </a:prstGeom>
        </p:spPr>
        <p:txBody>
          <a:bodyPr anchor="t"/>
          <a:lstStyle>
            <a:lvl1pPr algn="l">
              <a:spcBef>
                <a:spcPts val="1800"/>
              </a:spcBef>
              <a:defRPr sz="6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"/>
          <p:cNvSpPr/>
          <p:nvPr/>
        </p:nvSpPr>
        <p:spPr>
          <a:xfrm>
            <a:off x="1238250" y="2762250"/>
            <a:ext cx="21910419" cy="0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0" tIns="0" rIns="0" bIns="0"/>
          <a:lstStyle/>
          <a:p>
            <a:endParaRPr/>
          </a:p>
        </p:txBody>
      </p:sp>
      <p:sp>
        <p:nvSpPr>
          <p:cNvPr id="3" name="Title Text"/>
          <p:cNvSpPr txBox="1">
            <a:spLocks noGrp="1"/>
          </p:cNvSpPr>
          <p:nvPr>
            <p:ph type="title"/>
          </p:nvPr>
        </p:nvSpPr>
        <p:spPr>
          <a:xfrm>
            <a:off x="1219200" y="304800"/>
            <a:ext cx="21983700" cy="21907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b"/>
          <a:lstStyle/>
          <a:p>
            <a:r>
              <a:t>Title Text</a:t>
            </a:r>
          </a:p>
        </p:txBody>
      </p:sp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/>
          <a:lstStyle>
            <a:lvl2pPr marL="2578100" indent="-914400">
              <a:spcBef>
                <a:spcPts val="3600"/>
              </a:spcBef>
              <a:buSzPct val="100000"/>
              <a:buChar char="•"/>
              <a:defRPr sz="7200">
                <a:solidFill>
                  <a:srgbClr val="53585F"/>
                </a:solidFill>
              </a:defRPr>
            </a:lvl2pPr>
            <a:lvl3pPr marL="3746500" indent="-914400">
              <a:spcBef>
                <a:spcPts val="4000"/>
              </a:spcBef>
              <a:buSzPct val="75000"/>
              <a:buChar char="•"/>
              <a:defRPr sz="6000">
                <a:solidFill>
                  <a:srgbClr val="53585F"/>
                </a:solidFill>
              </a:defRPr>
            </a:lvl3pPr>
            <a:lvl4pPr marL="4711700" indent="0">
              <a:spcBef>
                <a:spcPts val="4000"/>
              </a:spcBef>
              <a:defRPr sz="4800">
                <a:solidFill>
                  <a:srgbClr val="53585F"/>
                </a:solidFill>
              </a:defRPr>
            </a:lvl4pPr>
            <a:lvl5pPr marL="5727700" indent="0">
              <a:spcBef>
                <a:spcPts val="4000"/>
              </a:spcBef>
              <a:defRPr sz="3600">
                <a:solidFill>
                  <a:srgbClr val="53585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101734" y="13799055"/>
            <a:ext cx="200928" cy="202695"/>
          </a:xfrm>
          <a:prstGeom prst="rect">
            <a:avLst/>
          </a:prstGeom>
          <a:ln w="12700">
            <a:miter lim="400000"/>
          </a:ln>
        </p:spPr>
        <p:txBody>
          <a:bodyPr wrap="none" lIns="76200" tIns="76200" rIns="76200" bIns="76200" anchor="b">
            <a:spAutoFit/>
          </a:bodyPr>
          <a:lstStyle>
            <a:lvl1pPr algn="ctr" defTabSz="647700">
              <a:defRPr sz="300">
                <a:solidFill>
                  <a:srgbClr val="FFFFFF"/>
                </a:solidFill>
                <a:latin typeface="+mn-lt"/>
                <a:ea typeface="+mn-ea"/>
                <a:cs typeface="+mn-cs"/>
                <a:sym typeface="Chalkboard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ransition spd="med"/>
  <p:txStyles>
    <p:titleStyle>
      <a:lvl1pPr marL="0" marR="0" indent="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1pPr>
      <a:lvl2pPr marL="0" marR="0" indent="228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2pPr>
      <a:lvl3pPr marL="0" marR="0" indent="457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3pPr>
      <a:lvl4pPr marL="0" marR="0" indent="685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4pPr>
      <a:lvl5pPr marL="0" marR="0" indent="9144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5pPr>
      <a:lvl6pPr marL="0" marR="0" indent="11430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6pPr>
      <a:lvl7pPr marL="0" marR="0" indent="1371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7pPr>
      <a:lvl8pPr marL="0" marR="0" indent="1600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8pPr>
      <a:lvl9pPr marL="0" marR="0" indent="1828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9pPr>
    </p:titleStyle>
    <p:bodyStyle>
      <a:lvl1pPr marL="0" marR="0" indent="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1pPr>
      <a:lvl2pPr marL="0" marR="0" indent="2286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2pPr>
      <a:lvl3pPr marL="0" marR="0" indent="4572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3pPr>
      <a:lvl4pPr marL="0" marR="0" indent="6858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4pPr>
      <a:lvl5pPr marL="0" marR="0" indent="9144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5pPr>
      <a:lvl6pPr marL="0" marR="0" indent="11430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6pPr>
      <a:lvl7pPr marL="0" marR="0" indent="13716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7pPr>
      <a:lvl8pPr marL="0" marR="0" indent="16002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8pPr>
      <a:lvl9pPr marL="0" marR="0" indent="18288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9pPr>
    </p:bodyStyle>
    <p:otherStyle>
      <a:lvl1pPr marL="0" marR="0" indent="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1pPr>
      <a:lvl2pPr marL="0" marR="0" indent="228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2pPr>
      <a:lvl3pPr marL="0" marR="0" indent="457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3pPr>
      <a:lvl4pPr marL="0" marR="0" indent="685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4pPr>
      <a:lvl5pPr marL="0" marR="0" indent="9144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5pPr>
      <a:lvl6pPr marL="0" marR="0" indent="11430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6pPr>
      <a:lvl7pPr marL="0" marR="0" indent="1371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7pPr>
      <a:lvl8pPr marL="0" marR="0" indent="1600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8pPr>
      <a:lvl9pPr marL="0" marR="0" indent="1828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Chapter 36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Chapter 36</a:t>
            </a:r>
          </a:p>
        </p:txBody>
      </p:sp>
      <p:sp>
        <p:nvSpPr>
          <p:cNvPr id="89" name="Other μι Verbs…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pPr defTabSz="524637">
              <a:defRPr sz="11664"/>
            </a:pPr>
            <a:r>
              <a:t>Other μι Verbs</a:t>
            </a:r>
          </a:p>
          <a:p>
            <a:pPr defTabSz="524637">
              <a:defRPr sz="11664"/>
            </a:pPr>
            <a:r>
              <a:t>Article</a:t>
            </a:r>
          </a:p>
          <a:p>
            <a:pPr defTabSz="524637">
              <a:defRPr sz="11664"/>
            </a:pPr>
            <a:r>
              <a:t>Odds ‘n Ends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2. Anaphoric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2. Anaphoric</a:t>
            </a:r>
          </a:p>
        </p:txBody>
      </p:sp>
      <p:sp>
        <p:nvSpPr>
          <p:cNvPr id="116" name="2 Tim 4:2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2 Tim 4:2</a:t>
            </a:r>
          </a:p>
          <a:p>
            <a:pPr lvl="1"/>
            <a:r>
              <a:t>κήρυξον </a:t>
            </a:r>
            <a:r>
              <a:rPr>
                <a:solidFill>
                  <a:srgbClr val="A86C24"/>
                </a:solidFill>
              </a:rPr>
              <a:t>τὸν</a:t>
            </a:r>
            <a:r>
              <a:t> λόγον.</a:t>
            </a:r>
          </a:p>
          <a:p>
            <a:pPr lvl="1"/>
            <a:r>
              <a:t>“Preach </a:t>
            </a:r>
            <a:r>
              <a:rPr>
                <a:solidFill>
                  <a:srgbClr val="A86C24"/>
                </a:solidFill>
              </a:rPr>
              <a:t>the</a:t>
            </a:r>
            <a:r>
              <a:t> word.”</a:t>
            </a: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3. Deictic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3. Deictic</a:t>
            </a:r>
          </a:p>
        </p:txBody>
      </p:sp>
      <p:sp>
        <p:nvSpPr>
          <p:cNvPr id="119" name="Matt 14:15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Matt 14:15</a:t>
            </a:r>
          </a:p>
          <a:p>
            <a:pPr lvl="1"/>
            <a:r>
              <a:t>προσῆλθον αὐτῷ οἱ μαθηταὶ λέγοντες, ἔρημός ἐστιν </a:t>
            </a:r>
            <a:r>
              <a:rPr>
                <a:solidFill>
                  <a:srgbClr val="A86C24"/>
                </a:solidFill>
              </a:rPr>
              <a:t>ὁ</a:t>
            </a:r>
            <a:r>
              <a:t> τόπος.</a:t>
            </a:r>
          </a:p>
          <a:p>
            <a:pPr lvl="1"/>
            <a:r>
              <a:t>“The disciples came to him and said, ‘</a:t>
            </a:r>
            <a:r>
              <a:rPr>
                <a:solidFill>
                  <a:srgbClr val="A86C24"/>
                </a:solidFill>
              </a:rPr>
              <a:t>This</a:t>
            </a:r>
            <a:r>
              <a:t> place is desolate.’”</a:t>
            </a: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4. Par Excellenc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4. Par Excellence</a:t>
            </a:r>
          </a:p>
        </p:txBody>
      </p:sp>
      <p:sp>
        <p:nvSpPr>
          <p:cNvPr id="122" name="John 1:2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John 1:21</a:t>
            </a:r>
          </a:p>
          <a:p>
            <a:pPr lvl="1"/>
            <a:r>
              <a:rPr>
                <a:solidFill>
                  <a:srgbClr val="A86C24"/>
                </a:solidFill>
              </a:rPr>
              <a:t>ὁ</a:t>
            </a:r>
            <a:r>
              <a:t> προφήτης εἶ σύ; καὶ ἀπεκρίθη, οὔ.</a:t>
            </a:r>
          </a:p>
          <a:p>
            <a:pPr lvl="1"/>
            <a:r>
              <a:t>“‘Are you </a:t>
            </a:r>
            <a:r>
              <a:rPr>
                <a:solidFill>
                  <a:srgbClr val="A86C24"/>
                </a:solidFill>
              </a:rPr>
              <a:t>the</a:t>
            </a:r>
            <a:r>
              <a:t> Prophet?’ And he answered, ‘No.’”</a:t>
            </a:r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5. Monadic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5. Monadic</a:t>
            </a:r>
          </a:p>
        </p:txBody>
      </p:sp>
      <p:sp>
        <p:nvSpPr>
          <p:cNvPr id="125" name="John 1:29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John 1:29</a:t>
            </a:r>
          </a:p>
          <a:p>
            <a:pPr lvl="1"/>
            <a:r>
              <a:t>ἴδε </a:t>
            </a:r>
            <a:r>
              <a:rPr>
                <a:solidFill>
                  <a:srgbClr val="A86C24"/>
                </a:solidFill>
              </a:rPr>
              <a:t>ὁ</a:t>
            </a:r>
            <a:r>
              <a:t> ἀμνὸς τοῦ θεοῦ ὁ αἴρων τὴν ἁμαρτίαν τοῦ κόσμου.</a:t>
            </a:r>
          </a:p>
          <a:p>
            <a:pPr lvl="1"/>
            <a:r>
              <a:t>“Behold, </a:t>
            </a:r>
            <a:r>
              <a:rPr>
                <a:solidFill>
                  <a:srgbClr val="A86C24"/>
                </a:solidFill>
              </a:rPr>
              <a:t>the</a:t>
            </a:r>
            <a:r>
              <a:t> Lamb of God, who takes away the sin of the world.”</a:t>
            </a: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6. Substantival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6. Substantival</a:t>
            </a:r>
          </a:p>
        </p:txBody>
      </p:sp>
      <p:sp>
        <p:nvSpPr>
          <p:cNvPr id="128" name="1 John 3:9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1 John 3:9</a:t>
            </a:r>
          </a:p>
          <a:p>
            <a:pPr lvl="1"/>
            <a:r>
              <a:t>Πᾶς </a:t>
            </a:r>
            <a:r>
              <a:rPr>
                <a:solidFill>
                  <a:srgbClr val="A86C24"/>
                </a:solidFill>
              </a:rPr>
              <a:t>ὁ γεγεννημένος ἐκ τοῦ θεοῦ</a:t>
            </a:r>
            <a:r>
              <a:t> ἁμαρτίαν οὐ ποιεῖ.</a:t>
            </a:r>
          </a:p>
          <a:p>
            <a:pPr lvl="1"/>
            <a:r>
              <a:t>“Everyone </a:t>
            </a:r>
            <a:r>
              <a:rPr>
                <a:solidFill>
                  <a:srgbClr val="A86C24"/>
                </a:solidFill>
              </a:rPr>
              <a:t>who has been born of God</a:t>
            </a:r>
            <a:r>
              <a:t> does not sin.”</a:t>
            </a:r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7. Personal Pronoun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7. Personal Pronoun</a:t>
            </a:r>
          </a:p>
        </p:txBody>
      </p:sp>
      <p:sp>
        <p:nvSpPr>
          <p:cNvPr id="131" name="Luke 5:33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Luke 5:33</a:t>
            </a:r>
          </a:p>
          <a:p>
            <a:pPr lvl="1"/>
            <a:r>
              <a:rPr>
                <a:solidFill>
                  <a:srgbClr val="A86C24"/>
                </a:solidFill>
              </a:rPr>
              <a:t>Οἱ</a:t>
            </a:r>
            <a:r>
              <a:t> δὲ εἶπαν πρὸς αὐτόν</a:t>
            </a:r>
          </a:p>
          <a:p>
            <a:pPr lvl="1"/>
            <a:r>
              <a:t>“And </a:t>
            </a:r>
            <a:r>
              <a:rPr>
                <a:solidFill>
                  <a:srgbClr val="A86C24"/>
                </a:solidFill>
              </a:rPr>
              <a:t>they</a:t>
            </a:r>
            <a:r>
              <a:t> said to him”</a:t>
            </a:r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7. Possessive Pronoun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7. Possessive Pronoun</a:t>
            </a:r>
          </a:p>
        </p:txBody>
      </p:sp>
      <p:sp>
        <p:nvSpPr>
          <p:cNvPr id="134" name="Eph 5:25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Eph 5:25</a:t>
            </a:r>
          </a:p>
          <a:p>
            <a:pPr lvl="1"/>
            <a:r>
              <a:t>Οἱ ἄνδρες, ἀγαπᾶτε </a:t>
            </a:r>
            <a:r>
              <a:rPr>
                <a:solidFill>
                  <a:srgbClr val="A86C24"/>
                </a:solidFill>
              </a:rPr>
              <a:t>τὰς</a:t>
            </a:r>
            <a:r>
              <a:t> γυναῖκας.</a:t>
            </a:r>
          </a:p>
          <a:p>
            <a:pPr lvl="1"/>
            <a:r>
              <a:t>“Husbands, love </a:t>
            </a:r>
            <a:r>
              <a:rPr>
                <a:solidFill>
                  <a:srgbClr val="A86C24"/>
                </a:solidFill>
              </a:rPr>
              <a:t>your</a:t>
            </a:r>
            <a:r>
              <a:t> wives.”</a:t>
            </a:r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7. Relative Pronoun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7. Relative Pronoun</a:t>
            </a:r>
          </a:p>
        </p:txBody>
      </p:sp>
      <p:sp>
        <p:nvSpPr>
          <p:cNvPr id="137" name="Luke 7:32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Luke 7:32</a:t>
            </a:r>
          </a:p>
          <a:p>
            <a:pPr lvl="1"/>
            <a:r>
              <a:t>ὅμοιοί εἰσιν παιδίοις </a:t>
            </a:r>
            <a:r>
              <a:rPr>
                <a:solidFill>
                  <a:srgbClr val="A86C24"/>
                </a:solidFill>
              </a:rPr>
              <a:t>τοῖς</a:t>
            </a:r>
            <a:r>
              <a:t> ἐν ἀγορᾷ καθημένοις καὶ προσφωνοῦσιν ἀλλήλοις.</a:t>
            </a:r>
          </a:p>
          <a:p>
            <a:pPr lvl="1"/>
            <a:r>
              <a:t>“They are like children </a:t>
            </a:r>
            <a:r>
              <a:rPr>
                <a:solidFill>
                  <a:srgbClr val="A86C24"/>
                </a:solidFill>
              </a:rPr>
              <a:t>who</a:t>
            </a:r>
            <a:r>
              <a:t> sit in the marketplace and call to one another.”</a:t>
            </a:r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8. Grammatical Marker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8. Grammatical Marker</a:t>
            </a:r>
          </a:p>
        </p:txBody>
      </p:sp>
      <p:sp>
        <p:nvSpPr>
          <p:cNvPr id="140" name="Mark 8:38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Mark 8:38</a:t>
            </a:r>
          </a:p>
          <a:p>
            <a:pPr lvl="1"/>
            <a:r>
              <a:t>μετὰ τῶν ἀγγέλων </a:t>
            </a:r>
            <a:r>
              <a:rPr>
                <a:solidFill>
                  <a:srgbClr val="A86C24"/>
                </a:solidFill>
              </a:rPr>
              <a:t>τῶν</a:t>
            </a:r>
            <a:r>
              <a:t> ἁγίων</a:t>
            </a:r>
          </a:p>
          <a:p>
            <a:pPr lvl="1"/>
            <a:r>
              <a:t>“with the holy angels”</a:t>
            </a:r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Article Not Presen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Article Not Present</a:t>
            </a:r>
          </a:p>
        </p:txBody>
      </p:sp>
      <p:sp>
        <p:nvSpPr>
          <p:cNvPr id="143" name="1 John 4:8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1 John 4:8</a:t>
            </a:r>
          </a:p>
          <a:p>
            <a:pPr lvl="1"/>
            <a:r>
              <a:t>ὁ θεὸς ἀγάπη ἐστίν.</a:t>
            </a:r>
          </a:p>
          <a:p>
            <a:pPr lvl="1"/>
            <a:r>
              <a:t>“God is love.”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Other μι Verb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Other </a:t>
            </a:r>
            <a:r>
              <a:rPr sz="10000">
                <a:latin typeface="Times New Roman"/>
                <a:ea typeface="Times New Roman"/>
                <a:cs typeface="Times New Roman"/>
                <a:sym typeface="Times New Roman"/>
              </a:rPr>
              <a:t>μι</a:t>
            </a:r>
            <a:r>
              <a:t> Verbs</a:t>
            </a:r>
          </a:p>
        </p:txBody>
      </p:sp>
      <p:sp>
        <p:nvSpPr>
          <p:cNvPr id="92" name="Omicron stems (*δο → δίδωμι)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Omicron stems (*δο → δίδωμι)</a:t>
            </a:r>
          </a:p>
          <a:p>
            <a:r>
              <a:t>Alpha stems (*στα)</a:t>
            </a:r>
          </a:p>
          <a:p>
            <a:r>
              <a:t>Epsilon stems (*θε)</a:t>
            </a:r>
          </a:p>
          <a:p>
            <a:r>
              <a:t>Upsilon stems (*δεικνυ)</a:t>
            </a:r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Article Not Presen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Article Not Present</a:t>
            </a:r>
          </a:p>
        </p:txBody>
      </p:sp>
      <p:sp>
        <p:nvSpPr>
          <p:cNvPr id="146" name="John 4:7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John 4:7</a:t>
            </a:r>
          </a:p>
          <a:p>
            <a:pPr lvl="1"/>
            <a:r>
              <a:t>ἔρχεται </a:t>
            </a:r>
            <a:r>
              <a:rPr>
                <a:solidFill>
                  <a:srgbClr val="A86C24"/>
                </a:solidFill>
              </a:rPr>
              <a:t>γυνὴ</a:t>
            </a:r>
            <a:r>
              <a:t> ἐκ τῆς Σαμαρείας ἀντλῆσαι ὕδωρ.</a:t>
            </a:r>
          </a:p>
          <a:p>
            <a:pPr lvl="1"/>
            <a:r>
              <a:t>“</a:t>
            </a:r>
            <a:r>
              <a:rPr>
                <a:solidFill>
                  <a:srgbClr val="A86C24"/>
                </a:solidFill>
              </a:rPr>
              <a:t>A woman</a:t>
            </a:r>
            <a:r>
              <a:t> of Samaria came to draw water.”</a:t>
            </a:r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entence Structur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Sentence Structure</a:t>
            </a:r>
          </a:p>
        </p:txBody>
      </p:sp>
      <p:sp>
        <p:nvSpPr>
          <p:cNvPr id="149" name="“Normal”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r>
              <a:t>“Normal”</a:t>
            </a:r>
          </a:p>
          <a:p>
            <a:pPr lvl="1"/>
            <a:r>
              <a:t>verb — subject — object</a:t>
            </a:r>
          </a:p>
          <a:p>
            <a:r>
              <a:t>Word order changed to emphasize</a:t>
            </a:r>
          </a:p>
          <a:p>
            <a:pPr lvl="1"/>
            <a:r>
              <a:t>Front (Eph 2:8-9)</a:t>
            </a:r>
          </a:p>
          <a:p>
            <a:pPr lvl="1"/>
            <a:r>
              <a:t>Somewhere else (Marshall)</a:t>
            </a:r>
          </a:p>
          <a:p>
            <a:pPr lvl="1"/>
            <a:r>
              <a:t> Nuance</a:t>
            </a:r>
          </a:p>
        </p:txBody>
      </p: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Sentence Structur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Sentence Structure</a:t>
            </a:r>
          </a:p>
        </p:txBody>
      </p:sp>
      <p:sp>
        <p:nvSpPr>
          <p:cNvPr id="152" name="Eph 2:8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Eph 2:8</a:t>
            </a:r>
          </a:p>
          <a:p>
            <a:pPr lvl="1"/>
            <a:r>
              <a:rPr>
                <a:solidFill>
                  <a:srgbClr val="A86C24"/>
                </a:solidFill>
              </a:rPr>
              <a:t>τῇ</a:t>
            </a:r>
            <a:r>
              <a:t> γὰρ </a:t>
            </a:r>
            <a:r>
              <a:rPr>
                <a:solidFill>
                  <a:srgbClr val="A86C24"/>
                </a:solidFill>
              </a:rPr>
              <a:t>χάριτί</a:t>
            </a:r>
            <a:r>
              <a:t> ἐστε σεσῳσμένοι διὰ πίστεως.</a:t>
            </a:r>
          </a:p>
          <a:p>
            <a:pPr lvl="1"/>
            <a:r>
              <a:t>“For </a:t>
            </a:r>
            <a:r>
              <a:rPr>
                <a:solidFill>
                  <a:srgbClr val="A86C24"/>
                </a:solidFill>
              </a:rPr>
              <a:t>by grace</a:t>
            </a:r>
            <a:r>
              <a:t> you have been saved through faith.”</a:t>
            </a:r>
          </a:p>
        </p:txBody>
      </p:sp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Summar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Summary</a:t>
            </a:r>
          </a:p>
        </p:txBody>
      </p:sp>
      <p:sp>
        <p:nvSpPr>
          <p:cNvPr id="155" name="Four categories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r>
              <a:t>Four categories</a:t>
            </a:r>
          </a:p>
          <a:p>
            <a:pPr lvl="1"/>
            <a:r>
              <a:t>*δο, *στα, *θε, *δεικνυ</a:t>
            </a:r>
          </a:p>
          <a:p>
            <a:r>
              <a:t>Article</a:t>
            </a:r>
          </a:p>
          <a:p>
            <a:pPr lvl="1"/>
            <a:r>
              <a:t>Present: identity or grammar. Absent: quality.</a:t>
            </a:r>
          </a:p>
          <a:p>
            <a:r>
              <a:t>Word order</a:t>
            </a:r>
          </a:p>
        </p:txBody>
      </p:sp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ἀνίστημι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ἀνίστημι</a:t>
            </a:r>
          </a:p>
        </p:txBody>
      </p:sp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ἀνοίγω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ἀνοίγω</a:t>
            </a:r>
          </a:p>
        </p:txBody>
      </p:sp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ἀφίημι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ἀφίημι</a:t>
            </a:r>
          </a:p>
        </p:txBody>
      </p:sp>
    </p:spTree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δείκνυμι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δείκνυμι</a:t>
            </a:r>
          </a:p>
        </p:txBody>
      </p:sp>
    </p:spTree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ἴδιος, -α, -ον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ἴδιος, -α, -ον</a:t>
            </a:r>
          </a:p>
        </p:txBody>
      </p:sp>
    </p:spTree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ἵστημι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ἵστημι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μι Verbs (Present)"/>
          <p:cNvSpPr txBox="1">
            <a:spLocks noGrp="1"/>
          </p:cNvSpPr>
          <p:nvPr>
            <p:ph type="title"/>
          </p:nvPr>
        </p:nvSpPr>
        <p:spPr>
          <a:xfrm>
            <a:off x="1200150" y="301625"/>
            <a:ext cx="21983700" cy="2190750"/>
          </a:xfrm>
          <a:prstGeom prst="rect">
            <a:avLst/>
          </a:prstGeom>
        </p:spPr>
        <p:txBody>
          <a:bodyPr/>
          <a:lstStyle/>
          <a:p>
            <a:r>
              <a:rPr sz="10000">
                <a:latin typeface="Times New Roman"/>
                <a:ea typeface="Times New Roman"/>
                <a:cs typeface="Times New Roman"/>
                <a:sym typeface="Times New Roman"/>
              </a:rPr>
              <a:t>μι</a:t>
            </a:r>
            <a:r>
              <a:t> Verbs (Present)</a:t>
            </a:r>
          </a:p>
        </p:txBody>
      </p:sp>
      <p:sp>
        <p:nvSpPr>
          <p:cNvPr id="95" name="*στα *θε *δο *δεικνυ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defTabSz="685800">
              <a:lnSpc>
                <a:spcPct val="110000"/>
              </a:lnSpc>
              <a:tabLst>
                <a:tab pos="5232400" algn="l"/>
                <a:tab pos="11201400" algn="l"/>
                <a:tab pos="17043400" algn="l"/>
              </a:tabLst>
              <a:defRPr sz="6000">
                <a:solidFill>
                  <a:srgbClr val="535353"/>
                </a:solidFill>
              </a:defRPr>
            </a:pPr>
            <a:r>
              <a:t>*στα	*θε	*δο	*δεικνυ</a:t>
            </a:r>
          </a:p>
          <a:p>
            <a:pPr defTabSz="685800">
              <a:lnSpc>
                <a:spcPct val="110000"/>
              </a:lnSpc>
              <a:tabLst>
                <a:tab pos="5232400" algn="l"/>
                <a:tab pos="11201400" algn="l"/>
                <a:tab pos="17043400" algn="l"/>
              </a:tabLst>
              <a:defRPr sz="7200"/>
            </a:pPr>
            <a:r>
              <a:t>ἵ</a:t>
            </a:r>
            <a:r>
              <a:rPr>
                <a:solidFill>
                  <a:srgbClr val="B26900"/>
                </a:solidFill>
              </a:rPr>
              <a:t>στη</a:t>
            </a:r>
            <a:r>
              <a:t>μι	τί</a:t>
            </a:r>
            <a:r>
              <a:rPr>
                <a:solidFill>
                  <a:srgbClr val="B26900"/>
                </a:solidFill>
              </a:rPr>
              <a:t>θη</a:t>
            </a:r>
            <a:r>
              <a:t>μι	δί</a:t>
            </a:r>
            <a:r>
              <a:rPr>
                <a:solidFill>
                  <a:srgbClr val="B26900"/>
                </a:solidFill>
              </a:rPr>
              <a:t>δω</a:t>
            </a:r>
            <a:r>
              <a:t>μι	</a:t>
            </a:r>
            <a:r>
              <a:rPr>
                <a:solidFill>
                  <a:srgbClr val="B26900"/>
                </a:solidFill>
              </a:rPr>
              <a:t>δείκνυ</a:t>
            </a:r>
            <a:r>
              <a:t>μι</a:t>
            </a:r>
            <a:br/>
            <a:r>
              <a:t>ἵ</a:t>
            </a:r>
            <a:r>
              <a:rPr>
                <a:solidFill>
                  <a:srgbClr val="B26900"/>
                </a:solidFill>
              </a:rPr>
              <a:t>στη</a:t>
            </a:r>
            <a:r>
              <a:t>ς	τί</a:t>
            </a:r>
            <a:r>
              <a:rPr>
                <a:solidFill>
                  <a:srgbClr val="B26900"/>
                </a:solidFill>
              </a:rPr>
              <a:t>θη</a:t>
            </a:r>
            <a:r>
              <a:t>ς	δί</a:t>
            </a:r>
            <a:r>
              <a:rPr>
                <a:solidFill>
                  <a:srgbClr val="B26900"/>
                </a:solidFill>
              </a:rPr>
              <a:t>δω</a:t>
            </a:r>
            <a:r>
              <a:t>ς	</a:t>
            </a:r>
            <a:r>
              <a:rPr>
                <a:solidFill>
                  <a:srgbClr val="B26900"/>
                </a:solidFill>
              </a:rPr>
              <a:t>δεικνύ</a:t>
            </a:r>
            <a:r>
              <a:t>εις</a:t>
            </a:r>
            <a:br/>
            <a:r>
              <a:t>ἵ</a:t>
            </a:r>
            <a:r>
              <a:rPr>
                <a:solidFill>
                  <a:srgbClr val="B26900"/>
                </a:solidFill>
              </a:rPr>
              <a:t>στη</a:t>
            </a:r>
            <a:r>
              <a:t>σι(ν)	τί</a:t>
            </a:r>
            <a:r>
              <a:rPr>
                <a:solidFill>
                  <a:srgbClr val="B26900"/>
                </a:solidFill>
              </a:rPr>
              <a:t>θη</a:t>
            </a:r>
            <a:r>
              <a:t>σι(ν)	δί</a:t>
            </a:r>
            <a:r>
              <a:rPr>
                <a:solidFill>
                  <a:srgbClr val="B26900"/>
                </a:solidFill>
              </a:rPr>
              <a:t>δω</a:t>
            </a:r>
            <a:r>
              <a:t>σι(ν)	</a:t>
            </a:r>
            <a:r>
              <a:rPr>
                <a:solidFill>
                  <a:srgbClr val="B26900"/>
                </a:solidFill>
              </a:rPr>
              <a:t>δείκνυ</a:t>
            </a:r>
            <a:r>
              <a:t>σι(ν)</a:t>
            </a:r>
          </a:p>
          <a:p>
            <a:pPr defTabSz="685800">
              <a:lnSpc>
                <a:spcPct val="110000"/>
              </a:lnSpc>
              <a:tabLst>
                <a:tab pos="5232400" algn="l"/>
                <a:tab pos="11201400" algn="l"/>
                <a:tab pos="17043400" algn="l"/>
              </a:tabLst>
              <a:defRPr sz="7200"/>
            </a:pPr>
            <a:r>
              <a:t>ἵ</a:t>
            </a:r>
            <a:r>
              <a:rPr>
                <a:solidFill>
                  <a:srgbClr val="B26900"/>
                </a:solidFill>
              </a:rPr>
              <a:t>στα</a:t>
            </a:r>
            <a:r>
              <a:t>μεν	τί</a:t>
            </a:r>
            <a:r>
              <a:rPr>
                <a:solidFill>
                  <a:srgbClr val="B26900"/>
                </a:solidFill>
              </a:rPr>
              <a:t>θε</a:t>
            </a:r>
            <a:r>
              <a:t>μεν	δί</a:t>
            </a:r>
            <a:r>
              <a:rPr>
                <a:solidFill>
                  <a:srgbClr val="B26900"/>
                </a:solidFill>
              </a:rPr>
              <a:t>δο</a:t>
            </a:r>
            <a:r>
              <a:t>μεν	</a:t>
            </a:r>
            <a:r>
              <a:rPr>
                <a:solidFill>
                  <a:srgbClr val="B26900"/>
                </a:solidFill>
              </a:rPr>
              <a:t>δείκνυ</a:t>
            </a:r>
            <a:r>
              <a:t>μεν</a:t>
            </a:r>
            <a:br/>
            <a:r>
              <a:t>ἵ</a:t>
            </a:r>
            <a:r>
              <a:rPr>
                <a:solidFill>
                  <a:srgbClr val="B26900"/>
                </a:solidFill>
              </a:rPr>
              <a:t>στα</a:t>
            </a:r>
            <a:r>
              <a:t>τε	τί</a:t>
            </a:r>
            <a:r>
              <a:rPr>
                <a:solidFill>
                  <a:srgbClr val="B26900"/>
                </a:solidFill>
              </a:rPr>
              <a:t>θε</a:t>
            </a:r>
            <a:r>
              <a:t>τε	δί</a:t>
            </a:r>
            <a:r>
              <a:rPr>
                <a:solidFill>
                  <a:srgbClr val="B26900"/>
                </a:solidFill>
              </a:rPr>
              <a:t>δο</a:t>
            </a:r>
            <a:r>
              <a:t>τε	</a:t>
            </a:r>
            <a:r>
              <a:rPr>
                <a:solidFill>
                  <a:srgbClr val="B26900"/>
                </a:solidFill>
              </a:rPr>
              <a:t>δείκνυ</a:t>
            </a:r>
            <a:r>
              <a:t>τε</a:t>
            </a:r>
            <a:br/>
            <a:r>
              <a:t>ἱ</a:t>
            </a:r>
            <a:r>
              <a:rPr>
                <a:solidFill>
                  <a:srgbClr val="B26900"/>
                </a:solidFill>
              </a:rPr>
              <a:t>στᾶ</a:t>
            </a:r>
            <a:r>
              <a:t>σι(ν)	τι</a:t>
            </a:r>
            <a:r>
              <a:rPr>
                <a:solidFill>
                  <a:srgbClr val="B26900"/>
                </a:solidFill>
              </a:rPr>
              <a:t>θέ</a:t>
            </a:r>
            <a:r>
              <a:t>ασι(ν)	δι</a:t>
            </a:r>
            <a:r>
              <a:rPr>
                <a:solidFill>
                  <a:srgbClr val="B26900"/>
                </a:solidFill>
              </a:rPr>
              <a:t>δό</a:t>
            </a:r>
            <a:r>
              <a:t>ασι(ν)	</a:t>
            </a:r>
            <a:r>
              <a:rPr>
                <a:solidFill>
                  <a:srgbClr val="B26900"/>
                </a:solidFill>
              </a:rPr>
              <a:t>δεικνύ</a:t>
            </a:r>
            <a:r>
              <a:t>ασι(ν)</a:t>
            </a:r>
          </a:p>
        </p:txBody>
      </p:sp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μέσος, -η, -ον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μέσος, -η, -ον</a:t>
            </a:r>
          </a:p>
        </p:txBody>
      </p:sp>
    </p:spTree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τίθημι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τίθημι</a:t>
            </a:r>
          </a:p>
        </p:txBody>
      </p:sp>
    </p:spTree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φημί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φημί</a:t>
            </a:r>
          </a:p>
        </p:txBody>
      </p:sp>
    </p:spTree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Vocabular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Vocabulary</a:t>
            </a:r>
          </a:p>
        </p:txBody>
      </p:sp>
      <p:grpSp>
        <p:nvGrpSpPr>
          <p:cNvPr id="179" name="Group"/>
          <p:cNvGrpSpPr/>
          <p:nvPr/>
        </p:nvGrpSpPr>
        <p:grpSpPr>
          <a:xfrm>
            <a:off x="2956149" y="3864405"/>
            <a:ext cx="18509803" cy="9144001"/>
            <a:chOff x="0" y="0"/>
            <a:chExt cx="18509801" cy="9144000"/>
          </a:xfrm>
        </p:grpSpPr>
        <p:graphicFrame>
          <p:nvGraphicFramePr>
            <p:cNvPr id="176" name="2D Pie Chart"/>
            <p:cNvGraphicFramePr/>
            <p:nvPr/>
          </p:nvGraphicFramePr>
          <p:xfrm>
            <a:off x="0" y="0"/>
            <a:ext cx="9144000" cy="9144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177" name="320/335 words"/>
            <p:cNvSpPr txBox="1"/>
            <p:nvPr/>
          </p:nvSpPr>
          <p:spPr>
            <a:xfrm>
              <a:off x="10704262" y="2333789"/>
              <a:ext cx="7805540" cy="135771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 numCol="1" anchor="t">
              <a:noAutofit/>
            </a:bodyPr>
            <a:lstStyle>
              <a:lvl1pPr defTabSz="647700">
                <a:lnSpc>
                  <a:spcPct val="110000"/>
                </a:lnSpc>
                <a:defRPr sz="96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320/335 words</a:t>
              </a:r>
            </a:p>
          </p:txBody>
        </p:sp>
        <p:sp>
          <p:nvSpPr>
            <p:cNvPr id="178" name="Arrow"/>
            <p:cNvSpPr/>
            <p:nvPr/>
          </p:nvSpPr>
          <p:spPr>
            <a:xfrm rot="10800000">
              <a:off x="5854808" y="2377644"/>
              <a:ext cx="4391320" cy="1270001"/>
            </a:xfrm>
            <a:prstGeom prst="rightArrow">
              <a:avLst>
                <a:gd name="adj1" fmla="val 32000"/>
                <a:gd name="adj2" fmla="val 64000"/>
              </a:avLst>
            </a:prstGeom>
            <a:gradFill flip="none" rotWithShape="1">
              <a:gsLst>
                <a:gs pos="0">
                  <a:srgbClr val="FBFBFB"/>
                </a:gs>
                <a:gs pos="100000">
                  <a:srgbClr val="BEBEBE"/>
                </a:gs>
              </a:gsLst>
              <a:lin ang="14849652" scaled="0"/>
            </a:gradFill>
            <a:ln w="12700" cap="flat">
              <a:noFill/>
              <a:miter lim="400000"/>
            </a:ln>
            <a:effectLst>
              <a:outerShdw blurRad="50800" dist="38100" dir="5400000" rotWithShape="0">
                <a:srgbClr val="000000">
                  <a:alpha val="50000"/>
                </a:srgbClr>
              </a:outerShdw>
            </a:effectLst>
          </p:spPr>
          <p:txBody>
            <a:bodyPr wrap="square" lIns="76200" tIns="76200" rIns="76200" bIns="76200" numCol="1" anchor="ctr">
              <a:noAutofit/>
            </a:bodyPr>
            <a:lstStyle/>
            <a:p>
              <a:pPr algn="ctr" defTabSz="647700">
                <a:defRPr sz="2400">
                  <a:solidFill>
                    <a:srgbClr val="FFFFFF"/>
                  </a:solidFill>
                  <a:effectLst>
                    <a:outerShdw blurRad="63500" dist="25400" dir="2700000" rotWithShape="0">
                      <a:srgbClr val="000000">
                        <a:alpha val="70000"/>
                      </a:srgbClr>
                    </a:outerShdw>
                  </a:effectLst>
                  <a:latin typeface="+mn-lt"/>
                  <a:ea typeface="+mn-ea"/>
                  <a:cs typeface="+mn-cs"/>
                  <a:sym typeface="Chalkboard"/>
                </a:defRPr>
              </a:pPr>
              <a:endParaRPr/>
            </a:p>
          </p:txBody>
        </p:sp>
      </p:grpSp>
    </p:spTree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What’s Next?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What’s Next?</a:t>
            </a:r>
          </a:p>
        </p:txBody>
      </p:sp>
      <p:sp>
        <p:nvSpPr>
          <p:cNvPr id="182" name="2 John &amp; Mark 2:1-3:6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899583" indent="-899583" defTabSz="550545">
              <a:spcBef>
                <a:spcPts val="4000"/>
              </a:spcBef>
              <a:buSzPct val="100000"/>
              <a:buAutoNum type="arabicPeriod"/>
              <a:defRPr sz="5100"/>
            </a:pPr>
            <a:r>
              <a:t>2 John &amp; Mark 2:1-3:6</a:t>
            </a:r>
          </a:p>
          <a:p>
            <a:pPr marL="899583" indent="-899583" defTabSz="550545">
              <a:spcBef>
                <a:spcPts val="4000"/>
              </a:spcBef>
              <a:buSzPct val="100000"/>
              <a:buAutoNum type="arabicPeriod"/>
              <a:defRPr sz="5100"/>
            </a:pPr>
            <a:r>
              <a:t>Flashcards</a:t>
            </a:r>
          </a:p>
          <a:p>
            <a:pPr marL="899583" indent="-899583" defTabSz="550545">
              <a:spcBef>
                <a:spcPts val="4000"/>
              </a:spcBef>
              <a:buSzPct val="100000"/>
              <a:buAutoNum type="arabicPeriod"/>
              <a:defRPr sz="5100"/>
            </a:pPr>
            <a:r>
              <a:t>Graded Reader (Vocabulary &amp; Grammar)</a:t>
            </a:r>
          </a:p>
          <a:p>
            <a:pPr marL="899583" indent="-899583" defTabSz="550545">
              <a:spcBef>
                <a:spcPts val="4000"/>
              </a:spcBef>
              <a:buSzPct val="100000"/>
              <a:buAutoNum type="arabicPeriod"/>
              <a:defRPr sz="5100"/>
            </a:pPr>
            <a:r>
              <a:t>Read the text (Greek commentaries; blog)</a:t>
            </a:r>
          </a:p>
          <a:p>
            <a:pPr marL="899583" indent="-899583" defTabSz="550545">
              <a:spcBef>
                <a:spcPts val="4000"/>
              </a:spcBef>
              <a:buSzPct val="100000"/>
              <a:buAutoNum type="arabicPeriod"/>
              <a:defRPr sz="5100"/>
            </a:pPr>
            <a:r>
              <a:t>Review (compact grammar)</a:t>
            </a:r>
          </a:p>
          <a:p>
            <a:pPr marL="899583" indent="-899583" defTabSz="550545">
              <a:spcBef>
                <a:spcPts val="4000"/>
              </a:spcBef>
              <a:buSzPct val="100000"/>
              <a:buAutoNum type="arabicPeriod"/>
              <a:defRPr sz="5100"/>
            </a:pPr>
            <a:r>
              <a:t>Daniel Wallace’s Grammar (GGBB)</a:t>
            </a:r>
          </a:p>
          <a:p>
            <a:pPr marL="899583" indent="-899583" defTabSz="550545">
              <a:spcBef>
                <a:spcPts val="4000"/>
              </a:spcBef>
              <a:buSzPct val="100000"/>
              <a:buAutoNum type="arabicPeriod"/>
              <a:defRPr sz="5100"/>
            </a:pPr>
            <a:r>
              <a:t>The Morphology of Biblical Greek</a:t>
            </a:r>
          </a:p>
          <a:p>
            <a:pPr marL="899583" indent="-899583" defTabSz="550545">
              <a:spcBef>
                <a:spcPts val="4000"/>
              </a:spcBef>
              <a:buSzPct val="100000"/>
              <a:buAutoNum type="arabicPeriod"/>
              <a:defRPr sz="5100"/>
            </a:pPr>
            <a:r>
              <a:t>Why did you learn Greek?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μι Verbs (Aorist)"/>
          <p:cNvSpPr txBox="1">
            <a:spLocks noGrp="1"/>
          </p:cNvSpPr>
          <p:nvPr>
            <p:ph type="title"/>
          </p:nvPr>
        </p:nvSpPr>
        <p:spPr>
          <a:xfrm>
            <a:off x="1200150" y="301625"/>
            <a:ext cx="21983700" cy="2190750"/>
          </a:xfrm>
          <a:prstGeom prst="rect">
            <a:avLst/>
          </a:prstGeom>
        </p:spPr>
        <p:txBody>
          <a:bodyPr/>
          <a:lstStyle/>
          <a:p>
            <a:r>
              <a:rPr sz="10000">
                <a:latin typeface="Times New Roman"/>
                <a:ea typeface="Times New Roman"/>
                <a:cs typeface="Times New Roman"/>
                <a:sym typeface="Times New Roman"/>
              </a:rPr>
              <a:t>μι</a:t>
            </a:r>
            <a:r>
              <a:t> Verbs (Aorist)</a:t>
            </a:r>
          </a:p>
        </p:txBody>
      </p:sp>
      <p:sp>
        <p:nvSpPr>
          <p:cNvPr id="98" name="*στα *θε *δο *στα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defTabSz="685800">
              <a:lnSpc>
                <a:spcPct val="110000"/>
              </a:lnSpc>
              <a:tabLst>
                <a:tab pos="5232400" algn="l"/>
                <a:tab pos="11201400" algn="l"/>
                <a:tab pos="17043400" algn="l"/>
              </a:tabLst>
              <a:defRPr sz="6000">
                <a:solidFill>
                  <a:srgbClr val="535353"/>
                </a:solidFill>
              </a:defRPr>
            </a:pPr>
            <a:r>
              <a:t>*στα	*θε	*δο	*στα</a:t>
            </a:r>
          </a:p>
          <a:p>
            <a:pPr defTabSz="457200">
              <a:lnSpc>
                <a:spcPct val="110000"/>
              </a:lnSpc>
              <a:tabLst>
                <a:tab pos="5232400" algn="l"/>
                <a:tab pos="11201400" algn="l"/>
                <a:tab pos="17043400" algn="l"/>
              </a:tabLst>
              <a:defRPr sz="7200"/>
            </a:pPr>
            <a:r>
              <a:t>ἔ</a:t>
            </a:r>
            <a:r>
              <a:rPr>
                <a:solidFill>
                  <a:srgbClr val="B26900"/>
                </a:solidFill>
              </a:rPr>
              <a:t>στη</a:t>
            </a:r>
            <a:r>
              <a:t>σα	ἔ</a:t>
            </a:r>
            <a:r>
              <a:rPr>
                <a:solidFill>
                  <a:srgbClr val="B26900"/>
                </a:solidFill>
              </a:rPr>
              <a:t>θη</a:t>
            </a:r>
            <a:r>
              <a:t>κα	ἔ</a:t>
            </a:r>
            <a:r>
              <a:rPr>
                <a:solidFill>
                  <a:srgbClr val="B26900"/>
                </a:solidFill>
              </a:rPr>
              <a:t>δω</a:t>
            </a:r>
            <a:r>
              <a:t>κα	ἔ</a:t>
            </a:r>
            <a:r>
              <a:rPr>
                <a:solidFill>
                  <a:srgbClr val="B26900"/>
                </a:solidFill>
              </a:rPr>
              <a:t>στη</a:t>
            </a:r>
            <a:r>
              <a:t>ν</a:t>
            </a:r>
            <a:br/>
            <a:r>
              <a:t>ἔ</a:t>
            </a:r>
            <a:r>
              <a:rPr>
                <a:solidFill>
                  <a:srgbClr val="B26900"/>
                </a:solidFill>
              </a:rPr>
              <a:t>στη</a:t>
            </a:r>
            <a:r>
              <a:t>σας	ἔ</a:t>
            </a:r>
            <a:r>
              <a:rPr>
                <a:solidFill>
                  <a:srgbClr val="B26900"/>
                </a:solidFill>
              </a:rPr>
              <a:t>θη</a:t>
            </a:r>
            <a:r>
              <a:t>κας	ἔ</a:t>
            </a:r>
            <a:r>
              <a:rPr>
                <a:solidFill>
                  <a:srgbClr val="B26900"/>
                </a:solidFill>
              </a:rPr>
              <a:t>δω</a:t>
            </a:r>
            <a:r>
              <a:t>κας	ἔ</a:t>
            </a:r>
            <a:r>
              <a:rPr>
                <a:solidFill>
                  <a:srgbClr val="B26900"/>
                </a:solidFill>
              </a:rPr>
              <a:t>στη</a:t>
            </a:r>
            <a:r>
              <a:t>ς</a:t>
            </a:r>
            <a:br/>
            <a:r>
              <a:t>ἔ</a:t>
            </a:r>
            <a:r>
              <a:rPr>
                <a:solidFill>
                  <a:srgbClr val="B26900"/>
                </a:solidFill>
              </a:rPr>
              <a:t>στη</a:t>
            </a:r>
            <a:r>
              <a:t>σε(ν)	ἔ</a:t>
            </a:r>
            <a:r>
              <a:rPr>
                <a:solidFill>
                  <a:srgbClr val="B26900"/>
                </a:solidFill>
              </a:rPr>
              <a:t>θη</a:t>
            </a:r>
            <a:r>
              <a:t>κε(ν)	ἔ</a:t>
            </a:r>
            <a:r>
              <a:rPr>
                <a:solidFill>
                  <a:srgbClr val="B26900"/>
                </a:solidFill>
              </a:rPr>
              <a:t>δω</a:t>
            </a:r>
            <a:r>
              <a:t>κε(ν)	ἔ</a:t>
            </a:r>
            <a:r>
              <a:rPr>
                <a:solidFill>
                  <a:srgbClr val="B26900"/>
                </a:solidFill>
              </a:rPr>
              <a:t>στη</a:t>
            </a:r>
          </a:p>
          <a:p>
            <a:pPr defTabSz="457200">
              <a:lnSpc>
                <a:spcPct val="110000"/>
              </a:lnSpc>
              <a:tabLst>
                <a:tab pos="5232400" algn="l"/>
                <a:tab pos="11201400" algn="l"/>
                <a:tab pos="17043400" algn="l"/>
              </a:tabLst>
              <a:defRPr sz="7200"/>
            </a:pPr>
            <a:r>
              <a:t>ἐ</a:t>
            </a:r>
            <a:r>
              <a:rPr>
                <a:solidFill>
                  <a:srgbClr val="B26900"/>
                </a:solidFill>
              </a:rPr>
              <a:t>στή</a:t>
            </a:r>
            <a:r>
              <a:t>σαμεν	ἐ</a:t>
            </a:r>
            <a:r>
              <a:rPr>
                <a:solidFill>
                  <a:srgbClr val="B26900"/>
                </a:solidFill>
              </a:rPr>
              <a:t>θή</a:t>
            </a:r>
            <a:r>
              <a:t>καμεν	ἐ</a:t>
            </a:r>
            <a:r>
              <a:rPr>
                <a:solidFill>
                  <a:srgbClr val="B26900"/>
                </a:solidFill>
              </a:rPr>
              <a:t>δώ</a:t>
            </a:r>
            <a:r>
              <a:t>καμεν	ἔ</a:t>
            </a:r>
            <a:r>
              <a:rPr>
                <a:solidFill>
                  <a:srgbClr val="B26900"/>
                </a:solidFill>
              </a:rPr>
              <a:t>στη</a:t>
            </a:r>
            <a:r>
              <a:t>μεν</a:t>
            </a:r>
            <a:br/>
            <a:r>
              <a:t>ἐ</a:t>
            </a:r>
            <a:r>
              <a:rPr>
                <a:solidFill>
                  <a:srgbClr val="B26900"/>
                </a:solidFill>
              </a:rPr>
              <a:t>στή</a:t>
            </a:r>
            <a:r>
              <a:t>σατε	ἐ</a:t>
            </a:r>
            <a:r>
              <a:rPr>
                <a:solidFill>
                  <a:srgbClr val="B26900"/>
                </a:solidFill>
              </a:rPr>
              <a:t>θή</a:t>
            </a:r>
            <a:r>
              <a:t>κατε	ἐ</a:t>
            </a:r>
            <a:r>
              <a:rPr>
                <a:solidFill>
                  <a:srgbClr val="B26900"/>
                </a:solidFill>
              </a:rPr>
              <a:t>δώ</a:t>
            </a:r>
            <a:r>
              <a:t>κατε	ἔ</a:t>
            </a:r>
            <a:r>
              <a:rPr>
                <a:solidFill>
                  <a:srgbClr val="B26900"/>
                </a:solidFill>
              </a:rPr>
              <a:t>στη</a:t>
            </a:r>
            <a:r>
              <a:t>τε</a:t>
            </a:r>
            <a:br/>
            <a:r>
              <a:t>ἔ</a:t>
            </a:r>
            <a:r>
              <a:rPr>
                <a:solidFill>
                  <a:srgbClr val="B26900"/>
                </a:solidFill>
              </a:rPr>
              <a:t>στη</a:t>
            </a:r>
            <a:r>
              <a:t>σεν	ἔ</a:t>
            </a:r>
            <a:r>
              <a:rPr>
                <a:solidFill>
                  <a:srgbClr val="B26900"/>
                </a:solidFill>
              </a:rPr>
              <a:t>θη</a:t>
            </a:r>
            <a:r>
              <a:t>καν	ἔ</a:t>
            </a:r>
            <a:r>
              <a:rPr>
                <a:solidFill>
                  <a:srgbClr val="B26900"/>
                </a:solidFill>
              </a:rPr>
              <a:t>δω</a:t>
            </a:r>
            <a:r>
              <a:t>καν	ἔ</a:t>
            </a:r>
            <a:r>
              <a:rPr>
                <a:solidFill>
                  <a:srgbClr val="B26900"/>
                </a:solidFill>
              </a:rPr>
              <a:t>στη</a:t>
            </a:r>
            <a:r>
              <a:t>σαν</a:t>
            </a: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Artic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Article</a:t>
            </a:r>
          </a:p>
        </p:txBody>
      </p:sp>
      <p:sp>
        <p:nvSpPr>
          <p:cNvPr id="101" name="Translate if present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r>
              <a:t>Translate if present</a:t>
            </a:r>
          </a:p>
          <a:p>
            <a:r>
              <a:t>Some special uses</a:t>
            </a:r>
          </a:p>
          <a:p>
            <a:r>
              <a:t>Primary function: not make word definite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Present: Identit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Present: Identity</a:t>
            </a:r>
          </a:p>
        </p:txBody>
      </p:sp>
      <p:sp>
        <p:nvSpPr>
          <p:cNvPr id="104" name="Definite article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Definite article</a:t>
            </a:r>
          </a:p>
          <a:p>
            <a:r>
              <a:t>Anaphoric</a:t>
            </a:r>
          </a:p>
          <a:p>
            <a:r>
              <a:t>Deictic</a:t>
            </a:r>
          </a:p>
          <a:p>
            <a:r>
              <a:t>Par excellence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Present: Identit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Present: Identity</a:t>
            </a:r>
          </a:p>
        </p:txBody>
      </p:sp>
      <p:sp>
        <p:nvSpPr>
          <p:cNvPr id="107" name="Monadic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pPr>
              <a:buAutoNum type="arabicPeriod" startAt="5"/>
            </a:pPr>
            <a:r>
              <a:t>Monadic</a:t>
            </a:r>
          </a:p>
          <a:p>
            <a:pPr>
              <a:buAutoNum type="arabicPeriod" startAt="5"/>
            </a:pPr>
            <a:r>
              <a:t>Substantial</a:t>
            </a:r>
          </a:p>
          <a:p>
            <a:pPr>
              <a:buAutoNum type="arabicPeriod" startAt="5"/>
            </a:pPr>
            <a:r>
              <a:t>Pronoun</a:t>
            </a:r>
          </a:p>
          <a:p>
            <a:pPr>
              <a:buAutoNum type="arabicPeriod" startAt="5"/>
            </a:pPr>
            <a:r>
              <a:t>Grammatical marker (subst.; attrib.)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Not Present: Qualit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Not Present: Quality</a:t>
            </a:r>
          </a:p>
        </p:txBody>
      </p:sp>
      <p:sp>
        <p:nvSpPr>
          <p:cNvPr id="110" name="Difficult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r>
              <a:t>Difficult</a:t>
            </a:r>
          </a:p>
          <a:p>
            <a:r>
              <a:t>Not specific (“a”)</a:t>
            </a: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1. Definite Artic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1. Definite Article</a:t>
            </a:r>
          </a:p>
        </p:txBody>
      </p:sp>
      <p:sp>
        <p:nvSpPr>
          <p:cNvPr id="113" name="Luke 5:33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Luke 5:33</a:t>
            </a:r>
          </a:p>
          <a:p>
            <a:pPr lvl="1"/>
            <a:r>
              <a:rPr>
                <a:solidFill>
                  <a:srgbClr val="A86C24"/>
                </a:solidFill>
              </a:rPr>
              <a:t>οἱ</a:t>
            </a:r>
            <a:r>
              <a:t> μαθηταὶ Ἰωάννου νηστεύουσιν πυκνά.</a:t>
            </a:r>
          </a:p>
          <a:p>
            <a:pPr lvl="1"/>
            <a:r>
              <a:t>“</a:t>
            </a:r>
            <a:r>
              <a:rPr>
                <a:solidFill>
                  <a:srgbClr val="A86C24"/>
                </a:solidFill>
              </a:rPr>
              <a:t>The</a:t>
            </a:r>
            <a:r>
              <a:t> disciples of John often fast.”</a:t>
            </a:r>
          </a:p>
        </p:txBody>
      </p:sp>
    </p:spTree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Chalkboard"/>
        <a:ea typeface="Chalkboard"/>
        <a:cs typeface="Chalkboar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ctr" defTabSz="6477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63500" dist="25400" dir="2700000" rotWithShape="0">
                <a:srgbClr val="000000">
                  <a:alpha val="70000"/>
                </a:srgbClr>
              </a:outerShdw>
            </a:effectLst>
            <a:uFillTx/>
            <a:latin typeface="+mn-lt"/>
            <a:ea typeface="+mn-ea"/>
            <a:cs typeface="+mn-cs"/>
            <a:sym typeface="Chalkboar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l" defTabSz="685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Chalkboard"/>
        <a:ea typeface="Chalkboard"/>
        <a:cs typeface="Chalkboar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ctr" defTabSz="6477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63500" dist="25400" dir="2700000" rotWithShape="0">
                <a:srgbClr val="000000">
                  <a:alpha val="70000"/>
                </a:srgbClr>
              </a:outerShdw>
            </a:effectLst>
            <a:uFillTx/>
            <a:latin typeface="+mn-lt"/>
            <a:ea typeface="+mn-ea"/>
            <a:cs typeface="+mn-cs"/>
            <a:sym typeface="Chalkboar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l" defTabSz="685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527</Words>
  <Application>Microsoft Macintosh PowerPoint</Application>
  <PresentationFormat>Custom</PresentationFormat>
  <Paragraphs>119</Paragraphs>
  <Slides>34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1" baseType="lpstr">
      <vt:lpstr>Avenir Next</vt:lpstr>
      <vt:lpstr>Chalkboard</vt:lpstr>
      <vt:lpstr>Helvetica</vt:lpstr>
      <vt:lpstr>Helvetica Neue</vt:lpstr>
      <vt:lpstr>Lucida Grande</vt:lpstr>
      <vt:lpstr>Times New Roman</vt:lpstr>
      <vt:lpstr>White</vt:lpstr>
      <vt:lpstr>Chapter 36</vt:lpstr>
      <vt:lpstr>Other μι Verbs</vt:lpstr>
      <vt:lpstr>μι Verbs (Present)</vt:lpstr>
      <vt:lpstr>μι Verbs (Aorist)</vt:lpstr>
      <vt:lpstr>Article</vt:lpstr>
      <vt:lpstr>Present: Identity</vt:lpstr>
      <vt:lpstr>Present: Identity</vt:lpstr>
      <vt:lpstr>Not Present: Quality</vt:lpstr>
      <vt:lpstr>1. Definite Article</vt:lpstr>
      <vt:lpstr>2. Anaphoric</vt:lpstr>
      <vt:lpstr>3. Deictic</vt:lpstr>
      <vt:lpstr>4. Par Excellence</vt:lpstr>
      <vt:lpstr>5. Monadic</vt:lpstr>
      <vt:lpstr>6. Substantival</vt:lpstr>
      <vt:lpstr>7. Personal Pronoun</vt:lpstr>
      <vt:lpstr>7. Possessive Pronoun</vt:lpstr>
      <vt:lpstr>7. Relative Pronoun</vt:lpstr>
      <vt:lpstr>8. Grammatical Marker</vt:lpstr>
      <vt:lpstr>Article Not Present</vt:lpstr>
      <vt:lpstr>Article Not Present</vt:lpstr>
      <vt:lpstr>Sentence Structure</vt:lpstr>
      <vt:lpstr>Sentence Structure</vt:lpstr>
      <vt:lpstr>Summary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Vocabulary</vt:lpstr>
      <vt:lpstr>What’s Next?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36</dc:title>
  <cp:lastModifiedBy>Bill Mounce</cp:lastModifiedBy>
  <cp:revision>1</cp:revision>
  <dcterms:modified xsi:type="dcterms:W3CDTF">2019-01-22T18:18:10Z</dcterms:modified>
</cp:coreProperties>
</file>