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2.8981900000000001E-2"/>
          <c:y val="2.8981900000000001E-2"/>
          <c:w val="0.94203599999999998"/>
          <c:h val="0.92953600000000003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blipFill rotWithShape="1">
              <a:blip xmlns:r="http://schemas.openxmlformats.org/officeDocument/2006/relationships" r:embed="rId1"/>
              <a:srcRect/>
              <a:tile tx="0" ty="0" sx="100000" sy="100000" flip="none" algn="tl"/>
            </a:blipFill>
            <a:ln w="254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3B50-5C4B-B2FA-06EEF89206A9}"/>
              </c:ext>
            </c:extLst>
          </c:dPt>
          <c:dPt>
            <c:idx val="1"/>
            <c:bubble3D val="0"/>
            <c:explosion val="6"/>
            <c:spPr>
              <a:blipFill rotWithShape="1">
                <a:blip xmlns:r="http://schemas.openxmlformats.org/officeDocument/2006/relationships" r:embed="rId2"/>
                <a:srcRect/>
                <a:tile tx="0" ty="0" sx="100000" sy="100000" flip="none" algn="tl"/>
              </a:blipFill>
              <a:ln w="254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3B50-5C4B-B2FA-06EEF89206A9}"/>
              </c:ext>
            </c:extLst>
          </c:dPt>
          <c:dLbls>
            <c:dLbl>
              <c:idx val="0"/>
              <c:numFmt formatCode="#,##0%" sourceLinked="0"/>
              <c:spPr/>
              <c:txPr>
                <a:bodyPr/>
                <a:lstStyle/>
                <a:p>
                  <a:pPr>
                    <a:defRPr sz="543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3B50-5C4B-B2FA-06EEF89206A9}"/>
                </c:ext>
              </c:extLst>
            </c:dLbl>
            <c:dLbl>
              <c:idx val="1"/>
              <c:numFmt formatCode="#,##0%" sourceLinked="0"/>
              <c:spPr/>
              <c:txPr>
                <a:bodyPr/>
                <a:lstStyle/>
                <a:p>
                  <a:pPr>
                    <a:defRPr sz="543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B50-5C4B-B2FA-06EEF89206A9}"/>
                </c:ext>
              </c:extLst>
            </c:dLbl>
            <c:numFmt formatCode="#,##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5430" b="0" i="0" u="none" strike="noStrike">
                    <a:solidFill>
                      <a:srgbClr val="FFFFFF"/>
                    </a:solidFill>
                    <a:effectLst>
                      <a:outerShdw blurRad="127000" dist="76199" dir="2700000" algn="tl">
                        <a:srgbClr val="000000">
                          <a:alpha val="72413"/>
                        </a:srgbClr>
                      </a:outerShdw>
                    </a:effectLst>
                    <a:latin typeface="Times New Roman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635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multiLvlStrRef>
              <c:f>Sheet1!$B$1:$C$1</c:f>
            </c:multiLvl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B50-5C4B-B2FA-06EEF89206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3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27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27</a:t>
            </a:r>
          </a:p>
        </p:txBody>
      </p:sp>
      <p:sp>
        <p:nvSpPr>
          <p:cNvPr id="89" name="Imperfective (Present) Adverbial Participle"/>
          <p:cNvSpPr txBox="1">
            <a:spLocks noGrp="1"/>
          </p:cNvSpPr>
          <p:nvPr>
            <p:ph type="subTitle" idx="1"/>
          </p:nvPr>
        </p:nvSpPr>
        <p:spPr>
          <a:xfrm>
            <a:off x="1219200" y="6359623"/>
            <a:ext cx="21983700" cy="6213377"/>
          </a:xfrm>
          <a:prstGeom prst="rect">
            <a:avLst/>
          </a:prstGeom>
        </p:spPr>
        <p:txBody>
          <a:bodyPr/>
          <a:lstStyle/>
          <a:p>
            <a:r>
              <a:t>Imperfective (Present) Adverbial Participle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articiple Morpheme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Participle Morpheme Chart</a:t>
            </a:r>
          </a:p>
        </p:txBody>
      </p:sp>
      <p:graphicFrame>
        <p:nvGraphicFramePr>
          <p:cNvPr id="116" name="Table"/>
          <p:cNvGraphicFramePr/>
          <p:nvPr/>
        </p:nvGraphicFramePr>
        <p:xfrm>
          <a:off x="1930400" y="4194175"/>
          <a:ext cx="20561300" cy="6471643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45947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217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66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83245">
                <a:tc>
                  <a:txBody>
                    <a:bodyPr/>
                    <a:lstStyle/>
                    <a:p>
                      <a:pPr indent="152400"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morpheme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T w="0"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152400"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tense/voice</a:t>
                      </a:r>
                    </a:p>
                  </a:txBody>
                  <a:tcPr marL="50800" marR="50800" marT="50800" marB="50800" anchor="ctr" horzOverflow="overflow">
                    <a:lnT w="0"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152400"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case endings</a:t>
                      </a:r>
                    </a:p>
                  </a:txBody>
                  <a:tcPr marL="50800" marR="50800" marT="50800" marB="50800" anchor="ctr" horzOverflow="overflow"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34673">
                <a:tc>
                  <a:txBody>
                    <a:bodyPr/>
                    <a:lstStyle/>
                    <a:p>
                      <a:pPr indent="152400"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ντ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152400"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active and aorist passive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152400"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3-1-3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4673">
                <a:tc>
                  <a:txBody>
                    <a:bodyPr/>
                    <a:lstStyle/>
                    <a:p>
                      <a:pPr indent="152400"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μενο/η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152400"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middle and mid/pas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152400"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2-1-2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ransl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</a:t>
            </a:r>
          </a:p>
        </p:txBody>
      </p:sp>
      <p:sp>
        <p:nvSpPr>
          <p:cNvPr id="119" name="Aspect: continuous if possibl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Aspect: continuous if possible</a:t>
            </a:r>
          </a:p>
          <a:p>
            <a:r>
              <a:t>Voice</a:t>
            </a:r>
          </a:p>
          <a:p>
            <a:r>
              <a:t>Meaning of verb</a:t>
            </a:r>
          </a:p>
          <a:p>
            <a:r>
              <a:t>Find head noun (c, n, g)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ransl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</a:t>
            </a:r>
          </a:p>
        </p:txBody>
      </p:sp>
      <p:sp>
        <p:nvSpPr>
          <p:cNvPr id="122" name="Active: “Teaching”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Active: “Teaching”</a:t>
            </a:r>
          </a:p>
          <a:p>
            <a:r>
              <a:t>Passive: “Being taught”</a:t>
            </a:r>
          </a:p>
          <a:p>
            <a:r>
              <a:t>Temporal: “while teaching”</a:t>
            </a:r>
          </a:p>
          <a:p>
            <a:r>
              <a:t>Causal: “because he was ...”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25" name="Present (continuous) participl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Present (continuous) participle</a:t>
            </a:r>
          </a:p>
          <a:p>
            <a:pPr lvl="1"/>
            <a:r>
              <a:t>Formation</a:t>
            </a:r>
          </a:p>
          <a:p>
            <a:pPr lvl="1"/>
            <a:r>
              <a:t>Meaning: Aspect</a:t>
            </a:r>
          </a:p>
          <a:p>
            <a:r>
              <a:t>Adverbial in thrust</a:t>
            </a:r>
          </a:p>
          <a:p>
            <a:pPr lvl="1"/>
            <a:r>
              <a:t>Modify a (pro)noun, usually the subject</a:t>
            </a:r>
          </a:p>
          <a:p>
            <a:pPr lvl="1"/>
            <a:r>
              <a:t>Anarthrous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3. Participle Morpheme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3. Participle Morpheme Chart</a:t>
            </a:r>
          </a:p>
        </p:txBody>
      </p:sp>
      <p:graphicFrame>
        <p:nvGraphicFramePr>
          <p:cNvPr id="128" name="Table"/>
          <p:cNvGraphicFramePr/>
          <p:nvPr/>
        </p:nvGraphicFramePr>
        <p:xfrm>
          <a:off x="1930400" y="4194175"/>
          <a:ext cx="20561300" cy="6471643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45947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217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66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83245">
                <a:tc>
                  <a:txBody>
                    <a:bodyPr/>
                    <a:lstStyle/>
                    <a:p>
                      <a:pPr indent="152400"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morpheme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T w="0"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152400"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tense/voice</a:t>
                      </a:r>
                    </a:p>
                  </a:txBody>
                  <a:tcPr marL="50800" marR="50800" marT="50800" marB="50800" anchor="ctr" horzOverflow="overflow">
                    <a:lnT w="0"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152400"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case endings</a:t>
                      </a:r>
                    </a:p>
                  </a:txBody>
                  <a:tcPr marL="50800" marR="50800" marT="50800" marB="50800" anchor="ctr" horzOverflow="overflow"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34673">
                <a:tc>
                  <a:txBody>
                    <a:bodyPr/>
                    <a:lstStyle/>
                    <a:p>
                      <a:pPr indent="152400"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ντ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152400"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active and aorist passive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152400"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3-1-3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4673">
                <a:tc>
                  <a:txBody>
                    <a:bodyPr/>
                    <a:lstStyle/>
                    <a:p>
                      <a:pPr indent="152400"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μενο/η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152400"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middle and mid/pas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152400"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2-1-2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4. Master Participle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4. Master Participle Chart</a:t>
            </a:r>
          </a:p>
        </p:txBody>
      </p:sp>
      <p:graphicFrame>
        <p:nvGraphicFramePr>
          <p:cNvPr id="131" name="Table"/>
          <p:cNvGraphicFramePr/>
          <p:nvPr/>
        </p:nvGraphicFramePr>
        <p:xfrm>
          <a:off x="1255841" y="5040610"/>
          <a:ext cx="21910418" cy="500935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71256">
                <a:tc>
                  <a:txBody>
                    <a:bodyPr/>
                    <a:lstStyle/>
                    <a:p>
                      <a:pPr lvl="1" algn="l">
                        <a:spcBef>
                          <a:spcPts val="3600"/>
                        </a:spcBef>
                        <a:tabLst>
                          <a:tab pos="4953000" algn="l"/>
                          <a:tab pos="6858000" algn="l"/>
                          <a:tab pos="9398000" algn="l"/>
                          <a:tab pos="12065000" algn="l"/>
                          <a:tab pos="16573500" algn="l"/>
                        </a:tabLst>
                        <a:defRPr sz="60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tense &amp; voice	red.	stem	tf./cv.	morpheme	nom pl</a:t>
                      </a:r>
                    </a:p>
                    <a:p>
                      <a:pPr lvl="1" algn="l">
                        <a:spcBef>
                          <a:spcPts val="3600"/>
                        </a:spcBef>
                        <a:tabLst>
                          <a:tab pos="4953000" algn="l"/>
                          <a:tab pos="6858000" algn="l"/>
                          <a:tab pos="9398000" algn="l"/>
                          <a:tab pos="12065000" algn="l"/>
                          <a:tab pos="16573500" algn="l"/>
                        </a:tabLst>
                        <a:def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pres act		pres	ο	ντ, ουσα	λέγοντες</a:t>
                      </a:r>
                      <a:br/>
                      <a:r>
                        <a:t>pres m/p		pres	ο	μενο/η	λεγόμενοι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2" name="Six memory forms"/>
          <p:cNvSpPr txBox="1"/>
          <p:nvPr/>
        </p:nvSpPr>
        <p:spPr>
          <a:xfrm>
            <a:off x="15481448" y="11945156"/>
            <a:ext cx="4736804" cy="8250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76200" tIns="76200" rIns="76200" bIns="76200" anchor="ctr">
            <a:spAutoFit/>
          </a:bodyPr>
          <a:lstStyle>
            <a:lvl1pPr algn="ctr">
              <a:defRPr sz="48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Six memory forms</a:t>
            </a:r>
          </a:p>
        </p:txBody>
      </p:sp>
      <p:sp>
        <p:nvSpPr>
          <p:cNvPr id="133" name="Arrow"/>
          <p:cNvSpPr/>
          <p:nvPr/>
        </p:nvSpPr>
        <p:spPr>
          <a:xfrm rot="16200000">
            <a:off x="17208903" y="10358983"/>
            <a:ext cx="1281894" cy="1270001"/>
          </a:xfrm>
          <a:prstGeom prst="rightArrow">
            <a:avLst>
              <a:gd name="adj1" fmla="val 32000"/>
              <a:gd name="adj2" fmla="val 64000"/>
            </a:avLst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36" name="Translation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>
              <a:buAutoNum type="arabicPeriod" startAt="5"/>
            </a:pPr>
            <a:r>
              <a:t>Translation</a:t>
            </a:r>
          </a:p>
          <a:p>
            <a:pPr lvl="1"/>
            <a:r>
              <a:t>Aspect, voice, meaning</a:t>
            </a:r>
          </a:p>
          <a:p>
            <a:pPr lvl="1"/>
            <a:r>
              <a:t>“-ing” or “being”</a:t>
            </a:r>
          </a:p>
          <a:p>
            <a:pPr lvl="1"/>
            <a:r>
              <a:t>“while” or “because”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Vocabul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Vocabulary</a:t>
            </a:r>
          </a:p>
        </p:txBody>
      </p:sp>
      <p:sp>
        <p:nvSpPr>
          <p:cNvPr id="139" name="Advanced Information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Advanced Information</a:t>
            </a:r>
          </a:p>
          <a:p>
            <a:pPr lvl="1"/>
            <a:r>
              <a:t>Relative time and the “subject” of the participle</a:t>
            </a:r>
          </a:p>
          <a:p>
            <a:pPr lvl="1"/>
            <a:r>
              <a:t>Exegesis</a:t>
            </a:r>
          </a:p>
          <a:p>
            <a:r>
              <a:t>80%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Vocabul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Vocabulary</a:t>
            </a:r>
          </a:p>
        </p:txBody>
      </p:sp>
      <p:graphicFrame>
        <p:nvGraphicFramePr>
          <p:cNvPr id="142" name="2D Pie Chart"/>
          <p:cNvGraphicFramePr/>
          <p:nvPr/>
        </p:nvGraphicFramePr>
        <p:xfrm>
          <a:off x="4575745" y="4411734"/>
          <a:ext cx="7366001" cy="7366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3" name="283 words"/>
          <p:cNvSpPr txBox="1"/>
          <p:nvPr/>
        </p:nvSpPr>
        <p:spPr>
          <a:xfrm>
            <a:off x="14477727" y="7010995"/>
            <a:ext cx="5368628" cy="13577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1pPr defTabSz="647700">
              <a:lnSpc>
                <a:spcPct val="110000"/>
              </a:lnSpc>
              <a:defRPr sz="96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283 words</a:t>
            </a:r>
          </a:p>
        </p:txBody>
      </p:sp>
      <p:sp>
        <p:nvSpPr>
          <p:cNvPr id="144" name="Arrow"/>
          <p:cNvSpPr/>
          <p:nvPr/>
        </p:nvSpPr>
        <p:spPr>
          <a:xfrm rot="10800000">
            <a:off x="9628272" y="7054850"/>
            <a:ext cx="4391321" cy="1270000"/>
          </a:xfrm>
          <a:prstGeom prst="rightArrow">
            <a:avLst>
              <a:gd name="adj1" fmla="val 32000"/>
              <a:gd name="adj2" fmla="val 64000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14849652"/>
          </a:gradFill>
          <a:ln w="12700">
            <a:miter lim="400000"/>
          </a:ln>
          <a:effectLst>
            <a:outerShdw blurRad="50800" dist="38100" dir="5400000" rotWithShape="0">
              <a:srgbClr val="000000">
                <a:alpha val="50000"/>
              </a:srgbClr>
            </a:outerShdw>
          </a:effectLst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ἀναβαίν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ἀναβαίνω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view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Review</a:t>
            </a:r>
          </a:p>
        </p:txBody>
      </p:sp>
      <p:sp>
        <p:nvSpPr>
          <p:cNvPr id="92" name="Present tense stem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422399" indent="-1422399" defTabSz="621791">
              <a:spcBef>
                <a:spcPts val="4600"/>
              </a:spcBef>
              <a:defRPr sz="8064"/>
            </a:pPr>
            <a:r>
              <a:t>Present tense stem</a:t>
            </a:r>
          </a:p>
          <a:p>
            <a:pPr marL="2474975" lvl="1" indent="-877823" defTabSz="621791">
              <a:spcBef>
                <a:spcPts val="3400"/>
              </a:spcBef>
              <a:defRPr sz="6911"/>
            </a:pPr>
            <a:r>
              <a:t>Imperfective (continuous) — difficult</a:t>
            </a:r>
          </a:p>
          <a:p>
            <a:pPr marL="1422399" indent="-1422399" defTabSz="621791">
              <a:spcBef>
                <a:spcPts val="4600"/>
              </a:spcBef>
              <a:defRPr sz="8064"/>
            </a:pPr>
            <a:r>
              <a:t>Anarthrous</a:t>
            </a:r>
          </a:p>
          <a:p>
            <a:pPr marL="1422399" indent="-1422399" defTabSz="621791">
              <a:spcBef>
                <a:spcPts val="4600"/>
              </a:spcBef>
              <a:defRPr sz="8064"/>
            </a:pPr>
            <a:r>
              <a:t>Agrees with the word it modifies (subject)</a:t>
            </a:r>
          </a:p>
          <a:p>
            <a:pPr marL="1422399" indent="-1422399" defTabSz="621791">
              <a:spcBef>
                <a:spcPts val="4600"/>
              </a:spcBef>
              <a:defRPr sz="8064"/>
            </a:pPr>
            <a:r>
              <a:t>Translation: “-ing”; adverbial clause</a:t>
            </a:r>
          </a:p>
          <a:p>
            <a:pPr marL="1422399" indent="-1422399" defTabSz="621791">
              <a:spcBef>
                <a:spcPts val="4600"/>
              </a:spcBef>
              <a:defRPr sz="8064"/>
            </a:pPr>
            <a:r>
              <a:t>Voice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ἀρχιερεύς, -έως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ἀρχιερεύς, -έως, ὁ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δεξιός, -ά, -ό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δεξιός, -ά, -όν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δύο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δύο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ἕτερος, -α, -ο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ἕτερος, -α, -ον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εὐαγγελίζ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εὐαγγελίζω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θεωρέ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θεωρέω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Ἱεροσόλυμα, τά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Ἱεροσόλυμα, τά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κάθημα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κάθημαι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καταβαίν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καταβαίνω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οὗ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οὗ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Imperfective (Present) Participle: A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Imperfective (Present) Participle: Active</a:t>
            </a:r>
          </a:p>
        </p:txBody>
      </p:sp>
      <p:graphicFrame>
        <p:nvGraphicFramePr>
          <p:cNvPr id="95" name="Table"/>
          <p:cNvGraphicFramePr/>
          <p:nvPr/>
        </p:nvGraphicFramePr>
        <p:xfrm>
          <a:off x="1255841" y="3567410"/>
          <a:ext cx="21910418" cy="940861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70516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Present tense stem + Connecting vowel + </a:t>
                      </a:r>
                      <a:br/>
                      <a:r>
                        <a:t>Active participle morpheme + </a:t>
                      </a:r>
                      <a:br/>
                      <a:r>
                        <a:t>Case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πιστευ + ο + ντ + ες → πιστεύοντες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παρακαλέ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παρακαλέω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πείθ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πείθω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τρεῖς, τρία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τρεῖς, τρία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Imperfective (Present) Participle: A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Imperfective (Present) Participle: Active</a:t>
            </a:r>
          </a:p>
        </p:txBody>
      </p:sp>
      <p:sp>
        <p:nvSpPr>
          <p:cNvPr id="98" name="λύων λύουσα λῦον λύοντος λυούσης λύοντος λύοντι λυούσῃ λύοντι λύοντα λύουσαν λῦον…"/>
          <p:cNvSpPr txBox="1">
            <a:spLocks noGrp="1"/>
          </p:cNvSpPr>
          <p:nvPr>
            <p:ph type="body" idx="1"/>
          </p:nvPr>
        </p:nvSpPr>
        <p:spPr>
          <a:xfrm>
            <a:off x="2832298" y="3847901"/>
            <a:ext cx="18757504" cy="7727554"/>
          </a:xfrm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tabLst>
                <a:tab pos="7175500" algn="l"/>
                <a:tab pos="14490700" algn="l"/>
              </a:tabLst>
            </a:pPr>
            <a:r>
              <a:t>λύ</a:t>
            </a:r>
            <a:r>
              <a:rPr>
                <a:solidFill>
                  <a:srgbClr val="B26900"/>
                </a:solidFill>
              </a:rPr>
              <a:t>ων</a:t>
            </a:r>
            <a:r>
              <a:t>	λύ</a:t>
            </a:r>
            <a:r>
              <a:rPr>
                <a:solidFill>
                  <a:srgbClr val="B26900"/>
                </a:solidFill>
              </a:rPr>
              <a:t>ουσα</a:t>
            </a:r>
            <a:r>
              <a:t>	λῦ</a:t>
            </a:r>
            <a:r>
              <a:rPr>
                <a:solidFill>
                  <a:srgbClr val="B26900"/>
                </a:solidFill>
              </a:rPr>
              <a:t>ον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οντ</a:t>
            </a:r>
            <a:r>
              <a:t>ος	λυ</a:t>
            </a:r>
            <a:r>
              <a:rPr>
                <a:solidFill>
                  <a:srgbClr val="B26900"/>
                </a:solidFill>
              </a:rPr>
              <a:t>ούση</a:t>
            </a:r>
            <a:r>
              <a:t>ς	λύ</a:t>
            </a:r>
            <a:r>
              <a:rPr>
                <a:solidFill>
                  <a:srgbClr val="B26900"/>
                </a:solidFill>
              </a:rPr>
              <a:t>οντ</a:t>
            </a:r>
            <a:r>
              <a:t>ος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οντ</a:t>
            </a:r>
            <a:r>
              <a:t>ι	λυ</a:t>
            </a:r>
            <a:r>
              <a:rPr>
                <a:solidFill>
                  <a:srgbClr val="B26900"/>
                </a:solidFill>
              </a:rPr>
              <a:t>ούσῃ</a:t>
            </a:r>
            <a:r>
              <a:t>	λύ</a:t>
            </a:r>
            <a:r>
              <a:rPr>
                <a:solidFill>
                  <a:srgbClr val="B26900"/>
                </a:solidFill>
              </a:rPr>
              <a:t>οντ</a:t>
            </a:r>
            <a:r>
              <a:t>ι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οντ</a:t>
            </a:r>
            <a:r>
              <a:t>α	λύ</a:t>
            </a:r>
            <a:r>
              <a:rPr>
                <a:solidFill>
                  <a:srgbClr val="B26900"/>
                </a:solidFill>
              </a:rPr>
              <a:t>ουσα</a:t>
            </a:r>
            <a:r>
              <a:t>ν	λῦ</a:t>
            </a:r>
            <a:r>
              <a:rPr>
                <a:solidFill>
                  <a:srgbClr val="B26900"/>
                </a:solidFill>
              </a:rPr>
              <a:t>ον</a:t>
            </a:r>
          </a:p>
          <a:p>
            <a:pPr marL="685800" defTabSz="685800">
              <a:lnSpc>
                <a:spcPct val="110000"/>
              </a:lnSpc>
              <a:tabLst>
                <a:tab pos="7175500" algn="l"/>
                <a:tab pos="14490700" algn="l"/>
              </a:tabLst>
            </a:pPr>
            <a:r>
              <a:t>λύ</a:t>
            </a:r>
            <a:r>
              <a:rPr>
                <a:solidFill>
                  <a:srgbClr val="B26900"/>
                </a:solidFill>
              </a:rPr>
              <a:t>ου</a:t>
            </a:r>
            <a:r>
              <a:t>σι(ν)	λυ</a:t>
            </a:r>
            <a:r>
              <a:rPr>
                <a:solidFill>
                  <a:srgbClr val="B26900"/>
                </a:solidFill>
              </a:rPr>
              <a:t>ούσα</a:t>
            </a:r>
            <a:r>
              <a:t>ις	λύ</a:t>
            </a:r>
            <a:r>
              <a:rPr>
                <a:solidFill>
                  <a:srgbClr val="B26900"/>
                </a:solidFill>
              </a:rPr>
              <a:t>ου</a:t>
            </a:r>
            <a:r>
              <a:t>σι(ν)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Master Participle Chart: Six Form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Master Participle Chart: Six Forms</a:t>
            </a:r>
          </a:p>
        </p:txBody>
      </p:sp>
      <p:graphicFrame>
        <p:nvGraphicFramePr>
          <p:cNvPr id="101" name="Table"/>
          <p:cNvGraphicFramePr/>
          <p:nvPr/>
        </p:nvGraphicFramePr>
        <p:xfrm>
          <a:off x="1236791" y="3516610"/>
          <a:ext cx="21910418" cy="7700269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662168">
                <a:tc>
                  <a:txBody>
                    <a:bodyPr/>
                    <a:lstStyle/>
                    <a:p>
                      <a:pPr algn="l">
                        <a:spcBef>
                          <a:spcPts val="3700"/>
                        </a:spcBef>
                        <a:tabLst>
                          <a:tab pos="4622800" algn="l"/>
                          <a:tab pos="10807700" algn="l"/>
                          <a:tab pos="17030700" algn="l"/>
                        </a:tabLst>
                        <a:defRPr sz="8400">
                          <a:solidFill>
                            <a:srgbClr val="53585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	masc	fem	neut</a:t>
                      </a:r>
                    </a:p>
                    <a:p>
                      <a:pPr algn="l">
                        <a:spcBef>
                          <a:spcPts val="3700"/>
                        </a:spcBef>
                        <a:tabLst>
                          <a:tab pos="4622800" algn="l"/>
                          <a:tab pos="10807700" algn="l"/>
                          <a:tab pos="17030700" algn="l"/>
                        </a:tabLst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53585F"/>
                          </a:solidFill>
                        </a:rPr>
                        <a:t>nom sg</a:t>
                      </a:r>
                      <a:r>
                        <a:t>	</a:t>
                      </a:r>
                      <a:r>
                        <a:rPr sz="9600"/>
                        <a:t>ων	ουσα	ον</a:t>
                      </a:r>
                    </a:p>
                    <a:p>
                      <a:pPr algn="l">
                        <a:spcBef>
                          <a:spcPts val="3700"/>
                        </a:spcBef>
                        <a:tabLst>
                          <a:tab pos="4622800" algn="l"/>
                          <a:tab pos="10807700" algn="l"/>
                          <a:tab pos="17030700" algn="l"/>
                        </a:tabLst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53585F"/>
                          </a:solidFill>
                        </a:rPr>
                        <a:t>gen sg</a:t>
                      </a:r>
                      <a:r>
                        <a:t>	</a:t>
                      </a:r>
                      <a:r>
                        <a:rPr sz="9600"/>
                        <a:t>οντος	ουσης	οντος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εἰμί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122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εἰμί</a:t>
            </a:r>
          </a:p>
        </p:txBody>
      </p:sp>
      <p:sp>
        <p:nvSpPr>
          <p:cNvPr id="104" name="ὤν οὖσα ὄν ὄντος οὔσης ὄντος ὄντι οὔσῃ ὄντι ὄντα οὖσαν ὄν…"/>
          <p:cNvSpPr txBox="1">
            <a:spLocks noGrp="1"/>
          </p:cNvSpPr>
          <p:nvPr>
            <p:ph type="body" idx="1"/>
          </p:nvPr>
        </p:nvSpPr>
        <p:spPr>
          <a:xfrm>
            <a:off x="3677394" y="3797101"/>
            <a:ext cx="17067312" cy="9214744"/>
          </a:xfrm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tabLst>
                <a:tab pos="6883400" algn="l"/>
                <a:tab pos="12979400" algn="l"/>
              </a:tabLst>
              <a:defRPr sz="9600"/>
            </a:pPr>
            <a:r>
              <a:rPr>
                <a:solidFill>
                  <a:srgbClr val="B26900"/>
                </a:solidFill>
              </a:rPr>
              <a:t>ὤν</a:t>
            </a:r>
            <a:r>
              <a:t>	</a:t>
            </a:r>
            <a:r>
              <a:rPr>
                <a:solidFill>
                  <a:srgbClr val="B26900"/>
                </a:solidFill>
              </a:rPr>
              <a:t>οὖσα</a:t>
            </a:r>
            <a:r>
              <a:t>	</a:t>
            </a:r>
            <a:r>
              <a:rPr>
                <a:solidFill>
                  <a:srgbClr val="B26900"/>
                </a:solidFill>
              </a:rPr>
              <a:t>ὄν</a:t>
            </a:r>
            <a:br/>
            <a:r>
              <a:rPr>
                <a:solidFill>
                  <a:srgbClr val="B26900"/>
                </a:solidFill>
              </a:rPr>
              <a:t>ὄντ</a:t>
            </a:r>
            <a:r>
              <a:t>ος	</a:t>
            </a:r>
            <a:r>
              <a:rPr>
                <a:solidFill>
                  <a:srgbClr val="B26900"/>
                </a:solidFill>
              </a:rPr>
              <a:t>οὔση</a:t>
            </a:r>
            <a:r>
              <a:t>ς	</a:t>
            </a:r>
            <a:r>
              <a:rPr>
                <a:solidFill>
                  <a:srgbClr val="B26900"/>
                </a:solidFill>
              </a:rPr>
              <a:t>ὄντ</a:t>
            </a:r>
            <a:r>
              <a:t>ος</a:t>
            </a:r>
            <a:br/>
            <a:r>
              <a:rPr>
                <a:solidFill>
                  <a:srgbClr val="B26900"/>
                </a:solidFill>
              </a:rPr>
              <a:t>ὄντ</a:t>
            </a:r>
            <a:r>
              <a:t>ι	</a:t>
            </a:r>
            <a:r>
              <a:rPr>
                <a:solidFill>
                  <a:srgbClr val="B26900"/>
                </a:solidFill>
              </a:rPr>
              <a:t>οὔσῃ</a:t>
            </a:r>
            <a:r>
              <a:t>	</a:t>
            </a:r>
            <a:r>
              <a:rPr>
                <a:solidFill>
                  <a:srgbClr val="B26900"/>
                </a:solidFill>
              </a:rPr>
              <a:t>ὄντ</a:t>
            </a:r>
            <a:r>
              <a:t>ι</a:t>
            </a:r>
            <a:br/>
            <a:r>
              <a:rPr>
                <a:solidFill>
                  <a:srgbClr val="B26900"/>
                </a:solidFill>
              </a:rPr>
              <a:t>ὄντ</a:t>
            </a:r>
            <a:r>
              <a:t>α	</a:t>
            </a:r>
            <a:r>
              <a:rPr>
                <a:solidFill>
                  <a:srgbClr val="B26900"/>
                </a:solidFill>
              </a:rPr>
              <a:t>οὖσα</a:t>
            </a:r>
            <a:r>
              <a:t>ν	</a:t>
            </a:r>
            <a:r>
              <a:rPr>
                <a:solidFill>
                  <a:srgbClr val="B26900"/>
                </a:solidFill>
              </a:rPr>
              <a:t>ὄν</a:t>
            </a:r>
          </a:p>
          <a:p>
            <a:pPr marL="685800" defTabSz="685800">
              <a:lnSpc>
                <a:spcPct val="110000"/>
              </a:lnSpc>
              <a:tabLst>
                <a:tab pos="6883400" algn="l"/>
                <a:tab pos="12979400" algn="l"/>
              </a:tabLst>
              <a:defRPr sz="9600"/>
            </a:pPr>
            <a:r>
              <a:rPr>
                <a:solidFill>
                  <a:srgbClr val="B26900"/>
                </a:solidFill>
              </a:rPr>
              <a:t>οὖ</a:t>
            </a:r>
            <a:r>
              <a:t>σι(ν)	</a:t>
            </a:r>
            <a:r>
              <a:rPr>
                <a:solidFill>
                  <a:srgbClr val="B26900"/>
                </a:solidFill>
              </a:rPr>
              <a:t>οὔσα</a:t>
            </a:r>
            <a:r>
              <a:t>ις	</a:t>
            </a:r>
            <a:r>
              <a:rPr>
                <a:solidFill>
                  <a:srgbClr val="B26900"/>
                </a:solidFill>
              </a:rPr>
              <a:t>οὖ</a:t>
            </a:r>
            <a:r>
              <a:t>σι(ν)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Imperfective (Present) Middle/Pass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Imperfective (Present) Middle/Passive</a:t>
            </a:r>
          </a:p>
        </p:txBody>
      </p:sp>
      <p:graphicFrame>
        <p:nvGraphicFramePr>
          <p:cNvPr id="107" name="Table"/>
          <p:cNvGraphicFramePr/>
          <p:nvPr/>
        </p:nvGraphicFramePr>
        <p:xfrm>
          <a:off x="1255841" y="3542010"/>
          <a:ext cx="21910418" cy="940861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70516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Present tense stem + Connecting vowel + </a:t>
                      </a:r>
                      <a:br/>
                      <a:r>
                        <a:t>Middle/Passive participle morpheme + </a:t>
                      </a:r>
                      <a:br/>
                      <a:r>
                        <a:t>Case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λυ + ο + μενο + ι → λυόμενοι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Imperfective (Present) Middle/Pass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Imperfective (Present) Middle/Passive</a:t>
            </a:r>
          </a:p>
        </p:txBody>
      </p:sp>
      <p:sp>
        <p:nvSpPr>
          <p:cNvPr id="110" name="λυόμενος λυομένη λυόμενον λυομένου λυομένης λυομένου λυομένῳ λυομένῃ λυομένῳ λυόμενον λυομένην λυόμενον…"/>
          <p:cNvSpPr txBox="1">
            <a:spLocks noGrp="1"/>
          </p:cNvSpPr>
          <p:nvPr>
            <p:ph type="body" idx="1"/>
          </p:nvPr>
        </p:nvSpPr>
        <p:spPr>
          <a:xfrm>
            <a:off x="2661195" y="3797101"/>
            <a:ext cx="19099710" cy="7528025"/>
          </a:xfrm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tabLst>
                <a:tab pos="7645400" algn="l"/>
                <a:tab pos="14630400" algn="l"/>
              </a:tabLst>
            </a:pPr>
            <a:r>
              <a:t>λυ</a:t>
            </a:r>
            <a:r>
              <a:rPr>
                <a:solidFill>
                  <a:srgbClr val="B26900"/>
                </a:solidFill>
              </a:rPr>
              <a:t>όμενο</a:t>
            </a:r>
            <a:r>
              <a:t>ς	λυ</a:t>
            </a:r>
            <a:r>
              <a:rPr>
                <a:solidFill>
                  <a:srgbClr val="B26900"/>
                </a:solidFill>
              </a:rPr>
              <a:t>ομένη</a:t>
            </a:r>
            <a:r>
              <a:t>	λυ</a:t>
            </a:r>
            <a:r>
              <a:rPr>
                <a:solidFill>
                  <a:srgbClr val="B26900"/>
                </a:solidFill>
              </a:rPr>
              <a:t>όμενο</a:t>
            </a:r>
            <a:r>
              <a:t>ν</a:t>
            </a:r>
            <a:br/>
            <a:r>
              <a:t>λυ</a:t>
            </a:r>
            <a:r>
              <a:rPr>
                <a:solidFill>
                  <a:srgbClr val="B26900"/>
                </a:solidFill>
              </a:rPr>
              <a:t>ομένο</a:t>
            </a:r>
            <a:r>
              <a:t>υ	λυ</a:t>
            </a:r>
            <a:r>
              <a:rPr>
                <a:solidFill>
                  <a:srgbClr val="B26900"/>
                </a:solidFill>
              </a:rPr>
              <a:t>ομένη</a:t>
            </a:r>
            <a:r>
              <a:t>ς	λυ</a:t>
            </a:r>
            <a:r>
              <a:rPr>
                <a:solidFill>
                  <a:srgbClr val="B26900"/>
                </a:solidFill>
              </a:rPr>
              <a:t>ομένο</a:t>
            </a:r>
            <a:r>
              <a:t>υ</a:t>
            </a:r>
            <a:br/>
            <a:r>
              <a:t>λυ</a:t>
            </a:r>
            <a:r>
              <a:rPr>
                <a:solidFill>
                  <a:srgbClr val="B26900"/>
                </a:solidFill>
              </a:rPr>
              <a:t>ομένῳ</a:t>
            </a:r>
            <a:r>
              <a:t>	λυ</a:t>
            </a:r>
            <a:r>
              <a:rPr>
                <a:solidFill>
                  <a:srgbClr val="B26900"/>
                </a:solidFill>
              </a:rPr>
              <a:t>ομένῃ</a:t>
            </a:r>
            <a:r>
              <a:t>	λυ</a:t>
            </a:r>
            <a:r>
              <a:rPr>
                <a:solidFill>
                  <a:srgbClr val="B26900"/>
                </a:solidFill>
              </a:rPr>
              <a:t>ομένῳ</a:t>
            </a:r>
            <a:br/>
            <a:r>
              <a:t>λυ</a:t>
            </a:r>
            <a:r>
              <a:rPr>
                <a:solidFill>
                  <a:srgbClr val="B26900"/>
                </a:solidFill>
              </a:rPr>
              <a:t>όμενο</a:t>
            </a:r>
            <a:r>
              <a:t>ν	λυ</a:t>
            </a:r>
            <a:r>
              <a:rPr>
                <a:solidFill>
                  <a:srgbClr val="B26900"/>
                </a:solidFill>
              </a:rPr>
              <a:t>ομένη</a:t>
            </a:r>
            <a:r>
              <a:t>ν	λυ</a:t>
            </a:r>
            <a:r>
              <a:rPr>
                <a:solidFill>
                  <a:srgbClr val="B26900"/>
                </a:solidFill>
              </a:rPr>
              <a:t>όμενο</a:t>
            </a:r>
            <a:r>
              <a:t>ν</a:t>
            </a:r>
          </a:p>
          <a:p>
            <a:pPr marL="685800" defTabSz="685800">
              <a:lnSpc>
                <a:spcPct val="110000"/>
              </a:lnSpc>
              <a:tabLst>
                <a:tab pos="7645400" algn="l"/>
                <a:tab pos="14630400" algn="l"/>
              </a:tabLst>
            </a:pPr>
            <a:r>
              <a:t>λυ</a:t>
            </a:r>
            <a:r>
              <a:rPr>
                <a:solidFill>
                  <a:srgbClr val="B26900"/>
                </a:solidFill>
              </a:rPr>
              <a:t>ομένο</a:t>
            </a:r>
            <a:r>
              <a:t>ις	λυ</a:t>
            </a:r>
            <a:r>
              <a:rPr>
                <a:solidFill>
                  <a:srgbClr val="B26900"/>
                </a:solidFill>
              </a:rPr>
              <a:t>ομένα</a:t>
            </a:r>
            <a:r>
              <a:t>ις	λυ</a:t>
            </a:r>
            <a:r>
              <a:rPr>
                <a:solidFill>
                  <a:srgbClr val="B26900"/>
                </a:solidFill>
              </a:rPr>
              <a:t>ομένο</a:t>
            </a:r>
            <a:r>
              <a:t>ις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Imperfective (Present) Middle/Pass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Imperfective (Present) Middle/Passive</a:t>
            </a:r>
          </a:p>
        </p:txBody>
      </p:sp>
      <p:graphicFrame>
        <p:nvGraphicFramePr>
          <p:cNvPr id="113" name="Table"/>
          <p:cNvGraphicFramePr/>
          <p:nvPr/>
        </p:nvGraphicFramePr>
        <p:xfrm>
          <a:off x="1255841" y="3592810"/>
          <a:ext cx="21910418" cy="691872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80622">
                <a:tc>
                  <a:txBody>
                    <a:bodyPr/>
                    <a:lstStyle/>
                    <a:p>
                      <a:pPr>
                        <a:spcBef>
                          <a:spcPts val="3700"/>
                        </a:spcBef>
                        <a:tabLst>
                          <a:tab pos="4622800" algn="l"/>
                          <a:tab pos="10414000" algn="l"/>
                          <a:tab pos="16002000" algn="l"/>
                        </a:tabLst>
                        <a:defRPr sz="84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	masc	fem	neut</a:t>
                      </a:r>
                    </a:p>
                    <a:p>
                      <a:pPr>
                        <a:spcBef>
                          <a:spcPts val="3700"/>
                        </a:spcBef>
                        <a:tabLst>
                          <a:tab pos="4622800" algn="l"/>
                          <a:tab pos="10414000" algn="l"/>
                          <a:tab pos="16002000" algn="l"/>
                        </a:tabLst>
                        <a:defRPr sz="84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535353"/>
                          </a:solidFill>
                        </a:rPr>
                        <a:t>nom sg</a:t>
                      </a:r>
                      <a:r>
                        <a:t>	</a:t>
                      </a:r>
                      <a:r>
                        <a:rPr sz="9600">
                          <a:solidFill>
                            <a:srgbClr val="000000"/>
                          </a:solidFill>
                        </a:rPr>
                        <a:t>ομενος	ομενη	ομενον</a:t>
                      </a:r>
                    </a:p>
                    <a:p>
                      <a:pPr>
                        <a:spcBef>
                          <a:spcPts val="3700"/>
                        </a:spcBef>
                        <a:tabLst>
                          <a:tab pos="4622800" algn="l"/>
                          <a:tab pos="10414000" algn="l"/>
                          <a:tab pos="16002000" algn="l"/>
                        </a:tabLst>
                        <a:defRPr sz="84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535353"/>
                          </a:solidFill>
                        </a:rPr>
                        <a:t>gen sg</a:t>
                      </a:r>
                      <a:r>
                        <a:t>	</a:t>
                      </a:r>
                      <a:r>
                        <a:rPr sz="9600">
                          <a:solidFill>
                            <a:srgbClr val="000000"/>
                          </a:solidFill>
                        </a:rPr>
                        <a:t>ομενου	ομενης	ομενου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</Words>
  <Application>Microsoft Macintosh PowerPoint</Application>
  <PresentationFormat>Custom</PresentationFormat>
  <Paragraphs>99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27</vt:lpstr>
      <vt:lpstr>Review</vt:lpstr>
      <vt:lpstr>Imperfective (Present) Participle: Active</vt:lpstr>
      <vt:lpstr>Imperfective (Present) Participle: Active</vt:lpstr>
      <vt:lpstr>Master Participle Chart: Six Forms</vt:lpstr>
      <vt:lpstr>εἰμί</vt:lpstr>
      <vt:lpstr>Imperfective (Present) Middle/Passive</vt:lpstr>
      <vt:lpstr>Imperfective (Present) Middle/Passive</vt:lpstr>
      <vt:lpstr>Imperfective (Present) Middle/Passive</vt:lpstr>
      <vt:lpstr>Participle Morpheme Chart</vt:lpstr>
      <vt:lpstr>Translation</vt:lpstr>
      <vt:lpstr>Translation</vt:lpstr>
      <vt:lpstr>Summary</vt:lpstr>
      <vt:lpstr>3. Participle Morpheme Chart</vt:lpstr>
      <vt:lpstr>4. Master Participle Chart</vt:lpstr>
      <vt:lpstr>Summary</vt:lpstr>
      <vt:lpstr>Vocabulary</vt:lpstr>
      <vt:lpstr>Vocabulary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27</dc:title>
  <cp:lastModifiedBy>Bill Mounce</cp:lastModifiedBy>
  <cp:revision>1</cp:revision>
  <dcterms:modified xsi:type="dcterms:W3CDTF">2019-01-22T18:16:35Z</dcterms:modified>
</cp:coreProperties>
</file>