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30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30</a:t>
            </a:r>
          </a:p>
        </p:txBody>
      </p:sp>
      <p:sp>
        <p:nvSpPr>
          <p:cNvPr id="89" name="Combinative (Perfect) Participles &amp; Genitive Absolute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602361">
              <a:defRPr sz="13392"/>
            </a:lvl1pPr>
          </a:lstStyle>
          <a:p>
            <a:r>
              <a:t>Combinative (Perfect) Participles &amp; Genitive Absolute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enitive Absolut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Genitive Absolute</a:t>
            </a:r>
          </a:p>
        </p:txBody>
      </p:sp>
      <p:sp>
        <p:nvSpPr>
          <p:cNvPr id="116" name="ταῦτα αὐτοῦ λαλοῦντος πολλοὶ ἐπίστευσαν εἰς αὐτόν…"/>
          <p:cNvSpPr txBox="1">
            <a:spLocks noGrp="1"/>
          </p:cNvSpPr>
          <p:nvPr>
            <p:ph type="body" sz="half" idx="1"/>
          </p:nvPr>
        </p:nvSpPr>
        <p:spPr>
          <a:xfrm>
            <a:off x="3630066" y="4320182"/>
            <a:ext cx="17123868" cy="6599636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9600"/>
            </a:pPr>
            <a:r>
              <a:rPr>
                <a:solidFill>
                  <a:srgbClr val="B26900"/>
                </a:solidFill>
              </a:rPr>
              <a:t>ταῦτα αὐτοῦ λαλοῦντος</a:t>
            </a:r>
            <a:r>
              <a:t> πολλοὶ ἐπίστευσαν εἰς αὐτόν </a:t>
            </a:r>
          </a:p>
          <a:p>
            <a:pPr marL="0" indent="0">
              <a:buSzTx/>
              <a:buNone/>
              <a:defRPr sz="9600"/>
            </a:pPr>
            <a:r>
              <a:t>καὶ εὐθὺς </a:t>
            </a:r>
            <a:r>
              <a:rPr>
                <a:solidFill>
                  <a:srgbClr val="B26900"/>
                </a:solidFill>
              </a:rPr>
              <a:t>ἔτι αὐτοῦ λαλοῦντος</a:t>
            </a:r>
            <a:r>
              <a:t> παραγίνεται Ἰούδας.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enitive Absolute: Hint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Genitive Absolute: Hints</a:t>
            </a:r>
          </a:p>
        </p:txBody>
      </p:sp>
      <p:sp>
        <p:nvSpPr>
          <p:cNvPr id="119" name="“Subject” of participle not the subject of the main verb…"/>
          <p:cNvSpPr txBox="1">
            <a:spLocks noGrp="1"/>
          </p:cNvSpPr>
          <p:nvPr>
            <p:ph type="body" idx="1"/>
          </p:nvPr>
        </p:nvSpPr>
        <p:spPr>
          <a:xfrm>
            <a:off x="1257300" y="3964582"/>
            <a:ext cx="21907500" cy="872291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333499" indent="-1333499" defTabSz="582929">
              <a:spcBef>
                <a:spcPts val="4300"/>
              </a:spcBef>
              <a:buSzPct val="100000"/>
              <a:buAutoNum type="arabicPeriod"/>
              <a:defRPr sz="7560"/>
            </a:pPr>
            <a:r>
              <a:t>“Subject” of participle not the subject of the main verb</a:t>
            </a:r>
          </a:p>
          <a:p>
            <a:pPr marL="1333499" indent="-1333499" defTabSz="582929">
              <a:spcBef>
                <a:spcPts val="4300"/>
              </a:spcBef>
              <a:buSzPct val="100000"/>
              <a:buAutoNum type="arabicPeriod"/>
              <a:defRPr sz="7560"/>
            </a:pPr>
            <a:r>
              <a:t>Always adverbial (anarthrous, most temporal)</a:t>
            </a:r>
          </a:p>
          <a:p>
            <a:pPr marL="1333499" indent="-1333499" defTabSz="582929">
              <a:spcBef>
                <a:spcPts val="4300"/>
              </a:spcBef>
              <a:buSzPct val="100000"/>
              <a:buAutoNum type="arabicPeriod"/>
              <a:defRPr sz="7560"/>
            </a:pPr>
            <a:r>
              <a:t>Majority use imperfective (present) participle</a:t>
            </a:r>
          </a:p>
          <a:p>
            <a:pPr marL="1333499" indent="-1333499" defTabSz="582929">
              <a:spcBef>
                <a:spcPts val="4300"/>
              </a:spcBef>
              <a:buSzPct val="100000"/>
              <a:buAutoNum type="arabicPeriod"/>
              <a:defRPr sz="7560"/>
            </a:pPr>
            <a:r>
              <a:t>Beginning of sentence in narrative</a:t>
            </a:r>
          </a:p>
          <a:p>
            <a:pPr marL="1333499" indent="-1333499" defTabSz="582929">
              <a:spcBef>
                <a:spcPts val="4300"/>
              </a:spcBef>
              <a:buSzPct val="100000"/>
              <a:buAutoNum type="arabicPeriod"/>
              <a:defRPr sz="7560"/>
            </a:pPr>
            <a:r>
              <a:t>Often with αὐτοῦ + λαλέω, λέγω, or γίνομαι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eriphrastic Construction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Periphrastic Constructions</a:t>
            </a:r>
          </a:p>
        </p:txBody>
      </p:sp>
      <p:sp>
        <p:nvSpPr>
          <p:cNvPr id="122" name="ἐδίδασκεν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 anchor="ctr"/>
          <a:lstStyle/>
          <a:p>
            <a:pPr algn="ctr">
              <a:defRPr sz="14400"/>
            </a:pPr>
            <a:r>
              <a:t>ἐδίδασκεν</a:t>
            </a:r>
          </a:p>
          <a:p>
            <a:pPr algn="ctr">
              <a:defRPr sz="14400"/>
            </a:pPr>
            <a:r>
              <a:t>ἦν διδάσκων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eriphrastic Construction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Periphrastic Constructions</a:t>
            </a:r>
          </a:p>
        </p:txBody>
      </p:sp>
      <p:sp>
        <p:nvSpPr>
          <p:cNvPr id="125" name="εἰμί + participl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εἰμί + participle</a:t>
            </a:r>
          </a:p>
          <a:p>
            <a:pPr marL="1481666" indent="-1481666">
              <a:buSzPct val="100000"/>
              <a:buAutoNum type="arabicPeriod"/>
            </a:pPr>
            <a:r>
              <a:t>Emphasize continuous aspect (originally)</a:t>
            </a:r>
          </a:p>
          <a:p>
            <a:pPr marL="1481666" indent="-1481666">
              <a:buSzPct val="100000"/>
              <a:buAutoNum type="arabicPeriod"/>
            </a:pPr>
            <a:r>
              <a:t>Third plural perfect, middle/passive</a:t>
            </a:r>
          </a:p>
          <a:p>
            <a:pPr marL="1481666" indent="-1481666">
              <a:buSzPct val="100000"/>
              <a:buAutoNum type="arabicPeriod"/>
            </a:pPr>
            <a:r>
              <a:t>Translate as regular verb</a:t>
            </a:r>
          </a:p>
          <a:p>
            <a:pPr marL="1481666" indent="-1481666">
              <a:buSzPct val="100000"/>
              <a:buAutoNum type="arabicPeriod"/>
            </a:pPr>
            <a:r>
              <a:t>Words in between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eriphrastic Construction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Periphrastic Constructions</a:t>
            </a:r>
          </a:p>
        </p:txBody>
      </p:sp>
      <p:graphicFrame>
        <p:nvGraphicFramePr>
          <p:cNvPr id="128" name="Table"/>
          <p:cNvGraphicFramePr/>
          <p:nvPr/>
        </p:nvGraphicFramePr>
        <p:xfrm>
          <a:off x="1236791" y="3553866"/>
          <a:ext cx="21910418" cy="8958809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920708">
                <a:tc>
                  <a:txBody>
                    <a:bodyPr/>
                    <a:lstStyle/>
                    <a:p>
                      <a:pPr algn="l" defTabSz="457200">
                        <a:lnSpc>
                          <a:spcPct val="110000"/>
                        </a:lnSpc>
                        <a:spcBef>
                          <a:spcPts val="2400"/>
                        </a:spcBef>
                        <a:tabLst>
                          <a:tab pos="7378700" algn="l"/>
                          <a:tab pos="13220700" algn="l"/>
                          <a:tab pos="14363700" algn="l"/>
                        </a:tabLst>
                        <a:defRPr sz="60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periphrastic tense	construction</a:t>
                      </a:r>
                    </a:p>
                    <a:p>
                      <a:pPr algn="l" defTabSz="457200">
                        <a:lnSpc>
                          <a:spcPct val="110000"/>
                        </a:lnSpc>
                        <a:spcBef>
                          <a:spcPts val="2400"/>
                        </a:spcBef>
                        <a:tabLst>
                          <a:tab pos="7378700" algn="l"/>
                          <a:tab pos="13220700" algn="l"/>
                          <a:tab pos="14363700" algn="l"/>
                        </a:tabLst>
                        <a:def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Present	present of εἰμί	+	present participle</a:t>
                      </a:r>
                      <a:br/>
                      <a:r>
                        <a:t>Imperfect	imperfect of εἰμί	+	present participle</a:t>
                      </a:r>
                      <a:br/>
                      <a:r>
                        <a:t>Future	future of εἰμί	+	present participle</a:t>
                      </a:r>
                      <a:br/>
                      <a:r>
                        <a:t>Perfect	present of εἰμί	+	perfect participle</a:t>
                      </a:r>
                      <a:br/>
                      <a:r>
                        <a:t>Pluperfect	imperfect of εἰμί	+	perfect participle</a:t>
                      </a:r>
                      <a:br/>
                      <a:r>
                        <a:t>Future perfect	future of εἰμί	+	perfect participle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Adverbial Participl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Adverbial Participles</a:t>
            </a:r>
          </a:p>
        </p:txBody>
      </p:sp>
      <p:sp>
        <p:nvSpPr>
          <p:cNvPr id="131" name="Review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452033" indent="-1452033" defTabSz="634745">
              <a:spcBef>
                <a:spcPts val="4700"/>
              </a:spcBef>
              <a:buSzPct val="100000"/>
              <a:buAutoNum type="arabicPeriod"/>
              <a:defRPr sz="8232"/>
            </a:pPr>
            <a:r>
              <a:t>Review</a:t>
            </a:r>
          </a:p>
          <a:p>
            <a:pPr marL="2937255" lvl="1" indent="-871219" defTabSz="634745">
              <a:spcBef>
                <a:spcPts val="3500"/>
              </a:spcBef>
              <a:buSzPct val="75000"/>
              <a:defRPr sz="7056"/>
            </a:pPr>
            <a:r>
              <a:t>Temporal (“while,” “after”)</a:t>
            </a:r>
          </a:p>
          <a:p>
            <a:pPr marL="2937255" lvl="1" indent="-871219" defTabSz="634745">
              <a:spcBef>
                <a:spcPts val="3500"/>
              </a:spcBef>
              <a:buSzPct val="75000"/>
              <a:defRPr sz="7056"/>
            </a:pPr>
            <a:r>
              <a:t>Causal (“because”)</a:t>
            </a:r>
          </a:p>
          <a:p>
            <a:pPr marL="1452033" indent="-1452033" defTabSz="634745">
              <a:spcBef>
                <a:spcPts val="4700"/>
              </a:spcBef>
              <a:buSzPct val="100000"/>
              <a:buAutoNum type="arabicPeriod"/>
              <a:defRPr sz="8232"/>
            </a:pPr>
            <a:r>
              <a:t>Instrumental (“by”)</a:t>
            </a:r>
          </a:p>
          <a:p>
            <a:pPr marL="1452033" indent="-1452033" defTabSz="634745">
              <a:spcBef>
                <a:spcPts val="4700"/>
              </a:spcBef>
              <a:buSzPct val="100000"/>
              <a:buAutoNum type="arabicPeriod"/>
              <a:defRPr sz="8232"/>
            </a:pPr>
            <a:r>
              <a:t>Concessive (“even though”)</a:t>
            </a:r>
          </a:p>
          <a:p>
            <a:pPr marL="1452033" indent="-1452033" defTabSz="634745">
              <a:spcBef>
                <a:spcPts val="4700"/>
              </a:spcBef>
              <a:buSzPct val="100000"/>
              <a:buAutoNum type="arabicPeriod"/>
              <a:defRPr sz="8232"/>
            </a:pPr>
            <a:r>
              <a:t>Regular verb (“answering he said”)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134" name="Meaning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Meaning</a:t>
            </a:r>
          </a:p>
          <a:p>
            <a:pPr marL="1481666" indent="-1481666">
              <a:buSzPct val="100000"/>
              <a:buAutoNum type="arabicPeriod"/>
            </a:pPr>
            <a:r>
              <a:t>Formation</a:t>
            </a:r>
          </a:p>
          <a:p>
            <a:pPr marL="1481666" indent="-1481666">
              <a:buSzPct val="100000"/>
              <a:buAutoNum type="arabicPeriod"/>
            </a:pPr>
            <a:r>
              <a:t>Genitive absolute</a:t>
            </a:r>
          </a:p>
          <a:p>
            <a:pPr marL="1481666" indent="-1481666">
              <a:buSzPct val="100000"/>
              <a:buAutoNum type="arabicPeriod"/>
            </a:pPr>
            <a:r>
              <a:t>Periphrastic</a:t>
            </a:r>
          </a:p>
          <a:p>
            <a:pPr marL="1481666" indent="-1481666">
              <a:buSzPct val="100000"/>
              <a:buAutoNum type="arabicPeriod"/>
            </a:pPr>
            <a:r>
              <a:t>Adverbial participles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6. Participle Morpheme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6. Participle Morpheme Chart</a:t>
            </a:r>
          </a:p>
        </p:txBody>
      </p:sp>
      <p:graphicFrame>
        <p:nvGraphicFramePr>
          <p:cNvPr id="137" name="Table"/>
          <p:cNvGraphicFramePr/>
          <p:nvPr/>
        </p:nvGraphicFramePr>
        <p:xfrm>
          <a:off x="1996975" y="4041775"/>
          <a:ext cx="20466250" cy="6768704"/>
        </p:xfrm>
        <a:graphic>
          <a:graphicData uri="http://schemas.openxmlformats.org/drawingml/2006/table">
            <a:tbl>
              <a:tblPr>
                <a:tableStyleId>{8F44A2F1-9E1F-4B54-A3A2-5F16C0AD49E2}</a:tableStyleId>
              </a:tblPr>
              <a:tblGrid>
                <a:gridCol w="4386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48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932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65876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8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morpheme</a:t>
                      </a:r>
                    </a:p>
                  </a:txBody>
                  <a:tcPr marL="152400" marR="152400" marT="152400" marB="152400" anchor="ctr" horzOverflow="overflow"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8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tense/voice</a:t>
                      </a:r>
                    </a:p>
                  </a:txBody>
                  <a:tcPr marL="152400" marR="152400" marT="152400" marB="152400" anchor="ctr" horzOverflow="overflow"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8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case endings</a:t>
                      </a:r>
                    </a:p>
                  </a:txBody>
                  <a:tcPr marL="152400" marR="152400" marT="152400" marB="152400" anchor="ctr" horzOverflow="overflow"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8242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ντ</a:t>
                      </a:r>
                    </a:p>
                  </a:txBody>
                  <a:tcPr marL="152400" marR="152400" marT="152400" marB="1524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active and aorist passive</a:t>
                      </a:r>
                    </a:p>
                  </a:txBody>
                  <a:tcPr marL="152400" marR="152400" marT="152400" marB="1524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3–1–3</a:t>
                      </a:r>
                    </a:p>
                  </a:txBody>
                  <a:tcPr marL="152400" marR="152400" marT="152400" marB="1524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8242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οτ</a:t>
                      </a:r>
                    </a:p>
                  </a:txBody>
                  <a:tcPr marL="152400" marR="152400" marT="152400" marB="1524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perfect active</a:t>
                      </a:r>
                    </a:p>
                  </a:txBody>
                  <a:tcPr marL="152400" marR="152400" marT="152400" marB="1524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3–1–3</a:t>
                      </a:r>
                    </a:p>
                  </a:txBody>
                  <a:tcPr marL="152400" marR="152400" marT="152400" marB="1524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8242"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μενο/η</a:t>
                      </a:r>
                    </a:p>
                  </a:txBody>
                  <a:tcPr marL="152400" marR="152400" marT="152400" marB="1524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middle and mid/pas</a:t>
                      </a:r>
                    </a:p>
                  </a:txBody>
                  <a:tcPr marL="152400" marR="152400" marT="152400" marB="1524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0033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2–1–2</a:t>
                      </a:r>
                    </a:p>
                  </a:txBody>
                  <a:tcPr marL="152400" marR="152400" marT="152400" marB="1524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7. Master Participle Char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7. Master Participle Chart</a:t>
            </a:r>
          </a:p>
        </p:txBody>
      </p:sp>
      <p:graphicFrame>
        <p:nvGraphicFramePr>
          <p:cNvPr id="140" name="Table"/>
          <p:cNvGraphicFramePr/>
          <p:nvPr/>
        </p:nvGraphicFramePr>
        <p:xfrm>
          <a:off x="1484441" y="4372371"/>
          <a:ext cx="21910418" cy="500935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71256">
                <a:tc>
                  <a:txBody>
                    <a:bodyPr/>
                    <a:lstStyle/>
                    <a:p>
                      <a:pPr lvl="1" indent="0" algn="l">
                        <a:spcBef>
                          <a:spcPts val="3600"/>
                        </a:spcBef>
                        <a:tabLst>
                          <a:tab pos="4699000" algn="l"/>
                          <a:tab pos="6477000" algn="l"/>
                          <a:tab pos="9779000" algn="l"/>
                          <a:tab pos="12573000" algn="l"/>
                          <a:tab pos="16764000" algn="l"/>
                        </a:tabLst>
                        <a:defRPr sz="60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tense &amp; voice	red.	stem	tf./cv.	morpheme	nom pl</a:t>
                      </a:r>
                    </a:p>
                    <a:p>
                      <a:pPr lvl="1" indent="0" algn="l">
                        <a:spcBef>
                          <a:spcPts val="3600"/>
                        </a:spcBef>
                        <a:tabLst>
                          <a:tab pos="4699000" algn="l"/>
                          <a:tab pos="6477000" algn="l"/>
                          <a:tab pos="9779000" algn="l"/>
                          <a:tab pos="12573000" algn="l"/>
                          <a:tab pos="16764000" algn="l"/>
                        </a:tabLst>
                        <a:defRPr sz="6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perf act	λε	perf act	κ	oτ, υια	λελυκότες</a:t>
                      </a:r>
                      <a:br/>
                      <a:r>
                        <a:t>perf m/p	λε	perf m/p		μενο/η	λελυμένοι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1" name="Six memory forms"/>
          <p:cNvSpPr txBox="1"/>
          <p:nvPr/>
        </p:nvSpPr>
        <p:spPr>
          <a:xfrm>
            <a:off x="16116448" y="11284756"/>
            <a:ext cx="4736804" cy="8250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76200" tIns="76200" rIns="76200" bIns="76200" anchor="ctr">
            <a:spAutoFit/>
          </a:bodyPr>
          <a:lstStyle>
            <a:lvl1pPr algn="ctr">
              <a:defRPr sz="48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Six memory forms</a:t>
            </a:r>
          </a:p>
        </p:txBody>
      </p:sp>
      <p:sp>
        <p:nvSpPr>
          <p:cNvPr id="142" name="Arrow"/>
          <p:cNvSpPr/>
          <p:nvPr/>
        </p:nvSpPr>
        <p:spPr>
          <a:xfrm rot="16200000">
            <a:off x="17843903" y="9698583"/>
            <a:ext cx="1281894" cy="1270001"/>
          </a:xfrm>
          <a:prstGeom prst="rightArrow">
            <a:avLst>
              <a:gd name="adj1" fmla="val 32000"/>
              <a:gd name="adj2" fmla="val 64000"/>
            </a:avLst>
          </a:prstGeom>
          <a:blipFill>
            <a:blip r:embed="rId2"/>
          </a:blipFill>
          <a:ln w="38100">
            <a:solidFill>
              <a:srgbClr val="FFFFFF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ummary of Particip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 of Participle</a:t>
            </a:r>
          </a:p>
        </p:txBody>
      </p:sp>
      <p:sp>
        <p:nvSpPr>
          <p:cNvPr id="145" name="Verbal adjectiv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pPr marL="1481666" indent="-1481666">
              <a:buSzPct val="100000"/>
              <a:buAutoNum type="arabicPeriod"/>
            </a:pPr>
            <a:r>
              <a:t>Verbal adjective</a:t>
            </a:r>
          </a:p>
          <a:p>
            <a:pPr marL="1481666" indent="-1481666">
              <a:buSzPct val="100000"/>
              <a:buAutoNum type="arabicPeriod"/>
            </a:pPr>
            <a:r>
              <a:t>Adverbial</a:t>
            </a:r>
          </a:p>
          <a:p>
            <a:pPr marL="1481666" indent="-1481666">
              <a:buSzPct val="100000"/>
              <a:buAutoNum type="arabicPeriod"/>
            </a:pPr>
            <a:r>
              <a:t>Adjectival (attributive, substantival)</a:t>
            </a:r>
          </a:p>
          <a:p>
            <a:pPr marL="1481666" indent="-1481666">
              <a:buSzPct val="100000"/>
              <a:buAutoNum type="arabicPeriod"/>
            </a:pPr>
            <a:r>
              <a:t>Participial Morpheme Chart</a:t>
            </a:r>
          </a:p>
          <a:p>
            <a:pPr marL="1481666" indent="-1481666">
              <a:buSzPct val="100000"/>
              <a:buAutoNum type="arabicPeriod"/>
            </a:pPr>
            <a:r>
              <a:t>Master Participle Chart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ummar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Summary</a:t>
            </a:r>
          </a:p>
        </p:txBody>
      </p:sp>
      <p:sp>
        <p:nvSpPr>
          <p:cNvPr id="92" name="Formatio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Formation</a:t>
            </a:r>
          </a:p>
          <a:p>
            <a:pPr lvl="1"/>
            <a:r>
              <a:t>Perfect tense stem (vocalic reduplication)</a:t>
            </a:r>
          </a:p>
          <a:p>
            <a:r>
              <a:t>Meaning</a:t>
            </a:r>
          </a:p>
          <a:p>
            <a:pPr lvl="1"/>
            <a:r>
              <a:t>Completed action (past), present consequences</a:t>
            </a:r>
          </a:p>
          <a:p>
            <a:r>
              <a:t>Translation (adverbial)</a:t>
            </a:r>
          </a:p>
          <a:p>
            <a:pPr lvl="1"/>
            <a:r>
              <a:t>“After having” + past participle of verb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μηδέ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μηδέ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πρεσβύτερος,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πρεσβύτερος, </a:t>
            </a:r>
          </a:p>
          <a:p>
            <a:r>
              <a:t>-α, -ον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ombinative (First Perfect) A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Combinative (First Perfect) Active</a:t>
            </a:r>
          </a:p>
        </p:txBody>
      </p:sp>
      <p:graphicFrame>
        <p:nvGraphicFramePr>
          <p:cNvPr id="95" name="Table"/>
          <p:cNvGraphicFramePr/>
          <p:nvPr/>
        </p:nvGraphicFramePr>
        <p:xfrm>
          <a:off x="1255841" y="3680866"/>
          <a:ext cx="21910418" cy="9023599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985498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Reduplication + Perfect active tense stem + </a:t>
                      </a:r>
                      <a:br/>
                      <a:r>
                        <a:t>Tense formative (κ) + </a:t>
                      </a:r>
                      <a:br/>
                      <a:r>
                        <a:t>Participle morpheme (οτ) + Case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λε + λυ + κ + οτ + ες → λελυκότες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Combinative (First Perfect) A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Combinative (First Perfect) Active</a:t>
            </a:r>
          </a:p>
        </p:txBody>
      </p:sp>
      <p:sp>
        <p:nvSpPr>
          <p:cNvPr id="98" name="λελυκώς λελυκυῖα λελυκός  λελυκότος λελυκυίας λελυκότος λελυκότι λελυκυίᾳ λελυκότι λελυκότα λελυκυῖαν λελυκός…"/>
          <p:cNvSpPr txBox="1">
            <a:spLocks noGrp="1"/>
          </p:cNvSpPr>
          <p:nvPr>
            <p:ph type="body" idx="1"/>
          </p:nvPr>
        </p:nvSpPr>
        <p:spPr>
          <a:xfrm>
            <a:off x="2386012" y="4457501"/>
            <a:ext cx="19650076" cy="7601546"/>
          </a:xfrm>
          <a:prstGeom prst="rect">
            <a:avLst/>
          </a:prstGeom>
        </p:spPr>
        <p:txBody>
          <a:bodyPr/>
          <a:lstStyle/>
          <a:p>
            <a:pPr defTabSz="685800">
              <a:lnSpc>
                <a:spcPct val="110000"/>
              </a:lnSpc>
              <a:tabLst>
                <a:tab pos="7264400" algn="l"/>
                <a:tab pos="14503400" algn="l"/>
              </a:tabLst>
            </a:pPr>
            <a:r>
              <a:t>λελυκ</a:t>
            </a:r>
            <a:r>
              <a:rPr>
                <a:solidFill>
                  <a:srgbClr val="B26900"/>
                </a:solidFill>
              </a:rPr>
              <a:t>ώ</a:t>
            </a:r>
            <a:r>
              <a:t>ς	λελυκ</a:t>
            </a:r>
            <a:r>
              <a:rPr>
                <a:solidFill>
                  <a:srgbClr val="B26900"/>
                </a:solidFill>
              </a:rPr>
              <a:t>υῖα</a:t>
            </a:r>
            <a:r>
              <a:t>	λελυκ</a:t>
            </a:r>
            <a:r>
              <a:rPr>
                <a:solidFill>
                  <a:srgbClr val="B26900"/>
                </a:solidFill>
              </a:rPr>
              <a:t>ό</a:t>
            </a:r>
            <a:r>
              <a:t>ς </a:t>
            </a:r>
            <a:br/>
            <a:r>
              <a:t>λελυκ</a:t>
            </a:r>
            <a:r>
              <a:rPr>
                <a:solidFill>
                  <a:srgbClr val="B26900"/>
                </a:solidFill>
              </a:rPr>
              <a:t>ότ</a:t>
            </a:r>
            <a:r>
              <a:t>ος	λελυκ</a:t>
            </a:r>
            <a:r>
              <a:rPr>
                <a:solidFill>
                  <a:srgbClr val="B26900"/>
                </a:solidFill>
              </a:rPr>
              <a:t>υία</a:t>
            </a:r>
            <a:r>
              <a:t>ς	λελυκ</a:t>
            </a:r>
            <a:r>
              <a:rPr>
                <a:solidFill>
                  <a:srgbClr val="B26900"/>
                </a:solidFill>
              </a:rPr>
              <a:t>ότ</a:t>
            </a:r>
            <a:r>
              <a:t>ος</a:t>
            </a:r>
            <a:br/>
            <a:r>
              <a:t>λελυκ</a:t>
            </a:r>
            <a:r>
              <a:rPr>
                <a:solidFill>
                  <a:srgbClr val="B26900"/>
                </a:solidFill>
              </a:rPr>
              <a:t>ότ</a:t>
            </a:r>
            <a:r>
              <a:t>ι	λελυκ</a:t>
            </a:r>
            <a:r>
              <a:rPr>
                <a:solidFill>
                  <a:srgbClr val="B26900"/>
                </a:solidFill>
              </a:rPr>
              <a:t>υίᾳ</a:t>
            </a:r>
            <a:r>
              <a:t>	λελυκ</a:t>
            </a:r>
            <a:r>
              <a:rPr>
                <a:solidFill>
                  <a:srgbClr val="B26900"/>
                </a:solidFill>
              </a:rPr>
              <a:t>ότ</a:t>
            </a:r>
            <a:r>
              <a:t>ι</a:t>
            </a:r>
            <a:br/>
            <a:r>
              <a:t>λελυκ</a:t>
            </a:r>
            <a:r>
              <a:rPr>
                <a:solidFill>
                  <a:srgbClr val="B26900"/>
                </a:solidFill>
              </a:rPr>
              <a:t>ότ</a:t>
            </a:r>
            <a:r>
              <a:t>α	λελυκ</a:t>
            </a:r>
            <a:r>
              <a:rPr>
                <a:solidFill>
                  <a:srgbClr val="B26900"/>
                </a:solidFill>
              </a:rPr>
              <a:t>υῖα</a:t>
            </a:r>
            <a:r>
              <a:t>ν	λελυκ</a:t>
            </a:r>
            <a:r>
              <a:rPr>
                <a:solidFill>
                  <a:srgbClr val="B26900"/>
                </a:solidFill>
              </a:rPr>
              <a:t>ό</a:t>
            </a:r>
            <a:r>
              <a:t>ς</a:t>
            </a:r>
          </a:p>
          <a:p>
            <a:pPr defTabSz="685800">
              <a:lnSpc>
                <a:spcPct val="110000"/>
              </a:lnSpc>
              <a:tabLst>
                <a:tab pos="7264400" algn="l"/>
                <a:tab pos="14503400" algn="l"/>
              </a:tabLst>
            </a:pPr>
            <a:r>
              <a:t>λελυκ</a:t>
            </a:r>
            <a:r>
              <a:rPr>
                <a:solidFill>
                  <a:srgbClr val="B26900"/>
                </a:solidFill>
              </a:rPr>
              <a:t>ό</a:t>
            </a:r>
            <a:r>
              <a:t>σι(ν)	λελυκ</a:t>
            </a:r>
            <a:r>
              <a:rPr>
                <a:solidFill>
                  <a:srgbClr val="B26900"/>
                </a:solidFill>
              </a:rPr>
              <a:t>υία</a:t>
            </a:r>
            <a:r>
              <a:t>ις	λελυκ</a:t>
            </a:r>
            <a:r>
              <a:rPr>
                <a:solidFill>
                  <a:srgbClr val="B26900"/>
                </a:solidFill>
              </a:rPr>
              <a:t>ό</a:t>
            </a:r>
            <a:r>
              <a:t>σι(ν)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Master Participle Chart: First Perfect Ac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634745">
              <a:defRPr sz="8820"/>
            </a:lvl1pPr>
          </a:lstStyle>
          <a:p>
            <a:r>
              <a:t>Master Participle Chart: First Perfect Active</a:t>
            </a:r>
          </a:p>
        </p:txBody>
      </p:sp>
      <p:graphicFrame>
        <p:nvGraphicFramePr>
          <p:cNvPr id="101" name="Table"/>
          <p:cNvGraphicFramePr/>
          <p:nvPr/>
        </p:nvGraphicFramePr>
        <p:xfrm>
          <a:off x="1255841" y="3588891"/>
          <a:ext cx="21910418" cy="657631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538218">
                <a:tc>
                  <a:txBody>
                    <a:bodyPr/>
                    <a:lstStyle/>
                    <a:p>
                      <a:pPr algn="l">
                        <a:spcBef>
                          <a:spcPts val="4800"/>
                        </a:spcBef>
                        <a:tabLst>
                          <a:tab pos="4622800" algn="l"/>
                          <a:tab pos="10414000" algn="l"/>
                          <a:tab pos="16002000" algn="l"/>
                        </a:tabLst>
                        <a:defRPr sz="84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	masc	fem	neut</a:t>
                      </a:r>
                    </a:p>
                    <a:p>
                      <a:pPr algn="l">
                        <a:spcBef>
                          <a:spcPts val="4800"/>
                        </a:spcBef>
                        <a:tabLst>
                          <a:tab pos="4622800" algn="l"/>
                          <a:tab pos="10414000" algn="l"/>
                          <a:tab pos="16002000" algn="l"/>
                        </a:tabLst>
                        <a:defRPr sz="84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535353"/>
                          </a:solidFill>
                        </a:rPr>
                        <a:t>nom sg</a:t>
                      </a:r>
                      <a:r>
                        <a:t>	</a:t>
                      </a:r>
                      <a:r>
                        <a:rPr sz="9600">
                          <a:solidFill>
                            <a:srgbClr val="000000"/>
                          </a:solidFill>
                        </a:rPr>
                        <a:t>κως	κυια	κος</a:t>
                      </a:r>
                      <a:br>
                        <a:rPr sz="9600">
                          <a:solidFill>
                            <a:srgbClr val="000000"/>
                          </a:solidFill>
                        </a:rPr>
                      </a:br>
                      <a:r>
                        <a:rPr>
                          <a:solidFill>
                            <a:srgbClr val="535353"/>
                          </a:solidFill>
                        </a:rPr>
                        <a:t>gen sg</a:t>
                      </a:r>
                      <a:r>
                        <a:t>	</a:t>
                      </a:r>
                      <a:r>
                        <a:rPr sz="9600">
                          <a:solidFill>
                            <a:srgbClr val="000000"/>
                          </a:solidFill>
                        </a:rPr>
                        <a:t>κοτος	κυιας	κοτος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Combinative (First Perfect) Middle/Pass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Combinative (First Perfect) Middle/Passive </a:t>
            </a:r>
          </a:p>
        </p:txBody>
      </p:sp>
      <p:graphicFrame>
        <p:nvGraphicFramePr>
          <p:cNvPr id="104" name="Table"/>
          <p:cNvGraphicFramePr/>
          <p:nvPr/>
        </p:nvGraphicFramePr>
        <p:xfrm>
          <a:off x="1236791" y="3757066"/>
          <a:ext cx="21910418" cy="894055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902452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8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Reduplication + </a:t>
                      </a:r>
                      <a:br/>
                      <a:r>
                        <a:t>Perfect middle/passive tense stem + </a:t>
                      </a:r>
                      <a:br/>
                      <a:r>
                        <a:t>Participle morpheme + Case endings</a:t>
                      </a:r>
                    </a:p>
                    <a:p>
                      <a:pPr>
                        <a:lnSpc>
                          <a:spcPct val="130000"/>
                        </a:lnSpc>
                        <a:spcBef>
                          <a:spcPts val="7200"/>
                        </a:spcBef>
                        <a:defRPr sz="9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λε + λυ + μένο + ι → λελυμένοι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ombinative (First Perfect) Middle/Pass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Combinative (First Perfect) Middle/Passive </a:t>
            </a:r>
          </a:p>
        </p:txBody>
      </p:sp>
      <p:sp>
        <p:nvSpPr>
          <p:cNvPr id="107" name="λελυμένος λελυμένη λελυμένον λελυμένου λελυμένης λελυμένου λελυμένῳ λελυμένῃ λελυμένῳ λελυμένον λελυμένην λελυμένον"/>
          <p:cNvSpPr txBox="1">
            <a:spLocks noGrp="1"/>
          </p:cNvSpPr>
          <p:nvPr>
            <p:ph type="body" sz="half" idx="1"/>
          </p:nvPr>
        </p:nvSpPr>
        <p:spPr>
          <a:xfrm>
            <a:off x="2549624" y="4457501"/>
            <a:ext cx="19830852" cy="6703815"/>
          </a:xfrm>
          <a:prstGeom prst="rect">
            <a:avLst/>
          </a:prstGeom>
        </p:spPr>
        <p:txBody>
          <a:bodyPr/>
          <a:lstStyle/>
          <a:p>
            <a:pPr defTabSz="685800">
              <a:lnSpc>
                <a:spcPct val="110000"/>
              </a:lnSpc>
              <a:tabLst>
                <a:tab pos="7645400" algn="l"/>
                <a:tab pos="15138400" algn="l"/>
              </a:tabLst>
            </a:pPr>
            <a:r>
              <a:t>λελυ</a:t>
            </a:r>
            <a:r>
              <a:rPr>
                <a:solidFill>
                  <a:srgbClr val="B26900"/>
                </a:solidFill>
              </a:rPr>
              <a:t>μένο</a:t>
            </a:r>
            <a:r>
              <a:t>ς	λελυ</a:t>
            </a:r>
            <a:r>
              <a:rPr>
                <a:solidFill>
                  <a:srgbClr val="B26900"/>
                </a:solidFill>
              </a:rPr>
              <a:t>μένη</a:t>
            </a:r>
            <a:r>
              <a:t>	λελυ</a:t>
            </a:r>
            <a:r>
              <a:rPr>
                <a:solidFill>
                  <a:srgbClr val="B26900"/>
                </a:solidFill>
              </a:rPr>
              <a:t>μένο</a:t>
            </a:r>
            <a:r>
              <a:t>ν</a:t>
            </a:r>
            <a:br/>
            <a:r>
              <a:t>λελυ</a:t>
            </a:r>
            <a:r>
              <a:rPr>
                <a:solidFill>
                  <a:srgbClr val="B26900"/>
                </a:solidFill>
              </a:rPr>
              <a:t>μένο</a:t>
            </a:r>
            <a:r>
              <a:t>υ	λελυ</a:t>
            </a:r>
            <a:r>
              <a:rPr>
                <a:solidFill>
                  <a:srgbClr val="B26900"/>
                </a:solidFill>
              </a:rPr>
              <a:t>μένη</a:t>
            </a:r>
            <a:r>
              <a:t>ς	λελυ</a:t>
            </a:r>
            <a:r>
              <a:rPr>
                <a:solidFill>
                  <a:srgbClr val="B26900"/>
                </a:solidFill>
              </a:rPr>
              <a:t>μένο</a:t>
            </a:r>
            <a:r>
              <a:t>υ</a:t>
            </a:r>
            <a:br/>
            <a:r>
              <a:t>λελυ</a:t>
            </a:r>
            <a:r>
              <a:rPr>
                <a:solidFill>
                  <a:srgbClr val="B26900"/>
                </a:solidFill>
              </a:rPr>
              <a:t>μένῳ</a:t>
            </a:r>
            <a:r>
              <a:t>	λελυ</a:t>
            </a:r>
            <a:r>
              <a:rPr>
                <a:solidFill>
                  <a:srgbClr val="B26900"/>
                </a:solidFill>
              </a:rPr>
              <a:t>μένῃ</a:t>
            </a:r>
            <a:r>
              <a:t>	λελυ</a:t>
            </a:r>
            <a:r>
              <a:rPr>
                <a:solidFill>
                  <a:srgbClr val="B26900"/>
                </a:solidFill>
              </a:rPr>
              <a:t>μένῳ</a:t>
            </a:r>
            <a:br/>
            <a:r>
              <a:t>λελυ</a:t>
            </a:r>
            <a:r>
              <a:rPr>
                <a:solidFill>
                  <a:srgbClr val="B26900"/>
                </a:solidFill>
              </a:rPr>
              <a:t>μένο</a:t>
            </a:r>
            <a:r>
              <a:t>ν	λελυ</a:t>
            </a:r>
            <a:r>
              <a:rPr>
                <a:solidFill>
                  <a:srgbClr val="B26900"/>
                </a:solidFill>
              </a:rPr>
              <a:t>μένη</a:t>
            </a:r>
            <a:r>
              <a:t>ν	λελυ</a:t>
            </a:r>
            <a:r>
              <a:rPr>
                <a:solidFill>
                  <a:srgbClr val="B26900"/>
                </a:solidFill>
              </a:rPr>
              <a:t>μένο</a:t>
            </a:r>
            <a:r>
              <a:t>ν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Master Participle Chart: First Perfect M/P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Master Participle Chart: First Perfect M/P</a:t>
            </a:r>
          </a:p>
        </p:txBody>
      </p:sp>
      <p:graphicFrame>
        <p:nvGraphicFramePr>
          <p:cNvPr id="110" name="Table"/>
          <p:cNvGraphicFramePr/>
          <p:nvPr/>
        </p:nvGraphicFramePr>
        <p:xfrm>
          <a:off x="1255841" y="3817491"/>
          <a:ext cx="21910418" cy="657631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910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538218">
                <a:tc>
                  <a:txBody>
                    <a:bodyPr/>
                    <a:lstStyle/>
                    <a:p>
                      <a:pPr>
                        <a:spcBef>
                          <a:spcPts val="4800"/>
                        </a:spcBef>
                        <a:tabLst>
                          <a:tab pos="4622800" algn="l"/>
                          <a:tab pos="10414000" algn="l"/>
                          <a:tab pos="16002000" algn="l"/>
                        </a:tabLst>
                        <a:defRPr sz="8400">
                          <a:solidFill>
                            <a:srgbClr val="535353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	masc	fem	neut</a:t>
                      </a:r>
                    </a:p>
                    <a:p>
                      <a:pPr>
                        <a:spcBef>
                          <a:spcPts val="4800"/>
                        </a:spcBef>
                        <a:tabLst>
                          <a:tab pos="4622800" algn="l"/>
                          <a:tab pos="10414000" algn="l"/>
                          <a:tab pos="16002000" algn="l"/>
                        </a:tabLst>
                        <a:defRPr sz="840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solidFill>
                            <a:srgbClr val="535353"/>
                          </a:solidFill>
                        </a:rPr>
                        <a:t>nom sg</a:t>
                      </a:r>
                      <a:r>
                        <a:t>	</a:t>
                      </a:r>
                      <a:r>
                        <a:rPr sz="9600">
                          <a:solidFill>
                            <a:srgbClr val="000000"/>
                          </a:solidFill>
                        </a:rPr>
                        <a:t>μενος	μενη	μενον</a:t>
                      </a:r>
                      <a:br>
                        <a:rPr sz="9600">
                          <a:solidFill>
                            <a:srgbClr val="000000"/>
                          </a:solidFill>
                        </a:rPr>
                      </a:br>
                      <a:r>
                        <a:rPr>
                          <a:solidFill>
                            <a:srgbClr val="535353"/>
                          </a:solidFill>
                        </a:rPr>
                        <a:t>gen sg</a:t>
                      </a:r>
                      <a:r>
                        <a:t>	</a:t>
                      </a:r>
                      <a:r>
                        <a:rPr sz="9600">
                          <a:solidFill>
                            <a:srgbClr val="000000"/>
                          </a:solidFill>
                        </a:rPr>
                        <a:t>μενου	μενης	μενου</a:t>
                      </a:r>
                    </a:p>
                  </a:txBody>
                  <a:tcPr marL="914400" marR="914400" marT="914400" marB="91440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enitive Absolut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Genitive Absolute</a:t>
            </a:r>
          </a:p>
        </p:txBody>
      </p:sp>
      <p:sp>
        <p:nvSpPr>
          <p:cNvPr id="113" name="“Absolute”: no grammatical connection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“Absolute”: no grammatical connection</a:t>
            </a:r>
          </a:p>
          <a:p>
            <a:pPr marL="1481666" indent="-1481666">
              <a:buSzPct val="100000"/>
              <a:buAutoNum type="arabicPeriod"/>
            </a:pPr>
            <a:r>
              <a:t>“Noun or pronoun and a participle in the genitive that are not grammatically connected to the rest of the sentence.”</a:t>
            </a:r>
          </a:p>
          <a:p>
            <a:pPr marL="1481666" indent="-1481666">
              <a:buSzPct val="100000"/>
              <a:buAutoNum type="arabicPeriod"/>
            </a:pPr>
            <a:r>
              <a:t>Noun/Pronoun functions as the subject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</Words>
  <Application>Microsoft Macintosh PowerPoint</Application>
  <PresentationFormat>Custom</PresentationFormat>
  <Paragraphs>90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30</vt:lpstr>
      <vt:lpstr>Summary</vt:lpstr>
      <vt:lpstr>Combinative (First Perfect) Active</vt:lpstr>
      <vt:lpstr>Combinative (First Perfect) Active</vt:lpstr>
      <vt:lpstr>Master Participle Chart: First Perfect Active</vt:lpstr>
      <vt:lpstr>Combinative (First Perfect) Middle/Passive </vt:lpstr>
      <vt:lpstr>Combinative (First Perfect) Middle/Passive </vt:lpstr>
      <vt:lpstr>Master Participle Chart: First Perfect M/P</vt:lpstr>
      <vt:lpstr>Genitive Absolute</vt:lpstr>
      <vt:lpstr>Genitive Absolute</vt:lpstr>
      <vt:lpstr>Genitive Absolute: Hints</vt:lpstr>
      <vt:lpstr>Periphrastic Constructions</vt:lpstr>
      <vt:lpstr>Periphrastic Constructions</vt:lpstr>
      <vt:lpstr>Periphrastic Constructions</vt:lpstr>
      <vt:lpstr>Adverbial Participles</vt:lpstr>
      <vt:lpstr>Summary</vt:lpstr>
      <vt:lpstr>6. Participle Morpheme Chart</vt:lpstr>
      <vt:lpstr>7. Master Participle Chart</vt:lpstr>
      <vt:lpstr>Summary of Participle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30</dc:title>
  <cp:lastModifiedBy>Bill Mounce</cp:lastModifiedBy>
  <cp:revision>1</cp:revision>
  <dcterms:modified xsi:type="dcterms:W3CDTF">2019-01-22T18:16:52Z</dcterms:modified>
</cp:coreProperties>
</file>