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21</a:t>
            </a:r>
          </a:p>
        </p:txBody>
      </p:sp>
      <p:sp>
        <p:nvSpPr>
          <p:cNvPr id="89" name="Imperfect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Imperfect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Im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Active Indicative</a:t>
            </a:r>
          </a:p>
        </p:txBody>
      </p:sp>
      <p:graphicFrame>
        <p:nvGraphicFramePr>
          <p:cNvPr id="118" name="Table"/>
          <p:cNvGraphicFramePr/>
          <p:nvPr/>
        </p:nvGraphicFramePr>
        <p:xfrm>
          <a:off x="1255841" y="35369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Present tense stem + </a:t>
                      </a:r>
                      <a:br/>
                      <a:r>
                        <a:t>Connecting vowel + </a:t>
                      </a:r>
                      <a:br/>
                      <a:r>
                        <a:t>Secondary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λυ + ο + μεν → ἐλύομεν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ἔλυον I was loosing ο ν λύω ἔλυες You were loosing ε ς λύεις ἔλυε(ν) He was loosing ε (ν) λύει…"/>
          <p:cNvSpPr txBox="1"/>
          <p:nvPr/>
        </p:nvSpPr>
        <p:spPr>
          <a:xfrm>
            <a:off x="1219200" y="3494738"/>
            <a:ext cx="21983700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4800600" algn="l"/>
                <a:tab pos="14198600" algn="l"/>
                <a:tab pos="15341600" algn="l"/>
                <a:tab pos="176276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ον</a:t>
            </a:r>
            <a:r>
              <a:t>	I was loosing	ο	ν	λύω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ες</a:t>
            </a:r>
            <a:r>
              <a:t>	You were loosing	ε	ς	λύεις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ε(ν)</a:t>
            </a:r>
            <a:r>
              <a:t>	He was loosing	ε	(ν)	λύει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4800600" algn="l"/>
                <a:tab pos="14198600" algn="l"/>
                <a:tab pos="15341600" algn="l"/>
                <a:tab pos="176276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ομεν</a:t>
            </a:r>
            <a:r>
              <a:t>	We were loosing	ο	μεν	λύομεν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ετε</a:t>
            </a:r>
            <a:r>
              <a:t>	You were loosing	ε	τε	λύετε</a:t>
            </a:r>
            <a:br/>
            <a:r>
              <a:rPr>
                <a:solidFill>
                  <a:srgbClr val="B26900"/>
                </a:solidFill>
              </a:rPr>
              <a:t>ἔ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ον</a:t>
            </a:r>
            <a:r>
              <a:t>	They were loosing	ο	ν	λύουσι(ν)</a:t>
            </a:r>
          </a:p>
        </p:txBody>
      </p:sp>
      <p:sp>
        <p:nvSpPr>
          <p:cNvPr id="121" name="Im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Active Indicative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Imperfect Middle/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Middle/Passive Indicative</a:t>
            </a:r>
          </a:p>
        </p:txBody>
      </p:sp>
      <p:graphicFrame>
        <p:nvGraphicFramePr>
          <p:cNvPr id="124" name="Table"/>
          <p:cNvGraphicFramePr/>
          <p:nvPr/>
        </p:nvGraphicFramePr>
        <p:xfrm>
          <a:off x="1236791" y="3663950"/>
          <a:ext cx="21910418" cy="93594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2130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Augment + Present tense stem + </a:t>
                      </a:r>
                      <a:br/>
                      <a:r>
                        <a:t>Connecting vowel + </a:t>
                      </a:r>
                      <a:br/>
                      <a:r>
                        <a:t>Secondary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 + λυ + ο + μεθα → ἐλυόμεθα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ἐλυόμην I was being loosed ο μην ἐλύου You were being loosed ε σο ἐλύετο He was being loosed ε το…"/>
          <p:cNvSpPr txBox="1"/>
          <p:nvPr/>
        </p:nvSpPr>
        <p:spPr>
          <a:xfrm>
            <a:off x="1344711" y="3502025"/>
            <a:ext cx="21732677" cy="87013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5765800" algn="l"/>
                <a:tab pos="17957800" algn="l"/>
                <a:tab pos="194310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όμην</a:t>
            </a:r>
            <a:r>
              <a:t>	I was being loosed	ο	μην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ου</a:t>
            </a:r>
            <a:r>
              <a:t>	You were being loosed	ε	σο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ετο</a:t>
            </a:r>
            <a:r>
              <a:t>	He was being loosed	ε	το		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765800" algn="l"/>
                <a:tab pos="17957800" algn="l"/>
                <a:tab pos="194310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ἐ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όμεθα</a:t>
            </a:r>
            <a:r>
              <a:t>	We were being loosed	ο	μεθα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εσθε</a:t>
            </a:r>
            <a:r>
              <a:t>	You were being loosed	ε	σθε</a:t>
            </a:r>
            <a:br/>
            <a:r>
              <a:rPr>
                <a:solidFill>
                  <a:srgbClr val="B26900"/>
                </a:solidFill>
              </a:rPr>
              <a:t>ἐ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οντο</a:t>
            </a:r>
            <a:r>
              <a:t>	They were being loosed	ο	ντο</a:t>
            </a:r>
          </a:p>
        </p:txBody>
      </p:sp>
      <p:sp>
        <p:nvSpPr>
          <p:cNvPr id="127" name="Imperfect Middle/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Middle/Passive Indicative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Augment</a:t>
            </a:r>
          </a:p>
        </p:txBody>
      </p:sp>
      <p:sp>
        <p:nvSpPr>
          <p:cNvPr id="130" name="Begin with consonant: epsilon (syllabic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Begin with consonant: epsilon (syllabic)</a:t>
            </a:r>
          </a:p>
          <a:p>
            <a:pPr lvl="1"/>
            <a:r>
              <a:t>λύω → ἔλυον</a:t>
            </a:r>
          </a:p>
          <a:p>
            <a:r>
              <a:t>Begin with vowel: lengthen (temporal)</a:t>
            </a:r>
          </a:p>
          <a:p>
            <a:pPr lvl="1"/>
            <a:r>
              <a:t>ἀγαπάω → ἠγάπων, ἐρωτάω → ἠρώτων, ο → ω</a:t>
            </a:r>
          </a:p>
          <a:p>
            <a:r>
              <a:t>Diphthong: lengthen or nothing, ι subscripts</a:t>
            </a:r>
          </a:p>
          <a:p>
            <a:pPr lvl="1"/>
            <a:r>
              <a:t>αἰτέω → ᾔτουν, εὑρίσκω → εὕρισκον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Augment</a:t>
            </a:r>
          </a:p>
        </p:txBody>
      </p:sp>
      <p:sp>
        <p:nvSpPr>
          <p:cNvPr id="133" name="λύω → ἔλυον"/>
          <p:cNvSpPr txBox="1">
            <a:spLocks noGrp="1"/>
          </p:cNvSpPr>
          <p:nvPr>
            <p:ph type="body" idx="1"/>
          </p:nvPr>
        </p:nvSpPr>
        <p:spPr>
          <a:xfrm>
            <a:off x="1257300" y="3802458"/>
            <a:ext cx="21907500" cy="6111084"/>
          </a:xfrm>
          <a:prstGeom prst="rect">
            <a:avLst/>
          </a:prstGeom>
        </p:spPr>
        <p:txBody>
          <a:bodyPr anchor="ctr"/>
          <a:lstStyle/>
          <a:p>
            <a:pPr algn="ctr">
              <a:defRPr sz="14400"/>
            </a:pPr>
            <a:r>
              <a:t>λύω → </a:t>
            </a:r>
            <a:r>
              <a:rPr>
                <a:solidFill>
                  <a:srgbClr val="B26900"/>
                </a:solidFill>
              </a:rPr>
              <a:t>ἔ</a:t>
            </a:r>
            <a:r>
              <a:t>λυον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Augment</a:t>
            </a:r>
          </a:p>
        </p:txBody>
      </p:sp>
      <p:sp>
        <p:nvSpPr>
          <p:cNvPr id="136" name="ἀγαπάω → ἠγάπων…"/>
          <p:cNvSpPr txBox="1">
            <a:spLocks noGrp="1"/>
          </p:cNvSpPr>
          <p:nvPr>
            <p:ph type="body" sz="half" idx="1"/>
          </p:nvPr>
        </p:nvSpPr>
        <p:spPr>
          <a:xfrm>
            <a:off x="4786659" y="3821210"/>
            <a:ext cx="14810682" cy="8476756"/>
          </a:xfrm>
          <a:prstGeom prst="rect">
            <a:avLst/>
          </a:prstGeom>
        </p:spPr>
        <p:txBody>
          <a:bodyPr anchor="ctr"/>
          <a:lstStyle/>
          <a:p>
            <a:pPr>
              <a:defRPr sz="14400"/>
            </a:pPr>
            <a:r>
              <a:t>ἀγαπάω → </a:t>
            </a:r>
            <a:r>
              <a:rPr>
                <a:solidFill>
                  <a:srgbClr val="B26900"/>
                </a:solidFill>
              </a:rPr>
              <a:t>ἠ</a:t>
            </a:r>
            <a:r>
              <a:t>γάπων</a:t>
            </a:r>
          </a:p>
          <a:p>
            <a:pPr>
              <a:defRPr sz="14400"/>
            </a:pPr>
            <a:r>
              <a:t>ἐρωτάω → </a:t>
            </a:r>
            <a:r>
              <a:rPr>
                <a:solidFill>
                  <a:srgbClr val="B26900"/>
                </a:solidFill>
              </a:rPr>
              <a:t>ἠ</a:t>
            </a:r>
            <a:r>
              <a:t>ρώτων</a:t>
            </a:r>
          </a:p>
          <a:p>
            <a:pPr>
              <a:defRPr sz="14400"/>
            </a:pPr>
            <a:r>
              <a:t>ο → ω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Augment</a:t>
            </a:r>
          </a:p>
        </p:txBody>
      </p:sp>
      <p:sp>
        <p:nvSpPr>
          <p:cNvPr id="139" name="αἰτέω → ᾔτουν…"/>
          <p:cNvSpPr txBox="1">
            <a:spLocks noGrp="1"/>
          </p:cNvSpPr>
          <p:nvPr>
            <p:ph type="body" sz="half" idx="1"/>
          </p:nvPr>
        </p:nvSpPr>
        <p:spPr>
          <a:xfrm>
            <a:off x="4330253" y="3786782"/>
            <a:ext cx="15723494" cy="7435554"/>
          </a:xfrm>
          <a:prstGeom prst="rect">
            <a:avLst/>
          </a:prstGeom>
        </p:spPr>
        <p:txBody>
          <a:bodyPr anchor="ctr"/>
          <a:lstStyle/>
          <a:p>
            <a:pPr>
              <a:defRPr sz="14400"/>
            </a:pPr>
            <a:r>
              <a:t>αἰτέω → </a:t>
            </a:r>
            <a:r>
              <a:rPr>
                <a:solidFill>
                  <a:srgbClr val="B26900"/>
                </a:solidFill>
              </a:rPr>
              <a:t>ᾔ</a:t>
            </a:r>
            <a:r>
              <a:t>τουν</a:t>
            </a:r>
          </a:p>
          <a:p>
            <a:pPr>
              <a:defRPr sz="14400"/>
            </a:pPr>
            <a:r>
              <a:t>εὑρίσκω → </a:t>
            </a:r>
            <a:r>
              <a:rPr>
                <a:solidFill>
                  <a:srgbClr val="B26900"/>
                </a:solidFill>
              </a:rPr>
              <a:t>εὕ</a:t>
            </a:r>
            <a:r>
              <a:t>ρισκον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Imperfect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Indicative</a:t>
            </a:r>
          </a:p>
        </p:txBody>
      </p:sp>
      <p:sp>
        <p:nvSpPr>
          <p:cNvPr id="142" name="ἔρχομαι, (ἠρχόμην), ἐλεύσομαι,  ἦλθον or ἦλθα, ἐλήλυθα, –, –"/>
          <p:cNvSpPr txBox="1">
            <a:spLocks noGrp="1"/>
          </p:cNvSpPr>
          <p:nvPr>
            <p:ph type="body" sz="quarter" idx="1"/>
          </p:nvPr>
        </p:nvSpPr>
        <p:spPr>
          <a:xfrm>
            <a:off x="4387453" y="5143698"/>
            <a:ext cx="15647194" cy="3428604"/>
          </a:xfrm>
          <a:prstGeom prst="rect">
            <a:avLst/>
          </a:prstGeom>
        </p:spPr>
        <p:txBody>
          <a:bodyPr/>
          <a:lstStyle/>
          <a:p>
            <a:pPr>
              <a:defRPr sz="9600"/>
            </a:pPr>
            <a:r>
              <a:t>ἔρχομαι, (</a:t>
            </a:r>
            <a:r>
              <a:rPr>
                <a:solidFill>
                  <a:srgbClr val="B26900"/>
                </a:solidFill>
              </a:rPr>
              <a:t>ἠρχόμην</a:t>
            </a:r>
            <a:r>
              <a:t>), ἐλεύσομαι, </a:t>
            </a:r>
            <a:br/>
            <a:r>
              <a:t>ἦλθον or ἦλθα, ἐλήλυθα, –, –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sp>
        <p:nvSpPr>
          <p:cNvPr id="145" name="primary tenses  secondary tenses…"/>
          <p:cNvSpPr txBox="1">
            <a:spLocks noGrp="1"/>
          </p:cNvSpPr>
          <p:nvPr>
            <p:ph type="body" idx="1"/>
          </p:nvPr>
        </p:nvSpPr>
        <p:spPr>
          <a:xfrm>
            <a:off x="3370113" y="3186013"/>
            <a:ext cx="17643774" cy="10355959"/>
          </a:xfrm>
          <a:prstGeom prst="rect">
            <a:avLst/>
          </a:prstGeom>
        </p:spPr>
        <p:txBody>
          <a:bodyPr/>
          <a:lstStyle/>
          <a:p>
            <a:pPr defTabSz="457200">
              <a:lnSpc>
                <a:spcPct val="130000"/>
              </a:lnSpc>
              <a:tabLst>
                <a:tab pos="5359400" algn="l"/>
                <a:tab pos="10947400" algn="l"/>
                <a:tab pos="16154400" algn="l"/>
              </a:tabLst>
              <a:defRPr sz="6000">
                <a:solidFill>
                  <a:srgbClr val="53585F"/>
                </a:solidFill>
              </a:defRPr>
            </a:pPr>
            <a:r>
              <a:t>primary tenses		secondary tenses</a:t>
            </a:r>
          </a:p>
          <a:p>
            <a:pPr defTabSz="457200">
              <a:lnSpc>
                <a:spcPct val="130000"/>
              </a:lnSpc>
              <a:tabLst>
                <a:tab pos="5359400" algn="l"/>
                <a:tab pos="10947400" algn="l"/>
                <a:tab pos="16154400" algn="l"/>
              </a:tabLst>
              <a:defRPr sz="7200"/>
            </a:pPr>
            <a:r>
              <a:t>λύω	–	ἔλυον	ν</a:t>
            </a:r>
            <a:br/>
            <a:r>
              <a:t>λύεις	ς	ἔλυες	ς</a:t>
            </a:r>
            <a:br/>
            <a:r>
              <a:t>λύει	ι	ἔλυε(ν)	–</a:t>
            </a:r>
          </a:p>
          <a:p>
            <a:pPr defTabSz="457200">
              <a:lnSpc>
                <a:spcPct val="130000"/>
              </a:lnSpc>
              <a:tabLst>
                <a:tab pos="5359400" algn="l"/>
                <a:tab pos="10947400" algn="l"/>
                <a:tab pos="16154400" algn="l"/>
              </a:tabLst>
              <a:defRPr sz="7200"/>
            </a:pPr>
            <a:r>
              <a:t>λύομεν	μεν	ἐλύομεν	μεν</a:t>
            </a:r>
            <a:br/>
            <a:r>
              <a:t>λύετε	τε	ἐλύετε	τε</a:t>
            </a:r>
            <a:br/>
            <a:r>
              <a:t>λύουσι(ν)	νσι	ἔλυον	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English: One past tens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English: One past tense</a:t>
            </a:r>
          </a:p>
          <a:p>
            <a:pPr lvl="1"/>
            <a:r>
              <a:t>Second principal part</a:t>
            </a:r>
          </a:p>
          <a:p>
            <a:pPr lvl="1"/>
            <a:r>
              <a:t>Two aspects</a:t>
            </a:r>
          </a:p>
          <a:p>
            <a:r>
              <a:t>Greek: Two tenses for both aspects</a:t>
            </a:r>
          </a:p>
          <a:p>
            <a:pPr lvl="1"/>
            <a:r>
              <a:t>Perfective: “I read” (Aorist tense; Chapter 22)</a:t>
            </a:r>
          </a:p>
          <a:p>
            <a:pPr lvl="1"/>
            <a:r>
              <a:t>Imperfective: “I was reading” (Imperfect tense)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sp>
        <p:nvSpPr>
          <p:cNvPr id="148" name="primary tenses  secondary tenses…"/>
          <p:cNvSpPr txBox="1"/>
          <p:nvPr/>
        </p:nvSpPr>
        <p:spPr>
          <a:xfrm>
            <a:off x="3366541" y="3181350"/>
            <a:ext cx="17930318" cy="10360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/>
          <a:p>
            <a:pPr defTabSz="457200">
              <a:lnSpc>
                <a:spcPct val="130000"/>
              </a:lnSpc>
              <a:spcBef>
                <a:spcPts val="4800"/>
              </a:spcBef>
              <a:tabLst>
                <a:tab pos="5308600" algn="l"/>
                <a:tab pos="10896600" algn="l"/>
                <a:tab pos="16103600" algn="l"/>
              </a:tabLst>
              <a:defRPr sz="60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primary tenses		secondary tenses</a:t>
            </a:r>
          </a:p>
          <a:p>
            <a:pPr defTabSz="457200">
              <a:lnSpc>
                <a:spcPct val="130000"/>
              </a:lnSpc>
              <a:spcBef>
                <a:spcPts val="4800"/>
              </a:spcBef>
              <a:tabLst>
                <a:tab pos="5308600" algn="l"/>
                <a:tab pos="10896600" algn="l"/>
                <a:tab pos="161036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λύομαι	μαι	ἐλυόμην	μην</a:t>
            </a:r>
            <a:br/>
            <a:r>
              <a:t>λύῃ	σαι	ἐλύου	σο</a:t>
            </a:r>
            <a:br/>
            <a:r>
              <a:t>λύεται	ται	ἐλύετο	το</a:t>
            </a:r>
          </a:p>
          <a:p>
            <a:pPr defTabSz="457200">
              <a:lnSpc>
                <a:spcPct val="130000"/>
              </a:lnSpc>
              <a:spcBef>
                <a:spcPts val="4800"/>
              </a:spcBef>
              <a:tabLst>
                <a:tab pos="5308600" algn="l"/>
                <a:tab pos="10896600" algn="l"/>
                <a:tab pos="161036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λυόμεθα	μεθα	ἐλυόμεθα	μεθα</a:t>
            </a:r>
            <a:br/>
            <a:r>
              <a:t>λύεσθε	σθε	ἐλύεσθε	σθε</a:t>
            </a:r>
            <a:br/>
            <a:r>
              <a:t>λύονται	νται	ἐλύοντο	ντο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51" name="If middle-only in present ..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If middle-only in present ... </a:t>
            </a:r>
          </a:p>
          <a:p>
            <a:r>
              <a:t>Parsing: Form I memorized or something else?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54" name="ἔλεγεν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6599636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defRPr sz="30000"/>
            </a:lvl1pPr>
          </a:lstStyle>
          <a:p>
            <a:r>
              <a:t>ἔλεγεν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57" name="καταβαίνω → κατέβαινον…"/>
          <p:cNvSpPr txBox="1">
            <a:spLocks noGrp="1"/>
          </p:cNvSpPr>
          <p:nvPr>
            <p:ph type="body" idx="1"/>
          </p:nvPr>
        </p:nvSpPr>
        <p:spPr>
          <a:xfrm>
            <a:off x="2278161" y="4322960"/>
            <a:ext cx="19865778" cy="7457977"/>
          </a:xfrm>
          <a:prstGeom prst="rect">
            <a:avLst/>
          </a:prstGeom>
        </p:spPr>
        <p:txBody>
          <a:bodyPr/>
          <a:lstStyle/>
          <a:p>
            <a:pPr marL="0" lvl="1" indent="0">
              <a:buSzTx/>
              <a:buNone/>
              <a:defRPr sz="14400"/>
            </a:pPr>
            <a:r>
              <a:t>κατ</a:t>
            </a:r>
            <a:r>
              <a:rPr>
                <a:solidFill>
                  <a:srgbClr val="B26900"/>
                </a:solidFill>
              </a:rPr>
              <a:t>α</a:t>
            </a:r>
            <a:r>
              <a:t>βαίνω → κατ</a:t>
            </a:r>
            <a:r>
              <a:rPr>
                <a:solidFill>
                  <a:srgbClr val="B26900"/>
                </a:solidFill>
              </a:rPr>
              <a:t>έ</a:t>
            </a:r>
            <a:r>
              <a:t>βαινον</a:t>
            </a:r>
          </a:p>
          <a:p>
            <a:pPr marL="0" lvl="1" indent="0">
              <a:buSzTx/>
              <a:buNone/>
              <a:defRPr sz="14400"/>
            </a:pPr>
            <a:r>
              <a:t>περιπατέω → περι</a:t>
            </a:r>
            <a:r>
              <a:rPr>
                <a:solidFill>
                  <a:srgbClr val="B26900"/>
                </a:solidFill>
              </a:rPr>
              <a:t>ε</a:t>
            </a:r>
            <a:r>
              <a:t>πάτουν</a:t>
            </a:r>
          </a:p>
          <a:p>
            <a:pPr marL="0" lvl="1" indent="0">
              <a:buSzTx/>
              <a:buNone/>
              <a:defRPr sz="14400"/>
            </a:pPr>
            <a:r>
              <a:t>ἐκβάλλω → ἐ</a:t>
            </a:r>
            <a:r>
              <a:rPr>
                <a:solidFill>
                  <a:srgbClr val="B26900"/>
                </a:solidFill>
              </a:rPr>
              <a:t>ξ</a:t>
            </a:r>
            <a:r>
              <a:t>έβαλλον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ontract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  <p:sp>
        <p:nvSpPr>
          <p:cNvPr id="160" name="ἠγάπων ἐποίουν ἐπλήρουν ἠγάπας ἐποίεις ἐπλήρους ἠγάπα ἐποίει ἐπλήρου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8534400" algn="l"/>
                <a:tab pos="16535400" algn="l"/>
              </a:tabLst>
            </a:pPr>
            <a:r>
              <a:t>ἠγάπων	ἐποίουν	ἐπλήρουν</a:t>
            </a:r>
            <a:br/>
            <a:r>
              <a:t>ἠγάπας	ἐποίεις	ἐπλήρους</a:t>
            </a:r>
            <a:br/>
            <a:r>
              <a:t>ἠγάπα	ἐποίει	ἐπλήρου</a:t>
            </a:r>
          </a:p>
          <a:p>
            <a:pPr marL="685800" defTabSz="685800">
              <a:lnSpc>
                <a:spcPct val="110000"/>
              </a:lnSpc>
              <a:tabLst>
                <a:tab pos="8534400" algn="l"/>
                <a:tab pos="16535400" algn="l"/>
              </a:tabLst>
            </a:pPr>
            <a:r>
              <a:t>ἠγαπῶμεν	ἐποιοῦμεν	ἐπληροῦμεν</a:t>
            </a:r>
            <a:br/>
            <a:r>
              <a:t>ἠγαπᾶτε	ἐποιεῖτε	ἐπληροῦτε</a:t>
            </a:r>
            <a:br/>
            <a:r>
              <a:t>ἠγάπων	ἐποίουν	ἐπλήρουν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63" name="ἤμην I was ἦς You were ἦν He/she/it was…"/>
          <p:cNvSpPr txBox="1">
            <a:spLocks noGrp="1"/>
          </p:cNvSpPr>
          <p:nvPr>
            <p:ph type="body" idx="1"/>
          </p:nvPr>
        </p:nvSpPr>
        <p:spPr>
          <a:xfrm>
            <a:off x="4423519" y="3797101"/>
            <a:ext cx="15575062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9639300" algn="l"/>
              </a:tabLst>
            </a:pPr>
            <a:r>
              <a:t>ἤμην	I was</a:t>
            </a:r>
            <a:br/>
            <a:r>
              <a:t>ἦς	You were</a:t>
            </a:r>
            <a:br/>
            <a:r>
              <a:t>ἦν	He/she/it was</a:t>
            </a:r>
          </a:p>
          <a:p>
            <a:pPr marL="685800" defTabSz="685800">
              <a:lnSpc>
                <a:spcPct val="110000"/>
              </a:lnSpc>
              <a:tabLst>
                <a:tab pos="9639300" algn="l"/>
              </a:tabLst>
            </a:pPr>
            <a:r>
              <a:t>ἦμεν / ἤμεθα	We were</a:t>
            </a:r>
            <a:br/>
            <a:r>
              <a:t>ἦτε	You were</a:t>
            </a:r>
            <a:br/>
            <a:r>
              <a:t>ἦσαν	They were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reparatory use of “there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Preparatory use of “there”</a:t>
            </a:r>
          </a:p>
        </p:txBody>
      </p:sp>
      <p:sp>
        <p:nvSpPr>
          <p:cNvPr id="166" name="ἐστὶν οἶκος παρὰ τὴν θάλασσαν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6121798"/>
          </a:xfrm>
          <a:prstGeom prst="rect">
            <a:avLst/>
          </a:prstGeom>
        </p:spPr>
        <p:txBody>
          <a:bodyPr anchor="ctr"/>
          <a:lstStyle/>
          <a:p>
            <a:pPr algn="ctr" defTabSz="457200">
              <a:lnSpc>
                <a:spcPct val="130000"/>
              </a:lnSpc>
              <a:spcBef>
                <a:spcPts val="0"/>
              </a:spcBef>
              <a:tabLst>
                <a:tab pos="457200" algn="l"/>
              </a:tabLst>
              <a:defRPr sz="12200"/>
            </a:pPr>
            <a:r>
              <a:rPr>
                <a:solidFill>
                  <a:srgbClr val="B26900"/>
                </a:solidFill>
              </a:rPr>
              <a:t>ἐστὶν</a:t>
            </a:r>
            <a:r>
              <a:t> οἶκος παρὰ τὴν θάλασσαν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69" name="Imperfect: continuous normally pas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Imperfect: continuous normally past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Augment + present + cv + secondary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Augment (4 rules)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Secondary personal endings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Middle-only/deponent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Contract verbs</a:t>
            </a:r>
          </a:p>
          <a:p>
            <a:pPr marL="1155699" indent="-1155699" defTabSz="505205">
              <a:spcBef>
                <a:spcPts val="3700"/>
              </a:spcBef>
              <a:buSzPct val="100000"/>
              <a:buAutoNum type="arabicPeriod"/>
              <a:defRPr sz="6551"/>
            </a:pPr>
            <a:r>
              <a:t>εἰμί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72" name="Table"/>
          <p:cNvGraphicFramePr/>
          <p:nvPr/>
        </p:nvGraphicFramePr>
        <p:xfrm>
          <a:off x="1236791" y="3806105"/>
          <a:ext cx="21910418" cy="69102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2138">
                <a:tc>
                  <a:txBody>
                    <a:bodyPr/>
                    <a:lstStyle/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Imperfect act	ε	pres		ο/ε	sec act	ἔλυον</a:t>
                      </a:r>
                      <a:br/>
                      <a:r>
                        <a:t>Imperfect m/p	ε	pres		ο/ε	sec m/p	ἐλυόμην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ἀκολουθ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ἀκολουθέω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Imperfect Ten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 Tense</a:t>
            </a:r>
          </a:p>
        </p:txBody>
      </p:sp>
      <p:sp>
        <p:nvSpPr>
          <p:cNvPr id="95" name="Meaning: Usually past, continuou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Meaning: Usually past, continuous</a:t>
            </a:r>
          </a:p>
          <a:p>
            <a:pPr lvl="1"/>
            <a:r>
              <a:t>“I was loving”</a:t>
            </a:r>
          </a:p>
          <a:p>
            <a:pPr lvl="1"/>
            <a:r>
              <a:t>“I was being loved”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διδάσκ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διδάσκω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ἐπερωτ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ἐπερωτάω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ἐρωτ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ἐρωτάω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θέ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θέλω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περιπατ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περιπατέω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συναγωγ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συναγωγή, -ῆς, ἡ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Φαρισαῖ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Φαρισαῖος, -ου, ὁ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χρόν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χρόνος, -ου, ὁ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orm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</a:t>
            </a:r>
          </a:p>
        </p:txBody>
      </p:sp>
      <p:sp>
        <p:nvSpPr>
          <p:cNvPr id="98" name="Augment: prefix to indicate past tim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Augment: prefix to indicate past time</a:t>
            </a:r>
          </a:p>
          <a:p>
            <a:pPr lvl="1"/>
            <a:r>
              <a:t>ἔλυον</a:t>
            </a:r>
          </a:p>
          <a:p>
            <a:pPr lvl="1"/>
            <a:r>
              <a:t>“Kicked”</a:t>
            </a:r>
          </a:p>
          <a:p>
            <a:r>
              <a:t>Secondary personal endings</a:t>
            </a:r>
          </a:p>
          <a:p>
            <a:pPr lvl="1"/>
            <a:r>
              <a:t>Primary: not augmented tenses</a:t>
            </a:r>
          </a:p>
          <a:p>
            <a:pPr lvl="1"/>
            <a:r>
              <a:t>Secondary: augmented tenses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Augment</a:t>
            </a:r>
          </a:p>
        </p:txBody>
      </p:sp>
      <p:sp>
        <p:nvSpPr>
          <p:cNvPr id="101" name="ἔλυον"/>
          <p:cNvSpPr txBox="1">
            <a:spLocks noGrp="1"/>
          </p:cNvSpPr>
          <p:nvPr>
            <p:ph type="body" sz="quarter" idx="1"/>
          </p:nvPr>
        </p:nvSpPr>
        <p:spPr>
          <a:xfrm>
            <a:off x="7019875" y="4618682"/>
            <a:ext cx="10382350" cy="4478636"/>
          </a:xfrm>
          <a:prstGeom prst="rect">
            <a:avLst/>
          </a:prstGeom>
        </p:spPr>
        <p:txBody>
          <a:bodyPr anchor="ctr"/>
          <a:lstStyle/>
          <a:p>
            <a:pPr algn="ctr">
              <a:defRPr sz="30000"/>
            </a:pPr>
            <a:r>
              <a:rPr>
                <a:solidFill>
                  <a:srgbClr val="B26900"/>
                </a:solidFill>
              </a:rPr>
              <a:t>ἔ</a:t>
            </a:r>
            <a:r>
              <a:t>λυον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graphicFrame>
        <p:nvGraphicFramePr>
          <p:cNvPr id="104" name="Table"/>
          <p:cNvGraphicFramePr/>
          <p:nvPr/>
        </p:nvGraphicFramePr>
        <p:xfrm>
          <a:off x="1918058" y="4553652"/>
          <a:ext cx="20560584" cy="718820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225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5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56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Primary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Middle/Passive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" name="Star"/>
          <p:cNvSpPr/>
          <p:nvPr/>
        </p:nvSpPr>
        <p:spPr>
          <a:xfrm>
            <a:off x="18277220" y="7442977"/>
            <a:ext cx="1482060" cy="1409523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535353"/>
          </a:solidFill>
          <a:ln w="12700">
            <a:solidFill>
              <a:srgbClr val="535353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6" name="Star"/>
          <p:cNvSpPr/>
          <p:nvPr/>
        </p:nvSpPr>
        <p:spPr>
          <a:xfrm>
            <a:off x="18277220" y="9855977"/>
            <a:ext cx="1482060" cy="1409523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535353"/>
          </a:solidFill>
          <a:ln w="12700">
            <a:solidFill>
              <a:srgbClr val="535353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graphicFrame>
        <p:nvGraphicFramePr>
          <p:cNvPr id="109" name="Table"/>
          <p:cNvGraphicFramePr/>
          <p:nvPr/>
        </p:nvGraphicFramePr>
        <p:xfrm>
          <a:off x="1918058" y="4553652"/>
          <a:ext cx="20560584" cy="718820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23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Primary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Secondary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38100">
                      <a:solidFill>
                        <a:srgbClr val="000000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Present act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Imperfect act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Middle/Passive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38100">
                      <a:solidFill>
                        <a:srgbClr val="000000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Present mid/pas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Imperfect mid/pas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econdary Active Personal Endi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Secondary Active Personal Endings</a:t>
            </a:r>
          </a:p>
        </p:txBody>
      </p:sp>
      <p:sp>
        <p:nvSpPr>
          <p:cNvPr id="112" name="ἔλυον ν ἔλυες ς ἔλυε(ν) - (ν)…"/>
          <p:cNvSpPr txBox="1">
            <a:spLocks noGrp="1"/>
          </p:cNvSpPr>
          <p:nvPr>
            <p:ph type="body" sz="half" idx="1"/>
          </p:nvPr>
        </p:nvSpPr>
        <p:spPr>
          <a:xfrm>
            <a:off x="7921376" y="3797101"/>
            <a:ext cx="8541248" cy="92147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6540500" algn="l"/>
              </a:tabLst>
            </a:pPr>
            <a:r>
              <a:t>ἔλυον	ν</a:t>
            </a:r>
            <a:br/>
            <a:r>
              <a:t>ἔλυες	ς</a:t>
            </a:r>
            <a:br/>
            <a:r>
              <a:t>ἔλυε(ν)	- (ν)</a:t>
            </a:r>
          </a:p>
          <a:p>
            <a:pPr>
              <a:lnSpc>
                <a:spcPct val="110000"/>
              </a:lnSpc>
              <a:tabLst>
                <a:tab pos="6540500" algn="l"/>
              </a:tabLst>
            </a:pPr>
            <a:r>
              <a:t>ἐλύομεν	μεν</a:t>
            </a:r>
            <a:br/>
            <a:r>
              <a:t>ἐλύετε	τε</a:t>
            </a:r>
            <a:br/>
            <a:r>
              <a:t>ἔλυον	ν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econdary Mid/Pas Personal Endi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Secondary Mid/Pas Personal Endings</a:t>
            </a:r>
          </a:p>
        </p:txBody>
      </p:sp>
      <p:sp>
        <p:nvSpPr>
          <p:cNvPr id="115" name="ἐλυόμην μην ἐλύου σο ἐλύετο το…"/>
          <p:cNvSpPr txBox="1">
            <a:spLocks noGrp="1"/>
          </p:cNvSpPr>
          <p:nvPr>
            <p:ph type="body" sz="half" idx="1"/>
          </p:nvPr>
        </p:nvSpPr>
        <p:spPr>
          <a:xfrm>
            <a:off x="7848451" y="3797101"/>
            <a:ext cx="8852198" cy="92147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6540500" algn="l"/>
              </a:tabLst>
            </a:pPr>
            <a:r>
              <a:t>ἐλυόμην	μην</a:t>
            </a:r>
            <a:br/>
            <a:r>
              <a:t>ἐλύου	σο</a:t>
            </a:r>
            <a:br/>
            <a:r>
              <a:t>ἐλύετο	το</a:t>
            </a:r>
          </a:p>
          <a:p>
            <a:pPr>
              <a:lnSpc>
                <a:spcPct val="110000"/>
              </a:lnSpc>
              <a:tabLst>
                <a:tab pos="6540500" algn="l"/>
              </a:tabLst>
            </a:pPr>
            <a:r>
              <a:t>ἐλυόμεθα	μεθα</a:t>
            </a:r>
            <a:br/>
            <a:r>
              <a:t>ἐλύεσθε	σθε</a:t>
            </a:r>
            <a:br/>
            <a:r>
              <a:t>ἐλύοντο	ντο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Macintosh PowerPoint</Application>
  <PresentationFormat>Custom</PresentationFormat>
  <Paragraphs>118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21</vt:lpstr>
      <vt:lpstr>English</vt:lpstr>
      <vt:lpstr>Imperfect Tense</vt:lpstr>
      <vt:lpstr>Formation</vt:lpstr>
      <vt:lpstr>Augment</vt:lpstr>
      <vt:lpstr>Master Personal Ending Chart</vt:lpstr>
      <vt:lpstr>Master Personal Ending Chart</vt:lpstr>
      <vt:lpstr>Secondary Active Personal Endings</vt:lpstr>
      <vt:lpstr>Secondary Mid/Pas Personal Endings</vt:lpstr>
      <vt:lpstr>Imperfect Active Indicative</vt:lpstr>
      <vt:lpstr>Imperfect Active Indicative</vt:lpstr>
      <vt:lpstr>Imperfect Middle/Passive Indicative</vt:lpstr>
      <vt:lpstr>Imperfect Middle/Passive Indicative</vt:lpstr>
      <vt:lpstr>Augment</vt:lpstr>
      <vt:lpstr>Augment</vt:lpstr>
      <vt:lpstr>Augment</vt:lpstr>
      <vt:lpstr>Augment</vt:lpstr>
      <vt:lpstr>Imperfect Indicative</vt:lpstr>
      <vt:lpstr>Master Personal Ending Chart</vt:lpstr>
      <vt:lpstr>Master Personal Ending Chart</vt:lpstr>
      <vt:lpstr>Odds ‘n Ends</vt:lpstr>
      <vt:lpstr>Odds ‘n Ends</vt:lpstr>
      <vt:lpstr>Odds ‘n Ends</vt:lpstr>
      <vt:lpstr>Contract Verbs</vt:lpstr>
      <vt:lpstr>εἰμί</vt:lpstr>
      <vt:lpstr>Preparatory use of “there”</vt:lpstr>
      <vt:lpstr>Summary</vt:lpstr>
      <vt:lpstr>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</dc:title>
  <cp:lastModifiedBy>Bill Mounce</cp:lastModifiedBy>
  <cp:revision>1</cp:revision>
  <dcterms:modified xsi:type="dcterms:W3CDTF">2019-01-22T18:13:50Z</dcterms:modified>
</cp:coreProperties>
</file>