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11</a:t>
            </a:r>
          </a:p>
        </p:txBody>
      </p:sp>
      <p:sp>
        <p:nvSpPr>
          <p:cNvPr id="89" name="1 and 2 Personal Pronouns…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 and 2 Personal Pronouns</a:t>
            </a:r>
          </a:p>
          <a:p>
            <a:r>
              <a:t>More third declension stems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φῶς, φωτός, τό (*φωτ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φῶς, φωτός, τό (*φωτ)</a:t>
            </a:r>
          </a:p>
        </p:txBody>
      </p:sp>
      <p:sp>
        <p:nvSpPr>
          <p:cNvPr id="116" name="φῶς φῶτα…"/>
          <p:cNvSpPr txBox="1">
            <a:spLocks noGrp="1"/>
          </p:cNvSpPr>
          <p:nvPr>
            <p:ph type="body" sz="half" idx="1"/>
          </p:nvPr>
        </p:nvSpPr>
        <p:spPr>
          <a:xfrm>
            <a:off x="5092700" y="3822501"/>
            <a:ext cx="12539068" cy="9214744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φῶς	φῶτα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φωτός	φώτων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φωτί	φώσι(ν)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φῶς	φῶτα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ἐλπίς, ἐλπίδος, ἡ (*ἐλπιδ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ἐλπίς, ἐλπίδος, ἡ (*ἐλπιδ)</a:t>
            </a:r>
          </a:p>
        </p:txBody>
      </p:sp>
      <p:sp>
        <p:nvSpPr>
          <p:cNvPr id="119" name="ἐλπίς ἐλπίδες…"/>
          <p:cNvSpPr txBox="1">
            <a:spLocks noGrp="1"/>
          </p:cNvSpPr>
          <p:nvPr>
            <p:ph type="body" sz="half" idx="1"/>
          </p:nvPr>
        </p:nvSpPr>
        <p:spPr>
          <a:xfrm>
            <a:off x="5099050" y="3781733"/>
            <a:ext cx="12777887" cy="7219951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ἐλπίς	ἐλπίδες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ἐλπίδος	ἐλπίδων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ἐλπίδι	ἐλπίσι(ν)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ἐλπίδα	ἐλπίδας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πίστις, πίστεως, ἡ (*πιστι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πίστις, πίστεως, ἡ (*πιστι)</a:t>
            </a:r>
          </a:p>
        </p:txBody>
      </p:sp>
      <p:sp>
        <p:nvSpPr>
          <p:cNvPr id="122" name="πίστις πίστεις…"/>
          <p:cNvSpPr txBox="1">
            <a:spLocks noGrp="1"/>
          </p:cNvSpPr>
          <p:nvPr>
            <p:ph type="body" sz="half" idx="1"/>
          </p:nvPr>
        </p:nvSpPr>
        <p:spPr>
          <a:xfrm>
            <a:off x="5073650" y="3822501"/>
            <a:ext cx="13657461" cy="7103369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πίστ</a:t>
            </a:r>
            <a:r>
              <a:rPr>
                <a:solidFill>
                  <a:srgbClr val="B26900"/>
                </a:solidFill>
              </a:rPr>
              <a:t>ι</a:t>
            </a:r>
            <a:r>
              <a:t>ς	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ις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ως	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ι	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πίστ</a:t>
            </a:r>
            <a:r>
              <a:rPr>
                <a:solidFill>
                  <a:srgbClr val="B26900"/>
                </a:solidFill>
              </a:rPr>
              <a:t>ι</a:t>
            </a:r>
            <a:r>
              <a:t>ν	πίστ</a:t>
            </a:r>
            <a:r>
              <a:rPr>
                <a:solidFill>
                  <a:srgbClr val="B26900"/>
                </a:solidFill>
              </a:rPr>
              <a:t>ε</a:t>
            </a:r>
            <a:r>
              <a:t>ις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πατήρ, πατρός, ὁ (*πατρ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πατήρ, πατρός, ὁ (*πατρ)</a:t>
            </a:r>
          </a:p>
        </p:txBody>
      </p:sp>
      <p:sp>
        <p:nvSpPr>
          <p:cNvPr id="125" name="πατήρ πατέρες…"/>
          <p:cNvSpPr txBox="1">
            <a:spLocks noGrp="1"/>
          </p:cNvSpPr>
          <p:nvPr>
            <p:ph type="body" sz="half" idx="1"/>
          </p:nvPr>
        </p:nvSpPr>
        <p:spPr>
          <a:xfrm>
            <a:off x="5073650" y="3797101"/>
            <a:ext cx="13814326" cy="7206358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πατήρ	πατέρες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πατρός	πατέρων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πατρί	πατράσι(ν)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πατέρα	πατέρας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ὕδωρ, ὕδατος, τό (*ὑδατ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ὕδωρ, ὕδατος, τό (*ὑδατ)</a:t>
            </a:r>
          </a:p>
        </p:txBody>
      </p:sp>
      <p:sp>
        <p:nvSpPr>
          <p:cNvPr id="128" name="ὕδωρ ὕδατα…"/>
          <p:cNvSpPr txBox="1">
            <a:spLocks noGrp="1"/>
          </p:cNvSpPr>
          <p:nvPr>
            <p:ph type="body" sz="half" idx="1"/>
          </p:nvPr>
        </p:nvSpPr>
        <p:spPr>
          <a:xfrm>
            <a:off x="5099050" y="3797101"/>
            <a:ext cx="12907963" cy="7467204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ὕδωρ	ὕδατα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ὕδατος	ὑδάτων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ὕδατί	ὕδασι(ν)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ὕδωρ	ὕδατα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1" name="(Personal) pronoun and anteceden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70000" indent="-1270000">
              <a:defRPr sz="7200"/>
            </a:pPr>
            <a:r>
              <a:t>(Personal) pronoun and antecedent</a:t>
            </a:r>
          </a:p>
          <a:p>
            <a:pPr marL="1270000" indent="-1270000">
              <a:defRPr sz="7200"/>
            </a:pPr>
            <a:r>
              <a:t>First (I, my, me; we, our, us)</a:t>
            </a:r>
          </a:p>
          <a:p>
            <a:pPr marL="1270000" indent="-1270000">
              <a:defRPr sz="7200"/>
            </a:pPr>
            <a:r>
              <a:t>Second (you, your)</a:t>
            </a:r>
          </a:p>
          <a:p>
            <a:pPr marL="1270000" indent="-1270000">
              <a:defRPr sz="7200"/>
            </a:pPr>
            <a:r>
              <a:t>Case by function; number and person by antecedent</a:t>
            </a:r>
          </a:p>
          <a:p>
            <a:pPr marL="1270000" indent="-1270000">
              <a:defRPr sz="7200"/>
            </a:pPr>
            <a:r>
              <a:t>Memorize paradigm</a:t>
            </a:r>
          </a:p>
          <a:p>
            <a:pPr marL="1270000" indent="-1270000">
              <a:defRPr sz="7200"/>
            </a:pPr>
            <a:r>
              <a:t>πίστις, consonantal iota, feminine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ἀδελφ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ἀδελφός, -οῦ, ὁ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ἄ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ἄν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ἀνήρ, ἀνδρό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ἀνήρ, ἀνδρός, ὁ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ἐκκλησί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ἐκκλησία, -ας, ἡ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Pronoun: replaces noun (“Give it to me.”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2686665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Pronoun: replaces noun (“Give it to me.”)</a:t>
            </a:r>
          </a:p>
          <a:p>
            <a:pPr marL="1481666" indent="-1481666">
              <a:buSzPct val="100000"/>
              <a:buAutoNum type="arabicPeriod"/>
            </a:pPr>
            <a:r>
              <a:t>Personal Pronoun (“I should have learned Hebrew.”)</a:t>
            </a:r>
          </a:p>
          <a:p>
            <a:pPr marL="1481666" indent="-1481666">
              <a:buSzPct val="100000"/>
              <a:buAutoNum type="arabicPeriod"/>
            </a:pPr>
            <a:r>
              <a:t>Antecedent</a:t>
            </a:r>
          </a:p>
          <a:p>
            <a:pPr marL="1481666" indent="-1481666">
              <a:buSzPct val="100000"/>
              <a:buAutoNum type="arabicPeriod"/>
            </a:pPr>
            <a:r>
              <a:t>Person: First, second, and third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ἐλπίς, -ίδο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ἐλπίς, -ίδος, ἡ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ἔξ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ἔξω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ἐπί ( ἐπ᾿, ἐφ᾽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ἐπί ( ἐπ᾿, ἐφ᾽ )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ἡμεῖ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ἡμεῖς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θέλημα, θελήμ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θέλημα, θελήματος, τό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ἴδ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ἴδε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ἰδού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ἰδού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καλός, -ή, -ό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καλός, -ή, -όν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μήτηρ, μητρό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μήτηρ, μητρός, ἡ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οὐδ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οὐδέ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Form of Pronou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 of Pronouns</a:t>
            </a:r>
          </a:p>
        </p:txBody>
      </p:sp>
      <p:sp>
        <p:nvSpPr>
          <p:cNvPr id="95" name="Ca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</a:t>
            </a:r>
          </a:p>
          <a:p>
            <a:pPr lvl="1"/>
            <a:r>
              <a:t>Function (“Me will eat now.”)</a:t>
            </a:r>
          </a:p>
          <a:p>
            <a:r>
              <a:t>Number and person</a:t>
            </a:r>
          </a:p>
          <a:p>
            <a:pPr lvl="1"/>
            <a:r>
              <a:t>Antecedent</a:t>
            </a:r>
          </a:p>
          <a:p>
            <a:r>
              <a:t>No gender</a:t>
            </a:r>
          </a:p>
          <a:p>
            <a:pPr lvl="1"/>
            <a:r>
              <a:t>In 1st and 2nd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πατήρ, πατρό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πατήρ, πατρός, ὁ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πίστις, πίστεω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πίστις, πίστεως, ἡ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ὕδωρ, ὕδ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ὕδωρ, ὕδατος, τό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ὑμεῖ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ὑμεῖς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φῶς, φωτό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φῶς, φωτός, τό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χάρις, χάριτο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χάρις, χάριτος, ἡ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ὧδ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ὧδε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English 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Paradigm</a:t>
            </a:r>
          </a:p>
        </p:txBody>
      </p:sp>
      <p:sp>
        <p:nvSpPr>
          <p:cNvPr id="98" name="first person second person…"/>
          <p:cNvSpPr txBox="1">
            <a:spLocks noGrp="1"/>
          </p:cNvSpPr>
          <p:nvPr>
            <p:ph type="body" idx="1"/>
          </p:nvPr>
        </p:nvSpPr>
        <p:spPr>
          <a:xfrm>
            <a:off x="2980680" y="3797101"/>
            <a:ext cx="18422640" cy="9214744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tabLst>
                <a:tab pos="7645400" algn="l"/>
                <a:tab pos="13995400" algn="l"/>
              </a:tabLst>
              <a:defRPr sz="6000">
                <a:solidFill>
                  <a:srgbClr val="53585F"/>
                </a:solidFill>
              </a:defRPr>
            </a:pPr>
            <a:r>
              <a:t>	first person	second person</a:t>
            </a:r>
          </a:p>
          <a:p>
            <a:pPr marL="666750" defTabSz="666750">
              <a:lnSpc>
                <a:spcPct val="110000"/>
              </a:lnSpc>
              <a:tabLst>
                <a:tab pos="7645400" algn="l"/>
                <a:tab pos="13995400" algn="l"/>
              </a:tabLst>
              <a:defRPr sz="7200"/>
            </a:pPr>
            <a:r>
              <a:rPr sz="6000">
                <a:solidFill>
                  <a:srgbClr val="53585F"/>
                </a:solidFill>
              </a:rPr>
              <a:t>subjective sg</a:t>
            </a:r>
            <a:r>
              <a:t>	I	you</a:t>
            </a:r>
            <a:br/>
            <a:r>
              <a:rPr sz="6000">
                <a:solidFill>
                  <a:srgbClr val="53585F"/>
                </a:solidFill>
              </a:rPr>
              <a:t>possessive sg</a:t>
            </a:r>
            <a:r>
              <a:t>	my	your</a:t>
            </a:r>
            <a:br/>
            <a:r>
              <a:rPr sz="6000">
                <a:solidFill>
                  <a:srgbClr val="53585F"/>
                </a:solidFill>
              </a:rPr>
              <a:t>objective sg</a:t>
            </a:r>
            <a:r>
              <a:t>	me	you</a:t>
            </a:r>
          </a:p>
          <a:p>
            <a:pPr marL="666750" defTabSz="666750">
              <a:lnSpc>
                <a:spcPct val="110000"/>
              </a:lnSpc>
              <a:tabLst>
                <a:tab pos="7645400" algn="l"/>
                <a:tab pos="13995400" algn="l"/>
              </a:tabLst>
              <a:defRPr sz="7200"/>
            </a:pPr>
            <a:r>
              <a:rPr sz="6000">
                <a:solidFill>
                  <a:srgbClr val="53585F"/>
                </a:solidFill>
              </a:rPr>
              <a:t>subjective pl</a:t>
            </a:r>
            <a:r>
              <a:t>	we	you</a:t>
            </a:r>
            <a:br/>
            <a:r>
              <a:rPr sz="6000">
                <a:solidFill>
                  <a:srgbClr val="53585F"/>
                </a:solidFill>
              </a:rPr>
              <a:t>possessive pl</a:t>
            </a:r>
            <a:r>
              <a:t>	our	your</a:t>
            </a:r>
            <a:br/>
            <a:r>
              <a:rPr sz="6000">
                <a:solidFill>
                  <a:srgbClr val="53585F"/>
                </a:solidFill>
              </a:rPr>
              <a:t>objective pl</a:t>
            </a:r>
            <a:r>
              <a:t>	us	you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reek 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Paradigm</a:t>
            </a:r>
          </a:p>
        </p:txBody>
      </p:sp>
      <p:sp>
        <p:nvSpPr>
          <p:cNvPr id="101" name="first person  second person…"/>
          <p:cNvSpPr txBox="1">
            <a:spLocks noGrp="1"/>
          </p:cNvSpPr>
          <p:nvPr>
            <p:ph type="body" idx="1"/>
          </p:nvPr>
        </p:nvSpPr>
        <p:spPr>
          <a:xfrm>
            <a:off x="3106935" y="3797101"/>
            <a:ext cx="18170130" cy="9214744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ts val="7500"/>
              </a:lnSpc>
              <a:spcBef>
                <a:spcPts val="13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4800">
                <a:solidFill>
                  <a:srgbClr val="53585F"/>
                </a:solidFill>
              </a:defRPr>
            </a:pPr>
            <a:r>
              <a:t>first person		second person</a:t>
            </a:r>
          </a:p>
          <a:p>
            <a:pPr marL="666750" defTabSz="666750">
              <a:lnSpc>
                <a:spcPts val="9000"/>
              </a:lnSpc>
              <a:spcBef>
                <a:spcPts val="3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ἐγώ		I	σύ		you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μου	( ἐμοῦ )	my	σου	( σοῦ )	your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μοι	( ἐμοί )	to me	σοι	( σοί )	to you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με	( ἐμέ )	me	σε	( σέ )	you</a:t>
            </a:r>
          </a:p>
          <a:p>
            <a:pPr marL="666750" defTabSz="666750">
              <a:lnSpc>
                <a:spcPts val="9000"/>
              </a:lnSpc>
              <a:spcBef>
                <a:spcPts val="27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ἡμεῖς		we	ὑμεῖς		you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ἡμῶν		our	ὑμῶν		your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ἡμῖν		to us	ὑμῖν		to you</a:t>
            </a:r>
          </a:p>
          <a:p>
            <a:pPr marL="666750" defTabSz="666750">
              <a:lnSpc>
                <a:spcPts val="9000"/>
              </a:lnSpc>
              <a:spcBef>
                <a:spcPts val="600"/>
              </a:spcBef>
              <a:tabLst>
                <a:tab pos="3009900" algn="l"/>
                <a:tab pos="6248400" algn="l"/>
                <a:tab pos="11061700" algn="l"/>
                <a:tab pos="13373100" algn="l"/>
                <a:tab pos="16179800" algn="l"/>
              </a:tabLst>
              <a:defRPr sz="6000"/>
            </a:pPr>
            <a:r>
              <a:t>ἡμᾶς		us	ὑμᾶς		you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Grammar</a:t>
            </a:r>
          </a:p>
        </p:txBody>
      </p:sp>
      <p:sp>
        <p:nvSpPr>
          <p:cNvPr id="104" name="For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</a:t>
            </a:r>
          </a:p>
          <a:p>
            <a:pPr lvl="1"/>
            <a:r>
              <a:t>Case: function</a:t>
            </a:r>
          </a:p>
          <a:p>
            <a:pPr lvl="1"/>
            <a:r>
              <a:t>Number and person: Antecedent</a:t>
            </a:r>
          </a:p>
          <a:p>
            <a:r>
              <a:t>Accents</a:t>
            </a:r>
          </a:p>
          <a:p>
            <a:pPr lvl="1"/>
            <a:r>
              <a:t>“Emphatic” forms</a:t>
            </a:r>
          </a:p>
          <a:p>
            <a:pPr lvl="1"/>
            <a:r>
              <a:t>Contrast, and after prepositions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Grammar</a:t>
            </a:r>
          </a:p>
        </p:txBody>
      </p:sp>
      <p:sp>
        <p:nvSpPr>
          <p:cNvPr id="107" name="Parsing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433804" cy="9605368"/>
          </a:xfrm>
          <a:prstGeom prst="rect">
            <a:avLst/>
          </a:prstGeom>
        </p:spPr>
        <p:txBody>
          <a:bodyPr/>
          <a:lstStyle/>
          <a:p>
            <a:r>
              <a:t>Parsing</a:t>
            </a:r>
          </a:p>
          <a:p>
            <a:pPr lvl="1"/>
            <a:r>
              <a:t>μου</a:t>
            </a:r>
          </a:p>
          <a:p>
            <a:pPr lvl="1"/>
            <a:r>
              <a:t>genitive singular </a:t>
            </a:r>
            <a:r>
              <a:rPr i="1"/>
              <a:t>second person</a:t>
            </a:r>
            <a:r>
              <a:t>, from ἐγώ, meaning my”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Grammar</a:t>
            </a:r>
          </a:p>
        </p:txBody>
      </p:sp>
      <p:sp>
        <p:nvSpPr>
          <p:cNvPr id="110" name="Transla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  <a:p>
            <a:pPr lvl="1"/>
            <a:r>
              <a:t>Like English</a:t>
            </a:r>
          </a:p>
          <a:p>
            <a:pPr lvl="1"/>
            <a:r>
              <a:t>κύριός μου (follows)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χάρις, χάριτος, ἡ (*χαριτ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666750" defTabSz="666750">
              <a:lnSpc>
                <a:spcPts val="14200"/>
              </a:lnSpc>
              <a:spcBef>
                <a:spcPts val="1300"/>
              </a:spcBef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χάρις, χάριτος, ἡ (*χαριτ)</a:t>
            </a:r>
          </a:p>
        </p:txBody>
      </p:sp>
      <p:sp>
        <p:nvSpPr>
          <p:cNvPr id="113" name="χάρις χάριτες…"/>
          <p:cNvSpPr txBox="1">
            <a:spLocks noGrp="1"/>
          </p:cNvSpPr>
          <p:nvPr>
            <p:ph type="body" sz="half" idx="1"/>
          </p:nvPr>
        </p:nvSpPr>
        <p:spPr>
          <a:xfrm>
            <a:off x="5099050" y="3822501"/>
            <a:ext cx="13206215" cy="9214744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χάρις	χάριτες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χάριτος	χαρίτων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χάριτι	χάρισι(ν)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7404100" algn="l"/>
              </a:tabLst>
              <a:defRPr sz="10400"/>
            </a:pPr>
            <a:r>
              <a:t>χάριτα	χάριτας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Macintosh PowerPoint</Application>
  <PresentationFormat>Custom</PresentationFormat>
  <Paragraphs>102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11</vt:lpstr>
      <vt:lpstr>English</vt:lpstr>
      <vt:lpstr>Form of Pronouns</vt:lpstr>
      <vt:lpstr>English Paradigm</vt:lpstr>
      <vt:lpstr>Greek Paradigm</vt:lpstr>
      <vt:lpstr>Greek Grammar</vt:lpstr>
      <vt:lpstr>Greek Grammar</vt:lpstr>
      <vt:lpstr>Greek Grammar</vt:lpstr>
      <vt:lpstr>χάρις, χάριτος, ἡ (*χαριτ)</vt:lpstr>
      <vt:lpstr>φῶς, φωτός, τό (*φωτ)</vt:lpstr>
      <vt:lpstr>ἐλπίς, ἐλπίδος, ἡ (*ἐλπιδ)</vt:lpstr>
      <vt:lpstr>πίστις, πίστεως, ἡ (*πιστι)</vt:lpstr>
      <vt:lpstr>πατήρ, πατρός, ὁ (*πατρ)</vt:lpstr>
      <vt:lpstr>ὕδωρ, ὕδατος, τό (*ὑδατ)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</dc:title>
  <cp:lastModifiedBy>Bill Mounce</cp:lastModifiedBy>
  <cp:revision>1</cp:revision>
  <dcterms:modified xsi:type="dcterms:W3CDTF">2019-01-22T18:12:41Z</dcterms:modified>
</cp:coreProperties>
</file>