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23</a:t>
            </a:r>
          </a:p>
        </p:txBody>
      </p:sp>
      <p:sp>
        <p:nvSpPr>
          <p:cNvPr id="89" name="First Aorist Active/Middle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First Aorist Active/Middle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16" name="πσ → ψ *βλέπ + σα → ἔβλεψα…"/>
          <p:cNvSpPr txBox="1">
            <a:spLocks noGrp="1"/>
          </p:cNvSpPr>
          <p:nvPr>
            <p:ph type="body" sz="half" idx="1"/>
          </p:nvPr>
        </p:nvSpPr>
        <p:spPr>
          <a:xfrm>
            <a:off x="1635514" y="4365599"/>
            <a:ext cx="21151072" cy="5450955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πσ	→	ψ	*βλέπ	+	σα	→	ἔβλε</a:t>
            </a:r>
            <a:r>
              <a:rPr>
                <a:solidFill>
                  <a:srgbClr val="A86C24"/>
                </a:solidFill>
              </a:rPr>
              <a:t>ψ</a:t>
            </a:r>
            <a:r>
              <a:t>α</a:t>
            </a:r>
          </a:p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βσ	→	ψ	*τρίβ	+	σα	→	ἔτρι</a:t>
            </a:r>
            <a:r>
              <a:rPr>
                <a:solidFill>
                  <a:srgbClr val="A86C24"/>
                </a:solidFill>
              </a:rPr>
              <a:t>ψ</a:t>
            </a:r>
            <a:r>
              <a:t>α</a:t>
            </a:r>
          </a:p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φσ	→	ψ	*γράφ	+	σα	→	ἔγρα</a:t>
            </a:r>
            <a:r>
              <a:rPr>
                <a:solidFill>
                  <a:srgbClr val="A86C24"/>
                </a:solidFill>
              </a:rPr>
              <a:t>ψ</a:t>
            </a:r>
            <a:r>
              <a:t>α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19" name="κσ → ξ *πλέκ + σα → ἔπλεξα…"/>
          <p:cNvSpPr txBox="1">
            <a:spLocks noGrp="1"/>
          </p:cNvSpPr>
          <p:nvPr>
            <p:ph type="body" sz="half" idx="1"/>
          </p:nvPr>
        </p:nvSpPr>
        <p:spPr>
          <a:xfrm>
            <a:off x="1635514" y="4365599"/>
            <a:ext cx="21151072" cy="5450955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κσ	→	ξ	*πλέκ	+	σα	→	ἔπλε</a:t>
            </a:r>
            <a:r>
              <a:rPr>
                <a:solidFill>
                  <a:srgbClr val="A86C24"/>
                </a:solidFill>
              </a:rPr>
              <a:t>ξ</a:t>
            </a:r>
            <a:r>
              <a:t>α</a:t>
            </a:r>
          </a:p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γσ	→	ξ	*πνίγ	+	σα	→	ἔπνι</a:t>
            </a:r>
            <a:r>
              <a:rPr>
                <a:solidFill>
                  <a:srgbClr val="A86C24"/>
                </a:solidFill>
              </a:rPr>
              <a:t>ξ</a:t>
            </a:r>
            <a:r>
              <a:t>α</a:t>
            </a:r>
          </a:p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χσ	→	ξ	*βρέχ	+	σα	→	ἔβρε</a:t>
            </a:r>
            <a:r>
              <a:rPr>
                <a:solidFill>
                  <a:srgbClr val="A86C24"/>
                </a:solidFill>
              </a:rPr>
              <a:t>ξ</a:t>
            </a:r>
            <a:r>
              <a:t>α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22" name="τσ  → σ…"/>
          <p:cNvSpPr txBox="1">
            <a:spLocks noGrp="1"/>
          </p:cNvSpPr>
          <p:nvPr>
            <p:ph type="body" sz="half" idx="1"/>
          </p:nvPr>
        </p:nvSpPr>
        <p:spPr>
          <a:xfrm>
            <a:off x="1635514" y="4365599"/>
            <a:ext cx="21151072" cy="5450955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τσ 	→	σ</a:t>
            </a:r>
          </a:p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δσ	→	σ	*σπεύδ	+	σα	→	ἔσπευσα</a:t>
            </a:r>
          </a:p>
          <a:p>
            <a:pPr defTabSz="457200">
              <a:lnSpc>
                <a:spcPct val="130000"/>
              </a:lnSpc>
              <a:spcBef>
                <a:spcPts val="0"/>
              </a:spcBef>
              <a:tabLst>
                <a:tab pos="2171700" algn="l"/>
                <a:tab pos="4457700" algn="l"/>
                <a:tab pos="7632700" algn="l"/>
                <a:tab pos="11442700" algn="l"/>
                <a:tab pos="12712700" algn="l"/>
                <a:tab pos="14643100" algn="l"/>
                <a:tab pos="16865600" algn="l"/>
              </a:tabLst>
              <a:defRPr sz="9600"/>
            </a:pPr>
            <a:r>
              <a:t>θσ	→	σ	*πείθ	+	σα	→	ἔπεισα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25" name="2 aorist stems, 1 aorist ending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 aorist stems, 1 aorist endings</a:t>
            </a:r>
          </a:p>
          <a:p>
            <a:pPr lvl="1"/>
            <a:r>
              <a:t>εἶπον → εἶπαν</a:t>
            </a:r>
          </a:p>
          <a:p>
            <a:pPr lvl="1"/>
            <a:r>
              <a:t>ἦλθον → ἦλθαν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28" name="εἶπον → εἶπαν…"/>
          <p:cNvSpPr txBox="1">
            <a:spLocks noGrp="1"/>
          </p:cNvSpPr>
          <p:nvPr>
            <p:ph type="body" sz="half" idx="1"/>
          </p:nvPr>
        </p:nvSpPr>
        <p:spPr>
          <a:xfrm>
            <a:off x="6291907" y="3838674"/>
            <a:ext cx="11838286" cy="7398446"/>
          </a:xfrm>
          <a:prstGeom prst="rect">
            <a:avLst/>
          </a:prstGeom>
        </p:spPr>
        <p:txBody>
          <a:bodyPr anchor="ctr"/>
          <a:lstStyle/>
          <a:p>
            <a:pPr>
              <a:defRPr sz="14400"/>
            </a:pPr>
            <a:r>
              <a:t>εἶπ</a:t>
            </a:r>
            <a:r>
              <a:rPr>
                <a:solidFill>
                  <a:srgbClr val="A86C24"/>
                </a:solidFill>
              </a:rPr>
              <a:t>ο</a:t>
            </a:r>
            <a:r>
              <a:t>ν → εἶπ</a:t>
            </a:r>
            <a:r>
              <a:rPr>
                <a:solidFill>
                  <a:srgbClr val="A86C24"/>
                </a:solidFill>
              </a:rPr>
              <a:t>α</a:t>
            </a:r>
            <a:r>
              <a:t>ν</a:t>
            </a:r>
          </a:p>
          <a:p>
            <a:pPr>
              <a:defRPr sz="14400"/>
            </a:pPr>
            <a:r>
              <a:t>ἦλθ</a:t>
            </a:r>
            <a:r>
              <a:rPr>
                <a:solidFill>
                  <a:srgbClr val="A86C24"/>
                </a:solidFill>
              </a:rPr>
              <a:t>ο</a:t>
            </a:r>
            <a:r>
              <a:t>ν → ἦλθ</a:t>
            </a:r>
            <a:r>
              <a:rPr>
                <a:solidFill>
                  <a:srgbClr val="A86C24"/>
                </a:solidFill>
              </a:rPr>
              <a:t>α</a:t>
            </a:r>
            <a:r>
              <a:t>ν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Middle-Only / Depon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Middle-Only / Deponent</a:t>
            </a:r>
          </a:p>
        </p:txBody>
      </p:sp>
      <p:sp>
        <p:nvSpPr>
          <p:cNvPr id="131" name="γίνομαι *γεν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111750" indent="-5111750"/>
            <a:r>
              <a:t>γίνομαι	*γεν	</a:t>
            </a:r>
          </a:p>
          <a:p>
            <a:pPr marL="5111750" indent="-5111750"/>
            <a:r>
              <a:t>	</a:t>
            </a:r>
            <a:r>
              <a:rPr i="1"/>
              <a:t>I become, take place; am born, am created; am, exist </a:t>
            </a:r>
          </a:p>
          <a:p>
            <a:pPr marL="5111750" indent="-5111750"/>
            <a:r>
              <a:rPr i="1"/>
              <a:t>	</a:t>
            </a:r>
            <a:r>
              <a:t>(ἐγινόμην), γενήσομαι, </a:t>
            </a:r>
            <a:r>
              <a:rPr>
                <a:solidFill>
                  <a:srgbClr val="B26900"/>
                </a:solidFill>
              </a:rPr>
              <a:t>ἐγενόμην</a:t>
            </a:r>
            <a:r>
              <a:t>, γέγονα, γεγένημαι, ἐγενήθην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4" name="1 and 2 aorist; form, not meaning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1 and 2 aorist; form, not meaning</a:t>
            </a:r>
          </a:p>
          <a:p>
            <a:pPr marL="1481666" indent="-1481666">
              <a:buSzPct val="100000"/>
              <a:buAutoNum type="arabicPeriod"/>
            </a:pPr>
            <a:r>
              <a:t>Formation of the first aorist (act/mid)</a:t>
            </a:r>
          </a:p>
          <a:p>
            <a:pPr marL="1481666" indent="-1481666">
              <a:buSzPct val="100000"/>
              <a:buAutoNum type="arabicPeriod"/>
            </a:pPr>
            <a:r>
              <a:t>Liquid aorist: α, stem modified </a:t>
            </a:r>
          </a:p>
          <a:p>
            <a:pPr marL="1481666" indent="-1481666">
              <a:buSzPct val="100000"/>
              <a:buAutoNum type="arabicPeriod"/>
            </a:pPr>
            <a:r>
              <a:t>Contract verbs </a:t>
            </a:r>
          </a:p>
          <a:p>
            <a:pPr marL="1481666" indent="-1481666">
              <a:buSzPct val="100000"/>
              <a:buAutoNum type="arabicPeriod"/>
            </a:pPr>
            <a:r>
              <a:t>Stems in a stop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6. 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Master Verb Chart</a:t>
            </a:r>
          </a:p>
        </p:txBody>
      </p:sp>
      <p:graphicFrame>
        <p:nvGraphicFramePr>
          <p:cNvPr id="137" name="Table"/>
          <p:cNvGraphicFramePr/>
          <p:nvPr/>
        </p:nvGraphicFramePr>
        <p:xfrm>
          <a:off x="1255841" y="4593505"/>
          <a:ext cx="21910418" cy="69102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2138">
                <a:tc>
                  <a:txBody>
                    <a:bodyPr/>
                    <a:lstStyle/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4762500" algn="l"/>
                          <a:tab pos="7200900" algn="l"/>
                          <a:tab pos="9893300" algn="l"/>
                          <a:tab pos="12293600" algn="l"/>
                          <a:tab pos="14947900" algn="l"/>
                          <a:tab pos="182499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4762500" algn="l"/>
                          <a:tab pos="7200900" algn="l"/>
                          <a:tab pos="9893300" algn="l"/>
                          <a:tab pos="12293600" algn="l"/>
                          <a:tab pos="14947900" algn="l"/>
                          <a:tab pos="182499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2700"/>
                        </a:spcBef>
                        <a:tabLst>
                          <a:tab pos="4762500" algn="l"/>
                          <a:tab pos="7200900" algn="l"/>
                          <a:tab pos="9893300" algn="l"/>
                          <a:tab pos="12293600" algn="l"/>
                          <a:tab pos="14947900" algn="l"/>
                          <a:tab pos="182499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 aorist act	ε	aor act	σα		sec act	ἔλυσα</a:t>
                      </a:r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1300"/>
                        </a:spcBef>
                        <a:tabLst>
                          <a:tab pos="4762500" algn="l"/>
                          <a:tab pos="7200900" algn="l"/>
                          <a:tab pos="9893300" algn="l"/>
                          <a:tab pos="12293600" algn="l"/>
                          <a:tab pos="14947900" algn="l"/>
                          <a:tab pos="182499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Liquid aorist act	ε	aor act	α		sec act	ἔμεινα</a:t>
                      </a:r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1300"/>
                        </a:spcBef>
                        <a:tabLst>
                          <a:tab pos="4762500" algn="l"/>
                          <a:tab pos="7200900" algn="l"/>
                          <a:tab pos="9893300" algn="l"/>
                          <a:tab pos="12293600" algn="l"/>
                          <a:tab pos="14947900" algn="l"/>
                          <a:tab pos="182499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 aorist mid	ε	aor act	σα		sec m/p	ἐλυσάμην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ἀπέρ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ἀπέρχομαι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ἄρ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ἄρχομαι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Introdu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Introduction</a:t>
            </a:r>
          </a:p>
        </p:txBody>
      </p:sp>
      <p:sp>
        <p:nvSpPr>
          <p:cNvPr id="92" name="Meaning: same as 2nd Aoris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Meaning: same as 2nd Aorist</a:t>
            </a:r>
          </a:p>
          <a:p>
            <a:pPr lvl="1"/>
            <a:r>
              <a:t>Time: normally past</a:t>
            </a:r>
          </a:p>
          <a:p>
            <a:pPr lvl="1"/>
            <a:r>
              <a:t>Aspect: undefined (perfective)</a:t>
            </a:r>
          </a:p>
          <a:p>
            <a:r>
              <a:t>Formation</a:t>
            </a:r>
          </a:p>
          <a:p>
            <a:pPr lvl="1"/>
            <a:r>
              <a:t>Tense formative σα </a:t>
            </a:r>
          </a:p>
          <a:p>
            <a:pPr lvl="1"/>
            <a:r>
              <a:t>Aorist stem = Present stem = Root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γράφ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γράφω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δι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διό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δοξάζ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δοξάζω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δύναμις, -εω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δύναμις, -εως, ἡ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κηρύσσ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κηρύσσω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πί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πίνω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First Aoris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Aorist Active Indicative</a:t>
            </a:r>
          </a:p>
        </p:txBody>
      </p:sp>
      <p:graphicFrame>
        <p:nvGraphicFramePr>
          <p:cNvPr id="95" name="Table"/>
          <p:cNvGraphicFramePr/>
          <p:nvPr/>
        </p:nvGraphicFramePr>
        <p:xfrm>
          <a:off x="1255841" y="35877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active tense stem + </a:t>
                      </a:r>
                      <a:br/>
                      <a:r>
                        <a:t>Tense formative (σα) + </a:t>
                      </a:r>
                      <a:br/>
                      <a:r>
                        <a:t>Secondary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λυ + σα + μεν → ἐλύσαμεν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ἔλυσα I loosed - ἔλυσας You loosed ς ἔλυσε(ν) He loosed - (ν)…"/>
          <p:cNvSpPr txBox="1"/>
          <p:nvPr/>
        </p:nvSpPr>
        <p:spPr>
          <a:xfrm>
            <a:off x="3848100" y="3219344"/>
            <a:ext cx="16725900" cy="998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578600" algn="l"/>
                <a:tab pos="14630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σα</a:t>
            </a:r>
            <a:r>
              <a:t>	I loosed	-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σας</a:t>
            </a:r>
            <a:r>
              <a:t>	You loosed	ς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σε(ν)</a:t>
            </a:r>
            <a:r>
              <a:t>	He loosed	- (ν)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578600" algn="l"/>
                <a:tab pos="14630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σαμεν</a:t>
            </a:r>
            <a:r>
              <a:t>	We loosed	μεν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σατε</a:t>
            </a:r>
            <a:r>
              <a:t>	You loosed	τε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σαν</a:t>
            </a:r>
            <a:r>
              <a:t>	They loosed	ν</a:t>
            </a:r>
          </a:p>
        </p:txBody>
      </p:sp>
      <p:sp>
        <p:nvSpPr>
          <p:cNvPr id="98" name="First Aoris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Aorist Active Indicative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Liquid Aorist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Liquid Aorist Active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55841" y="36131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active tense stem + </a:t>
                      </a:r>
                      <a:br/>
                      <a:r>
                        <a:t>Tense formative (α) + </a:t>
                      </a:r>
                      <a:br/>
                      <a:r>
                        <a:t>Secondary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μειν + α + μεν → ἐμείναμεν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ἔμεινα I remained ἔλυσα ἔμεινας You remained ἔλυσας ἔμεινε(ν) He remained ἔλυσε(ν)…"/>
          <p:cNvSpPr txBox="1"/>
          <p:nvPr/>
        </p:nvSpPr>
        <p:spPr>
          <a:xfrm>
            <a:off x="1485657" y="3536791"/>
            <a:ext cx="21450785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marL="685800">
              <a:lnSpc>
                <a:spcPct val="110000"/>
              </a:lnSpc>
              <a:spcBef>
                <a:spcPts val="4800"/>
              </a:spcBef>
              <a:tabLst>
                <a:tab pos="7289800" algn="l"/>
                <a:tab pos="16560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ἔμειν</a:t>
            </a:r>
            <a:r>
              <a:rPr>
                <a:solidFill>
                  <a:srgbClr val="B26900"/>
                </a:solidFill>
              </a:rPr>
              <a:t>α</a:t>
            </a:r>
            <a:r>
              <a:t>	I remained	ἔλυσα</a:t>
            </a:r>
            <a:br/>
            <a:r>
              <a:t>ἔμειν</a:t>
            </a:r>
            <a:r>
              <a:rPr>
                <a:solidFill>
                  <a:srgbClr val="B26900"/>
                </a:solidFill>
              </a:rPr>
              <a:t>ας</a:t>
            </a:r>
            <a:r>
              <a:t>	You remained	ἔλυσας</a:t>
            </a:r>
            <a:br/>
            <a:r>
              <a:t>ἔμειν</a:t>
            </a:r>
            <a:r>
              <a:rPr>
                <a:solidFill>
                  <a:srgbClr val="A86C24"/>
                </a:solidFill>
              </a:rPr>
              <a:t>ε</a:t>
            </a:r>
            <a:r>
              <a:t>(ν)	He remained	ἔλυσε(ν)</a:t>
            </a:r>
          </a:p>
          <a:p>
            <a:pPr marL="685800">
              <a:lnSpc>
                <a:spcPct val="110000"/>
              </a:lnSpc>
              <a:spcBef>
                <a:spcPts val="4800"/>
              </a:spcBef>
              <a:tabLst>
                <a:tab pos="7289800" algn="l"/>
                <a:tab pos="16560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ἐμείν</a:t>
            </a:r>
            <a:r>
              <a:rPr>
                <a:solidFill>
                  <a:srgbClr val="A86C24"/>
                </a:solidFill>
              </a:rPr>
              <a:t>αμεν</a:t>
            </a:r>
            <a:r>
              <a:t>	We remained	ἐλύσαμεν</a:t>
            </a:r>
            <a:br/>
            <a:r>
              <a:t>ἐμείν</a:t>
            </a:r>
            <a:r>
              <a:rPr>
                <a:solidFill>
                  <a:srgbClr val="A86C24"/>
                </a:solidFill>
              </a:rPr>
              <a:t>ατε</a:t>
            </a:r>
            <a:r>
              <a:t>	You remained	ἐλύσατε</a:t>
            </a:r>
            <a:br/>
            <a:r>
              <a:t>ἔμειν</a:t>
            </a:r>
            <a:r>
              <a:rPr>
                <a:solidFill>
                  <a:srgbClr val="A86C24"/>
                </a:solidFill>
              </a:rPr>
              <a:t>αν</a:t>
            </a:r>
            <a:r>
              <a:t>	They remained	ἔλυσαν</a:t>
            </a:r>
          </a:p>
        </p:txBody>
      </p:sp>
      <p:sp>
        <p:nvSpPr>
          <p:cNvPr id="104" name="Liquid Aorist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Liquid Aorist Active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irst Aoris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Aorist Middle Indicative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255841" y="36385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active tense stem + </a:t>
                      </a:r>
                      <a:br/>
                      <a:r>
                        <a:t>Tense formative (σα) + </a:t>
                      </a:r>
                      <a:br/>
                      <a:r>
                        <a:t>Secondary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λυ + σα + μην → ἐλυσάμην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ἐλυσάμην I loosed μην ἐγενόμην ἐλύσω You loosed σο ἐγένου ἐλύσατο He loosed το ἐγένετο…"/>
          <p:cNvSpPr txBox="1"/>
          <p:nvPr/>
        </p:nvSpPr>
        <p:spPr>
          <a:xfrm>
            <a:off x="1219200" y="3028950"/>
            <a:ext cx="21983700" cy="998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502400" algn="l"/>
                <a:tab pos="13335000" algn="l"/>
                <a:tab pos="166243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σάμην</a:t>
            </a:r>
            <a:r>
              <a:t>	I loosed	μην	ἐγενόμην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σω</a:t>
            </a:r>
            <a:r>
              <a:t>	You loosed	σο	ἐγένου</a:t>
            </a:r>
            <a:br/>
            <a:r>
              <a:rPr>
                <a:solidFill>
                  <a:srgbClr val="A86C24"/>
                </a:solidFill>
              </a:rPr>
              <a:t>ἐ</a:t>
            </a:r>
            <a:r>
              <a:t>λύ</a:t>
            </a:r>
            <a:r>
              <a:rPr>
                <a:solidFill>
                  <a:srgbClr val="A86C24"/>
                </a:solidFill>
              </a:rPr>
              <a:t>σατο</a:t>
            </a:r>
            <a:r>
              <a:t>	He loosed	το	ἐγένετο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502400" algn="l"/>
                <a:tab pos="13335000" algn="l"/>
                <a:tab pos="166243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A86C24"/>
                </a:solidFill>
              </a:rPr>
              <a:t>ἐ</a:t>
            </a:r>
            <a:r>
              <a:t>λυ</a:t>
            </a:r>
            <a:r>
              <a:rPr>
                <a:solidFill>
                  <a:srgbClr val="A86C24"/>
                </a:solidFill>
              </a:rPr>
              <a:t>σάμεθα</a:t>
            </a:r>
            <a:r>
              <a:t>	We loosed	μεθα	ἐγενόμεθα</a:t>
            </a:r>
            <a:br/>
            <a:r>
              <a:rPr>
                <a:solidFill>
                  <a:srgbClr val="A86C24"/>
                </a:solidFill>
              </a:rPr>
              <a:t>ἐ</a:t>
            </a:r>
            <a:r>
              <a:t>λύ</a:t>
            </a:r>
            <a:r>
              <a:rPr>
                <a:solidFill>
                  <a:srgbClr val="A86C24"/>
                </a:solidFill>
              </a:rPr>
              <a:t>σασθε</a:t>
            </a:r>
            <a:r>
              <a:t>	You loosed	σθε	ἐγένεσθε</a:t>
            </a:r>
            <a:br/>
            <a:r>
              <a:rPr>
                <a:solidFill>
                  <a:srgbClr val="A86C24"/>
                </a:solidFill>
              </a:rPr>
              <a:t>ἐ</a:t>
            </a:r>
            <a:r>
              <a:t>λύ</a:t>
            </a:r>
            <a:r>
              <a:rPr>
                <a:solidFill>
                  <a:srgbClr val="A86C24"/>
                </a:solidFill>
              </a:rPr>
              <a:t>σαντο</a:t>
            </a:r>
            <a:r>
              <a:t>	They loosed	ντο	ἐγένοντο</a:t>
            </a:r>
          </a:p>
        </p:txBody>
      </p:sp>
      <p:sp>
        <p:nvSpPr>
          <p:cNvPr id="110" name="First Aoris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Aorist Middle Indicative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13" name="*ἀγαπα → ἀγαπῶ…"/>
          <p:cNvSpPr txBox="1">
            <a:spLocks noGrp="1"/>
          </p:cNvSpPr>
          <p:nvPr>
            <p:ph type="body" sz="half" idx="1"/>
          </p:nvPr>
        </p:nvSpPr>
        <p:spPr>
          <a:xfrm>
            <a:off x="4605663" y="5065110"/>
            <a:ext cx="15210774" cy="5160580"/>
          </a:xfrm>
          <a:prstGeom prst="rect">
            <a:avLst/>
          </a:prstGeom>
        </p:spPr>
        <p:txBody>
          <a:bodyPr/>
          <a:lstStyle/>
          <a:p>
            <a:pPr>
              <a:defRPr sz="14400"/>
            </a:pPr>
            <a:r>
              <a:t>*ἀγαπα → ἀγαπῶ</a:t>
            </a:r>
          </a:p>
          <a:p>
            <a:pPr>
              <a:defRPr sz="14400"/>
            </a:pPr>
            <a:r>
              <a:t>*ἀγαπα → ἠγάπ</a:t>
            </a:r>
            <a:r>
              <a:rPr>
                <a:solidFill>
                  <a:srgbClr val="B26900"/>
                </a:solidFill>
              </a:rPr>
              <a:t>η</a:t>
            </a:r>
            <a:r>
              <a:t>σα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Microsoft Macintosh PowerPoint</Application>
  <PresentationFormat>Custom</PresentationFormat>
  <Paragraphs>73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23</vt:lpstr>
      <vt:lpstr>Introduction</vt:lpstr>
      <vt:lpstr>First Aorist Active Indicative</vt:lpstr>
      <vt:lpstr>First Aorist Active Indicative</vt:lpstr>
      <vt:lpstr>Liquid Aorist Active</vt:lpstr>
      <vt:lpstr>Liquid Aorist Active</vt:lpstr>
      <vt:lpstr>First Aorist Middle Indicative</vt:lpstr>
      <vt:lpstr>First Aorist Middle Indicative</vt:lpstr>
      <vt:lpstr>Odds ‘n Ends</vt:lpstr>
      <vt:lpstr>Odds ‘n Ends</vt:lpstr>
      <vt:lpstr>Odds ‘n Ends</vt:lpstr>
      <vt:lpstr>Odds ‘n Ends</vt:lpstr>
      <vt:lpstr>Odds ‘n Ends</vt:lpstr>
      <vt:lpstr>Odds ‘n Ends</vt:lpstr>
      <vt:lpstr>Middle-Only / Deponent</vt:lpstr>
      <vt:lpstr>Summary</vt:lpstr>
      <vt:lpstr>6. Master Verb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23</dc:title>
  <cp:lastModifiedBy>Bill Mounce</cp:lastModifiedBy>
  <cp:revision>1</cp:revision>
  <dcterms:modified xsi:type="dcterms:W3CDTF">2019-01-22T18:14:02Z</dcterms:modified>
</cp:coreProperties>
</file>