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3</a:t>
            </a:r>
          </a:p>
        </p:txBody>
      </p:sp>
      <p:sp>
        <p:nvSpPr>
          <p:cNvPr id="89" name="Alphabet &amp; Pronunciation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Alphabet &amp; Pronunciation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" name="Table"/>
          <p:cNvGraphicFramePr/>
          <p:nvPr/>
        </p:nvGraphicFramePr>
        <p:xfrm>
          <a:off x="1060450" y="1104900"/>
          <a:ext cx="22248218" cy="11823502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442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β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γ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δ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" name="Table"/>
          <p:cNvGraphicFramePr/>
          <p:nvPr/>
        </p:nvGraphicFramePr>
        <p:xfrm>
          <a:off x="2362200" y="3600450"/>
          <a:ext cx="19697700" cy="65532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6519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19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ζ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zeta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da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z</a:t>
                      </a:r>
                      <a:r>
                        <a:t>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η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eta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ob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e</a:t>
                      </a:r>
                      <a:r>
                        <a:t>y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θ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theta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th</a:t>
                      </a:r>
                      <a:r>
                        <a:t>ing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3" name="Alphabe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Alphabet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ζ"/>
          <p:cNvSpPr txBox="1"/>
          <p:nvPr/>
        </p:nvSpPr>
        <p:spPr>
          <a:xfrm>
            <a:off x="2243799" y="4013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ζ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η"/>
          <p:cNvSpPr txBox="1"/>
          <p:nvPr/>
        </p:nvSpPr>
        <p:spPr>
          <a:xfrm>
            <a:off x="2472399" y="4140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η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θ"/>
          <p:cNvSpPr txBox="1"/>
          <p:nvPr/>
        </p:nvSpPr>
        <p:spPr>
          <a:xfrm>
            <a:off x="2243799" y="4140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θ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" name="Table"/>
          <p:cNvGraphicFramePr/>
          <p:nvPr/>
        </p:nvGraphicFramePr>
        <p:xfrm>
          <a:off x="1060450" y="1104900"/>
          <a:ext cx="22248218" cy="11823502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442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ζ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β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η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γ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θ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δ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" name="Table"/>
          <p:cNvGraphicFramePr/>
          <p:nvPr/>
        </p:nvGraphicFramePr>
        <p:xfrm>
          <a:off x="2362200" y="3600450"/>
          <a:ext cx="19585385" cy="65532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6515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5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157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iota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i</a:t>
                      </a:r>
                      <a:r>
                        <a:t>ntr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i</a:t>
                      </a:r>
                      <a:r>
                        <a:t>gue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κ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kappa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k</a:t>
                      </a:r>
                      <a:r>
                        <a:t>itchen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λ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lambda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l</a:t>
                      </a:r>
                      <a:r>
                        <a:t>aw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4" name="Alphabe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Alphabet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ι"/>
          <p:cNvSpPr txBox="1"/>
          <p:nvPr/>
        </p:nvSpPr>
        <p:spPr>
          <a:xfrm>
            <a:off x="2396199" y="40386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ι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κ"/>
          <p:cNvSpPr txBox="1"/>
          <p:nvPr/>
        </p:nvSpPr>
        <p:spPr>
          <a:xfrm>
            <a:off x="2396199" y="4140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κ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λ"/>
          <p:cNvSpPr txBox="1"/>
          <p:nvPr/>
        </p:nvSpPr>
        <p:spPr>
          <a:xfrm>
            <a:off x="2573999" y="4140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λ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Hin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Hints</a:t>
            </a:r>
          </a:p>
        </p:txBody>
      </p:sp>
      <p:sp>
        <p:nvSpPr>
          <p:cNvPr id="92" name="24 letter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24 letters</a:t>
            </a:r>
          </a:p>
          <a:p>
            <a:pPr lvl="1"/>
            <a:r>
              <a:t>Name, small letters, and pronunciation</a:t>
            </a:r>
          </a:p>
          <a:p>
            <a:r>
              <a:t>Similarity to English</a:t>
            </a:r>
          </a:p>
          <a:p>
            <a:pPr lvl="1"/>
            <a:r>
              <a:t>Five units</a:t>
            </a:r>
          </a:p>
          <a:p>
            <a:r>
              <a:t>Handout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" name="Table"/>
          <p:cNvGraphicFramePr/>
          <p:nvPr/>
        </p:nvGraphicFramePr>
        <p:xfrm>
          <a:off x="2362200" y="3600450"/>
          <a:ext cx="19601061" cy="6678613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6520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0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209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μ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mu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m</a:t>
                      </a:r>
                      <a:r>
                        <a:t>other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nu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n</a:t>
                      </a:r>
                      <a:r>
                        <a:t>ew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ξ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xsi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a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x</a:t>
                      </a:r>
                      <a:r>
                        <a:t>iom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3" name="Alphabe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Alphabet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μ"/>
          <p:cNvSpPr txBox="1"/>
          <p:nvPr/>
        </p:nvSpPr>
        <p:spPr>
          <a:xfrm>
            <a:off x="2116799" y="40386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μ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ν"/>
          <p:cNvSpPr txBox="1"/>
          <p:nvPr/>
        </p:nvSpPr>
        <p:spPr>
          <a:xfrm>
            <a:off x="25485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ν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ξ"/>
          <p:cNvSpPr txBox="1"/>
          <p:nvPr/>
        </p:nvSpPr>
        <p:spPr>
          <a:xfrm>
            <a:off x="2192999" y="40894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ξ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" name="Table"/>
          <p:cNvGraphicFramePr/>
          <p:nvPr/>
        </p:nvGraphicFramePr>
        <p:xfrm>
          <a:off x="1060450" y="1104900"/>
          <a:ext cx="22248218" cy="11823502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442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ζ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β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η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κ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γ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θ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λ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δ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μ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ξ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" name="Table"/>
          <p:cNvGraphicFramePr/>
          <p:nvPr/>
        </p:nvGraphicFramePr>
        <p:xfrm>
          <a:off x="2432050" y="3619500"/>
          <a:ext cx="19671408" cy="65532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6519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19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omicron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n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o</a:t>
                      </a:r>
                      <a:r>
                        <a:t>t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π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pi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p</a:t>
                      </a:r>
                      <a:r>
                        <a:t>each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ρ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rho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r</a:t>
                      </a:r>
                      <a:r>
                        <a:t>od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4" name="Alphabe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Alphabet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ο"/>
          <p:cNvSpPr txBox="1"/>
          <p:nvPr/>
        </p:nvSpPr>
        <p:spPr>
          <a:xfrm>
            <a:off x="22945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ο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π"/>
          <p:cNvSpPr txBox="1"/>
          <p:nvPr/>
        </p:nvSpPr>
        <p:spPr>
          <a:xfrm>
            <a:off x="24977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π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ρ"/>
          <p:cNvSpPr txBox="1"/>
          <p:nvPr/>
        </p:nvSpPr>
        <p:spPr>
          <a:xfrm>
            <a:off x="23199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ρ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" name="Table"/>
          <p:cNvGraphicFramePr/>
          <p:nvPr/>
        </p:nvGraphicFramePr>
        <p:xfrm>
          <a:off x="2362200" y="3600450"/>
          <a:ext cx="19646900" cy="7051378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653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36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362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37759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σ 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sigma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s</a:t>
                      </a:r>
                      <a:r>
                        <a:t>tudy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7759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τ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tau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t</a:t>
                      </a:r>
                      <a:r>
                        <a:t>alk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7759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υ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upsilon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400">
                          <a:solidFill>
                            <a:srgbClr val="B269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ü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3" name="Alphabe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Alphabet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Hin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Hints</a:t>
            </a:r>
          </a:p>
        </p:txBody>
      </p:sp>
      <p:sp>
        <p:nvSpPr>
          <p:cNvPr id="95" name="“Standard pronunciation” (Erasmian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“Standard pronunciation” (Erasmian)</a:t>
            </a:r>
          </a:p>
          <a:p>
            <a:pPr lvl="1"/>
            <a:r>
              <a:t>Help you learn Greek — distinguish</a:t>
            </a:r>
          </a:p>
          <a:p>
            <a:pPr lvl="1"/>
            <a:r>
              <a:t>Talk with students from other schools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σ"/>
          <p:cNvSpPr txBox="1"/>
          <p:nvPr/>
        </p:nvSpPr>
        <p:spPr>
          <a:xfrm>
            <a:off x="2243799" y="40513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σ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ς"/>
          <p:cNvSpPr txBox="1"/>
          <p:nvPr/>
        </p:nvSpPr>
        <p:spPr>
          <a:xfrm>
            <a:off x="2218399" y="4013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ς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τ"/>
          <p:cNvSpPr txBox="1"/>
          <p:nvPr/>
        </p:nvSpPr>
        <p:spPr>
          <a:xfrm>
            <a:off x="2243799" y="40386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τ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υ"/>
          <p:cNvSpPr txBox="1"/>
          <p:nvPr/>
        </p:nvSpPr>
        <p:spPr>
          <a:xfrm>
            <a:off x="2472399" y="4140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υ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" name="Table"/>
          <p:cNvGraphicFramePr/>
          <p:nvPr/>
        </p:nvGraphicFramePr>
        <p:xfrm>
          <a:off x="1060450" y="1104900"/>
          <a:ext cx="22248218" cy="11823502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442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ζ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β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η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κ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π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γ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θ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λ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ρ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δ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μ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σ 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τ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ξ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υ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" name="Table"/>
          <p:cNvGraphicFramePr/>
          <p:nvPr/>
        </p:nvGraphicFramePr>
        <p:xfrm>
          <a:off x="2362200" y="3600450"/>
          <a:ext cx="19646900" cy="8525372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653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36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362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21817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2000">
                          <a:latin typeface="Times"/>
                          <a:ea typeface="Times"/>
                          <a:cs typeface="Times"/>
                          <a:sym typeface="Times"/>
                        </a:rPr>
                        <a:t>φ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phi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ph</a:t>
                      </a:r>
                      <a:r>
                        <a:t>one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1817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χ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chi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lo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ch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1817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ψ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psi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li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ps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1817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2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omega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o</a:t>
                      </a:r>
                      <a:r>
                        <a:t>ne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6" name="Alphabe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Alphabet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φ    φ"/>
          <p:cNvSpPr txBox="1"/>
          <p:nvPr/>
        </p:nvSpPr>
        <p:spPr>
          <a:xfrm>
            <a:off x="2065999" y="3759200"/>
            <a:ext cx="19844951" cy="7772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/>
          <a:p>
            <a: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latin typeface="Times"/>
                <a:ea typeface="Times"/>
                <a:cs typeface="Times"/>
                <a:sym typeface="Times"/>
              </a:rPr>
              <a:t>φ</a:t>
            </a:r>
            <a:r>
              <a:t>    φ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χ"/>
          <p:cNvSpPr txBox="1"/>
          <p:nvPr/>
        </p:nvSpPr>
        <p:spPr>
          <a:xfrm>
            <a:off x="2523199" y="40386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χ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ψ"/>
          <p:cNvSpPr txBox="1"/>
          <p:nvPr/>
        </p:nvSpPr>
        <p:spPr>
          <a:xfrm>
            <a:off x="2396199" y="41148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ψ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ω"/>
          <p:cNvSpPr txBox="1"/>
          <p:nvPr/>
        </p:nvSpPr>
        <p:spPr>
          <a:xfrm>
            <a:off x="22691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ω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" name="Table"/>
          <p:cNvGraphicFramePr/>
          <p:nvPr/>
        </p:nvGraphicFramePr>
        <p:xfrm>
          <a:off x="2362200" y="3600450"/>
          <a:ext cx="19659600" cy="9239251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6519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19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3769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alpha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f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a</a:t>
                      </a:r>
                      <a:r>
                        <a:t>ther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3769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β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beta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B</a:t>
                      </a:r>
                      <a:r>
                        <a:t>ible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3769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γ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gamma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g</a:t>
                      </a:r>
                      <a:r>
                        <a:t>one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3769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δ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delta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d</a:t>
                      </a:r>
                      <a:r>
                        <a:t>og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7690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epsilon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m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e</a:t>
                      </a:r>
                      <a:r>
                        <a:t>t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8" name="Alphabe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Alphabet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" name="Table"/>
          <p:cNvGraphicFramePr/>
          <p:nvPr/>
        </p:nvGraphicFramePr>
        <p:xfrm>
          <a:off x="1060450" y="1104900"/>
          <a:ext cx="22248218" cy="11823502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442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420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ζ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"/>
                          <a:ea typeface="Times"/>
                          <a:cs typeface="Times"/>
                          <a:sym typeface="Times"/>
                        </a:rPr>
                        <a:t>φ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β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η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κ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π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χ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γ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θ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λ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ρ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ψ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δ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μ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σ 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τ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42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ξ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υ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ronunci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Pronunciation</a:t>
            </a:r>
          </a:p>
        </p:txBody>
      </p:sp>
      <p:sp>
        <p:nvSpPr>
          <p:cNvPr id="179" name="Read over and ove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Read over and over</a:t>
            </a:r>
          </a:p>
          <a:p>
            <a:pPr marL="1481666" indent="-1481666">
              <a:buSzPct val="100000"/>
              <a:buAutoNum type="arabicPeriod"/>
            </a:pPr>
            <a:r>
              <a:t>Gamma nasal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ronunci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Pronunciation</a:t>
            </a:r>
          </a:p>
        </p:txBody>
      </p:sp>
      <p:sp>
        <p:nvSpPr>
          <p:cNvPr id="182" name="ἄγγελος (angel)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7956254"/>
          </a:xfrm>
          <a:prstGeom prst="rect">
            <a:avLst/>
          </a:prstGeom>
        </p:spPr>
        <p:txBody>
          <a:bodyPr anchor="ctr"/>
          <a:lstStyle>
            <a:lvl1pPr algn="ctr">
              <a:defRPr sz="20000"/>
            </a:lvl1pPr>
          </a:lstStyle>
          <a:p>
            <a:r>
              <a:t>ἄγγελος (angel)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even Vowel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Seven Vowels</a:t>
            </a:r>
          </a:p>
        </p:txBody>
      </p:sp>
      <p:graphicFrame>
        <p:nvGraphicFramePr>
          <p:cNvPr id="185" name="Table"/>
          <p:cNvGraphicFramePr/>
          <p:nvPr/>
        </p:nvGraphicFramePr>
        <p:xfrm>
          <a:off x="1851173" y="4152900"/>
          <a:ext cx="20719754" cy="8313341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136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6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6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36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363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7920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ζ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φ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920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β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η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κ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π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χ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920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γ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θ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λ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ρ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ψ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920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δ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μ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σ ς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ω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920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τ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920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ξ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0">
                          <a:solidFill>
                            <a:schemeClr val="accen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υ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9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Diphtho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Diphthong</a:t>
            </a:r>
          </a:p>
        </p:txBody>
      </p:sp>
      <p:sp>
        <p:nvSpPr>
          <p:cNvPr id="188" name="Two vowels — one sound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Two vowels — one sound</a:t>
            </a:r>
          </a:p>
          <a:p>
            <a:r>
              <a:t>Second always ι or υ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" name="Table"/>
          <p:cNvGraphicFramePr/>
          <p:nvPr/>
        </p:nvGraphicFramePr>
        <p:xfrm>
          <a:off x="1187449" y="1358900"/>
          <a:ext cx="22059901" cy="11487152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7336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6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63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33764"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7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ai</a:t>
                      </a:r>
                      <a:r>
                        <a:t>sle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αιρω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3764"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7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ei</a:t>
                      </a:r>
                      <a:r>
                        <a:t>ght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ει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3764"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7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oi</a:t>
                      </a:r>
                      <a:r>
                        <a:t>l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οικια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3764"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αυ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7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s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au</a:t>
                      </a:r>
                      <a:r>
                        <a:t>erkr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au</a:t>
                      </a:r>
                      <a:r>
                        <a:t>t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αυτος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3764"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ου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7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s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ou</a:t>
                      </a:r>
                      <a:r>
                        <a:t>p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ουδεν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33764"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υι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7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s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ui</a:t>
                      </a:r>
                      <a:r>
                        <a:t>te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υιος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3764"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ευ, ηυ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7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f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eu</a:t>
                      </a:r>
                      <a:r>
                        <a:t>d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4986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ευθυς, ηυξανεν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Diphtho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Diphthong</a:t>
            </a:r>
          </a:p>
        </p:txBody>
      </p:sp>
      <p:sp>
        <p:nvSpPr>
          <p:cNvPr id="193" name="Improper diphthong (ᾳ, ῃ, ῳ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Improper diphthong (ᾳ, ῃ, ῳ)</a:t>
            </a:r>
          </a:p>
          <a:p>
            <a:r>
              <a:t>Diaeresis ( Ἠσαΐας )</a:t>
            </a: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Diphtho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Diphthong</a:t>
            </a:r>
          </a:p>
        </p:txBody>
      </p:sp>
      <p:sp>
        <p:nvSpPr>
          <p:cNvPr id="196" name="ᾳ, ῃ, ῳ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7888289"/>
          </a:xfrm>
          <a:prstGeom prst="rect">
            <a:avLst/>
          </a:prstGeom>
        </p:spPr>
        <p:txBody>
          <a:bodyPr anchor="ctr"/>
          <a:lstStyle>
            <a:lvl1pPr algn="ctr">
              <a:defRPr sz="20000"/>
            </a:lvl1pPr>
          </a:lstStyle>
          <a:p>
            <a:r>
              <a:t>ᾳ, ῃ, ῳ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Diphtho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Diphthong</a:t>
            </a:r>
          </a:p>
        </p:txBody>
      </p:sp>
      <p:sp>
        <p:nvSpPr>
          <p:cNvPr id="199" name="Diaeresis ( Ἠσαΐας )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7942760"/>
          </a:xfrm>
          <a:prstGeom prst="rect">
            <a:avLst/>
          </a:prstGeom>
        </p:spPr>
        <p:txBody>
          <a:bodyPr anchor="ctr"/>
          <a:lstStyle>
            <a:lvl1pPr algn="ctr">
              <a:defRPr sz="20000"/>
            </a:lvl1pPr>
          </a:lstStyle>
          <a:p>
            <a:r>
              <a:t>Diaeresis ( Ἠσαΐας )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Breath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Breathing</a:t>
            </a:r>
          </a:p>
        </p:txBody>
      </p:sp>
      <p:sp>
        <p:nvSpPr>
          <p:cNvPr id="202" name="Word beginning with vowel or ρ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Word beginning with vowel or ρ</a:t>
            </a:r>
          </a:p>
          <a:p>
            <a:pPr lvl="1"/>
            <a:r>
              <a:t>Smooth (ἀπόστολος)</a:t>
            </a:r>
          </a:p>
          <a:p>
            <a:pPr lvl="1"/>
            <a:r>
              <a:t>Rough (ὑπέρ) — rho or upsilon</a:t>
            </a:r>
          </a:p>
          <a:p>
            <a:pPr marL="1481666" indent="-1481666">
              <a:buSzPct val="100000"/>
              <a:buAutoNum type="arabicPeriod"/>
            </a:pPr>
            <a:r>
              <a:t>Before initial single capital letter ( Ἰησοῦς )</a:t>
            </a:r>
          </a:p>
          <a:p>
            <a:pPr marL="1481666" indent="-1481666">
              <a:buSzPct val="100000"/>
              <a:buAutoNum type="arabicPeriod"/>
            </a:pPr>
            <a:r>
              <a:t>Breathing over 2 vowel of diphthong (αὐτός)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α"/>
          <p:cNvSpPr txBox="1"/>
          <p:nvPr/>
        </p:nvSpPr>
        <p:spPr>
          <a:xfrm>
            <a:off x="2243799" y="40386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α</a:t>
            </a:r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205" name="Alphabet (learn now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Alphabet (learn now)</a:t>
            </a:r>
          </a:p>
          <a:p>
            <a:pPr lvl="1"/>
            <a:r>
              <a:t>Name, lower case, pronounce</a:t>
            </a:r>
          </a:p>
          <a:p>
            <a:pPr marL="1481666" indent="-1481666">
              <a:buSzPct val="100000"/>
              <a:buAutoNum type="arabicPeriod"/>
            </a:pPr>
            <a:r>
              <a:t>Vowels (α ε η ι ο υ ω)</a:t>
            </a:r>
          </a:p>
          <a:p>
            <a:pPr marL="1481666" indent="-1481666">
              <a:buSzPct val="100000"/>
              <a:buAutoNum type="arabicPeriod"/>
            </a:pPr>
            <a:r>
              <a:t>Breathing marks</a:t>
            </a:r>
          </a:p>
          <a:p>
            <a:pPr marL="1481666" indent="-1481666">
              <a:buSzPct val="100000"/>
              <a:buAutoNum type="arabicPeriod"/>
            </a:pPr>
            <a:r>
              <a:t>Diphthong (improper)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β"/>
          <p:cNvSpPr txBox="1"/>
          <p:nvPr/>
        </p:nvSpPr>
        <p:spPr>
          <a:xfrm>
            <a:off x="2192999" y="40894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β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γ"/>
          <p:cNvSpPr txBox="1"/>
          <p:nvPr/>
        </p:nvSpPr>
        <p:spPr>
          <a:xfrm>
            <a:off x="2472399" y="3937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γ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δ"/>
          <p:cNvSpPr txBox="1"/>
          <p:nvPr/>
        </p:nvSpPr>
        <p:spPr>
          <a:xfrm>
            <a:off x="21675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δ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ε"/>
          <p:cNvSpPr txBox="1"/>
          <p:nvPr/>
        </p:nvSpPr>
        <p:spPr>
          <a:xfrm>
            <a:off x="23199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defTabSz="647700"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ε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</Words>
  <Application>Microsoft Macintosh PowerPoint</Application>
  <PresentationFormat>Custom</PresentationFormat>
  <Paragraphs>260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8" baseType="lpstr">
      <vt:lpstr>Avenir Next</vt:lpstr>
      <vt:lpstr>Chalkboard</vt:lpstr>
      <vt:lpstr>Helvetica</vt:lpstr>
      <vt:lpstr>Helvetica Neue</vt:lpstr>
      <vt:lpstr>Lucida Grande</vt:lpstr>
      <vt:lpstr>Times</vt:lpstr>
      <vt:lpstr>Times New Roman</vt:lpstr>
      <vt:lpstr>White</vt:lpstr>
      <vt:lpstr>Chapter 3</vt:lpstr>
      <vt:lpstr>Hints</vt:lpstr>
      <vt:lpstr>Hints</vt:lpstr>
      <vt:lpstr>Alphabet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Alphabet</vt:lpstr>
      <vt:lpstr>PowerPoint Presentation</vt:lpstr>
      <vt:lpstr>PowerPoint Presentation</vt:lpstr>
      <vt:lpstr>PowerPoint Presentation</vt:lpstr>
      <vt:lpstr>PowerPoint Presentation</vt:lpstr>
      <vt:lpstr>Alphabet</vt:lpstr>
      <vt:lpstr>PowerPoint Presentation</vt:lpstr>
      <vt:lpstr>PowerPoint Presentation</vt:lpstr>
      <vt:lpstr>PowerPoint Presentation</vt:lpstr>
      <vt:lpstr>Alphabet</vt:lpstr>
      <vt:lpstr>PowerPoint Presentation</vt:lpstr>
      <vt:lpstr>PowerPoint Presentation</vt:lpstr>
      <vt:lpstr>PowerPoint Presentation</vt:lpstr>
      <vt:lpstr>PowerPoint Presentation</vt:lpstr>
      <vt:lpstr>Alphabet</vt:lpstr>
      <vt:lpstr>PowerPoint Presentation</vt:lpstr>
      <vt:lpstr>PowerPoint Presentation</vt:lpstr>
      <vt:lpstr>PowerPoint Presentation</vt:lpstr>
      <vt:lpstr>Alphabet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Alphabet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Pronunciation</vt:lpstr>
      <vt:lpstr>Pronunciation</vt:lpstr>
      <vt:lpstr>Seven Vowels</vt:lpstr>
      <vt:lpstr>Diphthong</vt:lpstr>
      <vt:lpstr>PowerPoint Presentation</vt:lpstr>
      <vt:lpstr>Diphthong</vt:lpstr>
      <vt:lpstr>Diphthong</vt:lpstr>
      <vt:lpstr>Diphthong</vt:lpstr>
      <vt:lpstr>Breathing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cp:lastModifiedBy>Bill Mounce</cp:lastModifiedBy>
  <cp:revision>1</cp:revision>
  <dcterms:modified xsi:type="dcterms:W3CDTF">2019-01-22T18:11:42Z</dcterms:modified>
</cp:coreProperties>
</file>