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6359624"/>
            <a:ext cx="21983700" cy="6213376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lnSpc>
                <a:spcPct val="130000"/>
              </a:lnSpc>
              <a:spcBef>
                <a:spcPts val="0"/>
              </a:spcBef>
              <a:defRPr sz="14400">
                <a:solidFill>
                  <a:srgbClr val="53585F"/>
                </a:solidFill>
              </a:defRPr>
            </a:lvl1pPr>
            <a:lvl2pPr marL="0" indent="0" algn="ctr">
              <a:buSzTx/>
              <a:buNone/>
              <a:defRPr sz="9000"/>
            </a:lvl2pPr>
            <a:lvl3pPr marL="0" indent="0" algn="ctr">
              <a:spcBef>
                <a:spcPts val="3400"/>
              </a:spcBef>
              <a:buSzTx/>
              <a:buNone/>
              <a:defRPr sz="1800"/>
            </a:lvl3pPr>
            <a:lvl4pPr marL="0" algn="ctr">
              <a:spcBef>
                <a:spcPts val="3400"/>
              </a:spcBef>
              <a:defRPr sz="1800"/>
            </a:lvl4pPr>
            <a:lvl5pPr marL="0" algn="ctr">
              <a:spcBef>
                <a:spcPts val="34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481666" indent="-1481666">
              <a:buSzPct val="100000"/>
              <a:buAutoNum type="arabicPeriod"/>
            </a:lvl1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1" name="Body Level One…"/>
          <p:cNvSpPr txBox="1">
            <a:spLocks noGrp="1"/>
          </p:cNvSpPr>
          <p:nvPr>
            <p:ph type="body" idx="1"/>
          </p:nvPr>
        </p:nvSpPr>
        <p:spPr>
          <a:xfrm>
            <a:off x="1238250" y="3797101"/>
            <a:ext cx="21907500" cy="9214744"/>
          </a:xfrm>
          <a:prstGeom prst="rect">
            <a:avLst/>
          </a:prstGeom>
        </p:spPr>
        <p:txBody>
          <a:bodyPr/>
          <a:lstStyle>
            <a:lvl2pPr marL="1828800"/>
            <a:lvl3pPr marL="2191445" indent="-654745">
              <a:buSzPct val="43000"/>
              <a:buBlip>
                <a:blip r:embed="rId2"/>
              </a:buBlip>
              <a:defRPr sz="1800"/>
            </a:lvl3pPr>
            <a:lvl4pPr marL="2762945" indent="-654745">
              <a:buSzPct val="43000"/>
              <a:buBlip>
                <a:blip r:embed="rId2"/>
              </a:buBlip>
              <a:defRPr sz="1800"/>
            </a:lvl4pPr>
            <a:lvl5pPr marL="3118545" indent="-654745">
              <a:buSzPct val="43000"/>
              <a:buBlip>
                <a:blip r:embed="rId2"/>
              </a:buBlip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Line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1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0209669" cy="9605368"/>
          </a:xfrm>
          <a:prstGeom prst="rect">
            <a:avLst/>
          </a:prstGeom>
        </p:spPr>
        <p:txBody>
          <a:bodyPr>
            <a:normAutofit/>
          </a:bodyPr>
          <a:lstStyle>
            <a:lvl2pPr marL="1282700" indent="0">
              <a:spcBef>
                <a:spcPts val="4800"/>
              </a:spcBef>
              <a:buSzTx/>
              <a:buNone/>
              <a:defRPr sz="8400">
                <a:solidFill>
                  <a:srgbClr val="000000"/>
                </a:solidFill>
              </a:defRPr>
            </a:lvl2pPr>
            <a:lvl3pPr marL="2669492" indent="-1018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3pPr>
            <a:lvl4pPr marL="3417689" indent="-1309489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4pPr>
            <a:lvl5pPr marL="4001892" indent="-1309492">
              <a:spcBef>
                <a:spcPts val="4800"/>
              </a:spcBef>
              <a:buSzPct val="43000"/>
              <a:buBlip>
                <a:blip r:embed="rId2"/>
              </a:buBlip>
              <a:defRPr sz="84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3909" y="13103418"/>
            <a:ext cx="403946" cy="47923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Vocabulary"/>
          <p:cNvSpPr txBox="1"/>
          <p:nvPr/>
        </p:nvSpPr>
        <p:spPr>
          <a:xfrm>
            <a:off x="1264470" y="913804"/>
            <a:ext cx="21907501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ctr">
            <a:spAutoFit/>
          </a:bodyPr>
          <a:lstStyle>
            <a:lvl1pPr algn="ctr" defTabSz="647700">
              <a:defRPr sz="9000">
                <a:solidFill>
                  <a:srgbClr val="0067AC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Vocabulary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5486400"/>
            <a:ext cx="21907500" cy="6858000"/>
          </a:xfrm>
          <a:prstGeom prst="rect">
            <a:avLst/>
          </a:prstGeom>
        </p:spPr>
        <p:txBody>
          <a:bodyPr lIns="76200" tIns="76200" rIns="76200" bIns="76200"/>
          <a:lstStyle>
            <a:lvl1pPr algn="ctr">
              <a:spcBef>
                <a:spcPts val="3400"/>
              </a:spcBef>
              <a:defRPr sz="20000"/>
            </a:lvl1pPr>
            <a:lvl2pPr marL="1676400">
              <a:spcBef>
                <a:spcPts val="3400"/>
              </a:spcBef>
              <a:defRPr sz="6600"/>
            </a:lvl2pPr>
            <a:lvl3pPr marL="2191445" indent="-654745">
              <a:buSzPct val="43000"/>
              <a:buBlip>
                <a:blip r:embed="rId2"/>
              </a:buBlip>
              <a:defRPr sz="5400"/>
            </a:lvl3pPr>
            <a:lvl4pPr marL="2762945" indent="-654745">
              <a:buSzPct val="43000"/>
              <a:buBlip>
                <a:blip r:embed="rId2"/>
              </a:buBlip>
              <a:defRPr sz="4200"/>
            </a:lvl4pPr>
            <a:lvl5pPr marL="3347146" indent="-654746">
              <a:buSzPct val="43000"/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lphab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6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7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8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 defTabSz="647700">
              <a:spcBef>
                <a:spcPts val="3400"/>
              </a:spcBef>
              <a:buSzPct val="43000"/>
              <a:buBlip>
                <a:blip r:embed="rId2"/>
              </a:buBlip>
              <a:defRPr sz="90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800"/>
              </a:spcBef>
              <a:defRPr sz="600">
                <a:solidFill>
                  <a:srgbClr val="53585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21920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>
            <a:lvl2pPr marL="2578100" indent="-914400">
              <a:spcBef>
                <a:spcPts val="3600"/>
              </a:spcBef>
              <a:buSzPct val="100000"/>
              <a:buChar char="•"/>
              <a:defRPr sz="7200">
                <a:solidFill>
                  <a:srgbClr val="53585F"/>
                </a:solidFill>
              </a:defRPr>
            </a:lvl2pPr>
            <a:lvl3pPr marL="3746500" indent="-914400">
              <a:spcBef>
                <a:spcPts val="4000"/>
              </a:spcBef>
              <a:buSzPct val="75000"/>
              <a:buChar char="•"/>
              <a:defRPr sz="6000">
                <a:solidFill>
                  <a:srgbClr val="53585F"/>
                </a:solidFill>
              </a:defRPr>
            </a:lvl3pPr>
            <a:lvl4pPr marL="4711700" indent="0">
              <a:spcBef>
                <a:spcPts val="4000"/>
              </a:spcBef>
              <a:defRPr sz="4800">
                <a:solidFill>
                  <a:srgbClr val="53585F"/>
                </a:solidFill>
              </a:defRPr>
            </a:lvl4pPr>
            <a:lvl5pPr marL="5727700" indent="0">
              <a:spcBef>
                <a:spcPts val="4000"/>
              </a:spcBef>
              <a:defRPr sz="3600">
                <a:solidFill>
                  <a:srgbClr val="53585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01734" y="13799055"/>
            <a:ext cx="200928" cy="202695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 anchor="b">
            <a:spAutoFit/>
          </a:bodyPr>
          <a:lstStyle>
            <a:lvl1pPr algn="ctr" defTabSz="647700">
              <a:defRPr sz="300">
                <a:solidFill>
                  <a:srgbClr val="FFFFFF"/>
                </a:solidFill>
                <a:latin typeface="+mn-lt"/>
                <a:ea typeface="+mn-ea"/>
                <a:cs typeface="+mn-cs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067AC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l" defTabSz="647700" latinLnBrk="0">
        <a:lnSpc>
          <a:spcPct val="100000"/>
        </a:lnSpc>
        <a:spcBef>
          <a:spcPts val="480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boar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hapter 2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Chapter 29</a:t>
            </a:r>
          </a:p>
        </p:txBody>
      </p:sp>
      <p:sp>
        <p:nvSpPr>
          <p:cNvPr id="89" name="Adjectival Participle"/>
          <p:cNvSpPr txBox="1">
            <a:spLocks noGrp="1"/>
          </p:cNvSpPr>
          <p:nvPr>
            <p:ph type="subTitle" idx="1"/>
          </p:nvPr>
        </p:nvSpPr>
        <p:spPr>
          <a:xfrm>
            <a:off x="1219200" y="6359623"/>
            <a:ext cx="21983700" cy="6213377"/>
          </a:xfrm>
          <a:prstGeom prst="rect">
            <a:avLst/>
          </a:prstGeom>
        </p:spPr>
        <p:txBody>
          <a:bodyPr/>
          <a:lstStyle/>
          <a:p>
            <a:r>
              <a:t>Adjectival Participle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even Ques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Seven Questions</a:t>
            </a:r>
          </a:p>
        </p:txBody>
      </p:sp>
      <p:sp>
        <p:nvSpPr>
          <p:cNvPr id="140" name="“-ing”"/>
          <p:cNvSpPr txBox="1">
            <a:spLocks noGrp="1"/>
          </p:cNvSpPr>
          <p:nvPr>
            <p:ph type="body" idx="1"/>
          </p:nvPr>
        </p:nvSpPr>
        <p:spPr>
          <a:xfrm>
            <a:off x="1257300" y="5343822"/>
            <a:ext cx="21907500" cy="78197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defRPr sz="21600"/>
            </a:lvl1pPr>
          </a:lstStyle>
          <a:p>
            <a:r>
              <a:t>“-ing”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δέχομαι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δέχομαι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δοκέ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δοκέω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ἐσθί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ἐσθίω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πέμπ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πέμπω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φέρω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φέρω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Introduc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Introduction</a:t>
            </a:r>
          </a:p>
        </p:txBody>
      </p:sp>
      <p:sp>
        <p:nvSpPr>
          <p:cNvPr id="92" name="Verbal adjective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Verbal adjective</a:t>
            </a:r>
          </a:p>
          <a:p>
            <a:r>
              <a:t>Meaning</a:t>
            </a:r>
          </a:p>
          <a:p>
            <a:pPr lvl="1"/>
            <a:r>
              <a:t>“-ing” (no “while” or “after”)</a:t>
            </a:r>
          </a:p>
          <a:p>
            <a:pPr lvl="1"/>
            <a:r>
              <a:t>Aspect/relative time difficult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1. Adverbial or Adjectival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1. Adverbial or Adjectival?</a:t>
            </a:r>
          </a:p>
        </p:txBody>
      </p:sp>
      <p:sp>
        <p:nvSpPr>
          <p:cNvPr id="95" name="Adverbial: anarthrous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Adverbial: anarthrous</a:t>
            </a:r>
          </a:p>
          <a:p>
            <a:pPr lvl="1"/>
            <a:r>
              <a:t>Agree cng, but thrust of meaning against verb</a:t>
            </a:r>
          </a:p>
          <a:p>
            <a:pPr lvl="1"/>
            <a:r>
              <a:t>“-ing” and perhaps “while,” or “after”</a:t>
            </a:r>
          </a:p>
          <a:p>
            <a:r>
              <a:t>Adjectival: (probably) articular</a:t>
            </a:r>
          </a:p>
          <a:p>
            <a:pPr lvl="1"/>
            <a:r>
              <a:t>Attributive: cng, “-ing”</a:t>
            </a:r>
          </a:p>
          <a:p>
            <a:pPr lvl="1"/>
            <a:r>
              <a:t>Substantive: c; n and g; extra words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2. Two Func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2. Two Functions</a:t>
            </a:r>
          </a:p>
        </p:txBody>
      </p:sp>
      <p:sp>
        <p:nvSpPr>
          <p:cNvPr id="98" name="Attributive (2nd attributive position)…"/>
          <p:cNvSpPr txBox="1">
            <a:spLocks noGrp="1"/>
          </p:cNvSpPr>
          <p:nvPr>
            <p:ph type="body" idx="1"/>
          </p:nvPr>
        </p:nvSpPr>
        <p:spPr>
          <a:xfrm>
            <a:off x="1257300" y="3558182"/>
            <a:ext cx="21907500" cy="9605368"/>
          </a:xfrm>
          <a:prstGeom prst="rect">
            <a:avLst/>
          </a:prstGeom>
        </p:spPr>
        <p:txBody>
          <a:bodyPr/>
          <a:lstStyle/>
          <a:p>
            <a:r>
              <a:t>Attributive (2nd attributive position)</a:t>
            </a:r>
          </a:p>
          <a:p>
            <a:pPr lvl="1"/>
            <a:r>
              <a:t>Agree in c, n, and g</a:t>
            </a:r>
          </a:p>
          <a:p>
            <a:r>
              <a:t>Substantive (no word to modify)</a:t>
            </a:r>
          </a:p>
          <a:p>
            <a:pPr lvl="1"/>
            <a:r>
              <a:t>Case by function</a:t>
            </a:r>
          </a:p>
          <a:p>
            <a:pPr lvl="1"/>
            <a:r>
              <a:t>Gender/Number by what it refers to</a:t>
            </a:r>
          </a:p>
          <a:p>
            <a:pPr lvl="1"/>
            <a:r>
              <a:t>Add a word (if necessary)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ttributive &amp; Substantiv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Attributive &amp; Substantive</a:t>
            </a:r>
          </a:p>
        </p:txBody>
      </p:sp>
      <p:sp>
        <p:nvSpPr>
          <p:cNvPr id="101" name="ὁ ἄνθρωπος ὁ λέγων τῷ ὀχλῷ ἐστιν ...…"/>
          <p:cNvSpPr txBox="1">
            <a:spLocks noGrp="1"/>
          </p:cNvSpPr>
          <p:nvPr>
            <p:ph type="body" sz="half" idx="1"/>
          </p:nvPr>
        </p:nvSpPr>
        <p:spPr>
          <a:xfrm>
            <a:off x="2087165" y="4421782"/>
            <a:ext cx="20209670" cy="5602884"/>
          </a:xfrm>
          <a:prstGeom prst="rect">
            <a:avLst/>
          </a:prstGeom>
        </p:spPr>
        <p:txBody>
          <a:bodyPr/>
          <a:lstStyle/>
          <a:p>
            <a:pPr lvl="1" indent="228600"/>
            <a:r>
              <a:t>ὁ ἄνθρωπος ὁ </a:t>
            </a:r>
            <a:r>
              <a:rPr>
                <a:solidFill>
                  <a:srgbClr val="B26900"/>
                </a:solidFill>
              </a:rPr>
              <a:t>λέγων</a:t>
            </a:r>
            <a:r>
              <a:t> τῷ ὀχλῷ ἐστιν ... </a:t>
            </a:r>
          </a:p>
          <a:p>
            <a:pPr lvl="1" indent="228600"/>
            <a:r>
              <a:t>ὁ τῷ ὀχλῷ </a:t>
            </a:r>
            <a:r>
              <a:rPr>
                <a:solidFill>
                  <a:srgbClr val="B26900"/>
                </a:solidFill>
              </a:rPr>
              <a:t>λέγων</a:t>
            </a:r>
            <a:r>
              <a:t> ἐστιν ...</a:t>
            </a:r>
          </a:p>
          <a:p>
            <a:pPr lvl="1" indent="228600"/>
            <a:r>
              <a:t>προσεύχεσθε ὑπὲρ τῶν </a:t>
            </a:r>
            <a:r>
              <a:rPr>
                <a:solidFill>
                  <a:srgbClr val="B26900"/>
                </a:solidFill>
              </a:rPr>
              <a:t>διωκόντων</a:t>
            </a:r>
            <a:r>
              <a:t> ὑμᾶς.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Adverbial, Adjectival (Attributive, Substantival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602361">
              <a:defRPr sz="8370"/>
            </a:lvl1pPr>
          </a:lstStyle>
          <a:p>
            <a:r>
              <a:t>Adverbial, Adjectival (Attributive, Substantival)</a:t>
            </a:r>
          </a:p>
        </p:txBody>
      </p:sp>
      <p:sp>
        <p:nvSpPr>
          <p:cNvPr id="104" name="1. Anarthrous or Articular…"/>
          <p:cNvSpPr txBox="1"/>
          <p:nvPr/>
        </p:nvSpPr>
        <p:spPr>
          <a:xfrm>
            <a:off x="1219200" y="4037991"/>
            <a:ext cx="21983700" cy="9142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43000" tIns="1143000" rIns="1143000" bIns="1143000"/>
          <a:lstStyle/>
          <a:p>
            <a:pPr>
              <a:lnSpc>
                <a:spcPct val="130000"/>
              </a:lnSpc>
              <a:spcBef>
                <a:spcPts val="9600"/>
              </a:spcBef>
              <a:tabLst>
                <a:tab pos="37338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1.	Anarthrous or Articular</a:t>
            </a:r>
          </a:p>
          <a:p>
            <a:pPr>
              <a:lnSpc>
                <a:spcPct val="130000"/>
              </a:lnSpc>
              <a:spcBef>
                <a:spcPts val="9600"/>
              </a:spcBef>
              <a:tabLst>
                <a:tab pos="1308100" algn="l"/>
                <a:tab pos="113030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	Adverbial	Adjectival</a:t>
            </a:r>
          </a:p>
          <a:p>
            <a:pPr>
              <a:lnSpc>
                <a:spcPct val="130000"/>
              </a:lnSpc>
              <a:spcBef>
                <a:spcPts val="96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3.		Attributive	Substantive</a:t>
            </a:r>
          </a:p>
        </p:txBody>
      </p:sp>
      <p:sp>
        <p:nvSpPr>
          <p:cNvPr id="105" name="Line"/>
          <p:cNvSpPr/>
          <p:nvPr/>
        </p:nvSpPr>
        <p:spPr>
          <a:xfrm flipV="1">
            <a:off x="12630131" y="8057856"/>
            <a:ext cx="1" cy="1238838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06" name="Line"/>
          <p:cNvSpPr/>
          <p:nvPr/>
        </p:nvSpPr>
        <p:spPr>
          <a:xfrm flipV="1">
            <a:off x="19583381" y="8057858"/>
            <a:ext cx="1" cy="1238837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Line"/>
          <p:cNvSpPr/>
          <p:nvPr/>
        </p:nvSpPr>
        <p:spPr>
          <a:xfrm flipV="1">
            <a:off x="14698334" y="5819974"/>
            <a:ext cx="1189398" cy="1189396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Line"/>
          <p:cNvSpPr/>
          <p:nvPr/>
        </p:nvSpPr>
        <p:spPr>
          <a:xfrm flipH="1" flipV="1">
            <a:off x="16325853" y="5829629"/>
            <a:ext cx="1189393" cy="1189402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grpSp>
        <p:nvGrpSpPr>
          <p:cNvPr id="111" name="Group"/>
          <p:cNvGrpSpPr/>
          <p:nvPr/>
        </p:nvGrpSpPr>
        <p:grpSpPr>
          <a:xfrm>
            <a:off x="7292974" y="6389555"/>
            <a:ext cx="6364141" cy="936890"/>
            <a:chOff x="0" y="0"/>
            <a:chExt cx="6364139" cy="936889"/>
          </a:xfrm>
        </p:grpSpPr>
        <p:sp>
          <p:nvSpPr>
            <p:cNvPr id="109" name="Line"/>
            <p:cNvSpPr/>
            <p:nvPr/>
          </p:nvSpPr>
          <p:spPr>
            <a:xfrm flipH="1">
              <a:off x="-1" y="0"/>
              <a:ext cx="3220841" cy="936890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647700">
                <a:defRPr sz="24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Chalkboard"/>
                </a:defRPr>
              </a:pPr>
              <a:endParaRPr/>
            </a:p>
          </p:txBody>
        </p:sp>
        <p:sp>
          <p:nvSpPr>
            <p:cNvPr id="110" name="Line"/>
            <p:cNvSpPr/>
            <p:nvPr/>
          </p:nvSpPr>
          <p:spPr>
            <a:xfrm>
              <a:off x="3143300" y="0"/>
              <a:ext cx="3220840" cy="936890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647700">
                <a:defRPr sz="24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Chalkboard"/>
                </a:defRPr>
              </a:pPr>
              <a:endParaRPr/>
            </a:p>
          </p:txBody>
        </p:sp>
      </p:grpSp>
      <p:grpSp>
        <p:nvGrpSpPr>
          <p:cNvPr id="114" name="Group"/>
          <p:cNvGrpSpPr/>
          <p:nvPr/>
        </p:nvGrpSpPr>
        <p:grpSpPr>
          <a:xfrm>
            <a:off x="12576174" y="9152822"/>
            <a:ext cx="6364141" cy="936890"/>
            <a:chOff x="0" y="0"/>
            <a:chExt cx="6364139" cy="936889"/>
          </a:xfrm>
        </p:grpSpPr>
        <p:sp>
          <p:nvSpPr>
            <p:cNvPr id="112" name="Line"/>
            <p:cNvSpPr/>
            <p:nvPr/>
          </p:nvSpPr>
          <p:spPr>
            <a:xfrm flipH="1">
              <a:off x="-1" y="0"/>
              <a:ext cx="3220841" cy="936890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647700">
                <a:defRPr sz="24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Chalkboard"/>
                </a:defRPr>
              </a:pPr>
              <a:endParaRPr/>
            </a:p>
          </p:txBody>
        </p:sp>
        <p:sp>
          <p:nvSpPr>
            <p:cNvPr id="113" name="Line"/>
            <p:cNvSpPr/>
            <p:nvPr/>
          </p:nvSpPr>
          <p:spPr>
            <a:xfrm>
              <a:off x="3143300" y="0"/>
              <a:ext cx="3220840" cy="936890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ctr" defTabSz="647700">
                <a:defRPr sz="24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Chalkboard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even Question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Seven Questions</a:t>
            </a:r>
          </a:p>
        </p:txBody>
      </p:sp>
      <p:sp>
        <p:nvSpPr>
          <p:cNvPr id="117" name="“-ing”"/>
          <p:cNvSpPr txBox="1">
            <a:spLocks noGrp="1"/>
          </p:cNvSpPr>
          <p:nvPr>
            <p:ph type="body" idx="1"/>
          </p:nvPr>
        </p:nvSpPr>
        <p:spPr>
          <a:xfrm>
            <a:off x="1257300" y="5343822"/>
            <a:ext cx="21907500" cy="78197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defRPr sz="21600"/>
            </a:lvl1pPr>
          </a:lstStyle>
          <a:p>
            <a:r>
              <a:t>“-ing”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1. Anarthrous or Articular…"/>
          <p:cNvSpPr txBox="1"/>
          <p:nvPr/>
        </p:nvSpPr>
        <p:spPr>
          <a:xfrm>
            <a:off x="1200150" y="1900720"/>
            <a:ext cx="21983700" cy="11799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43000" tIns="1143000" rIns="1143000" bIns="1143000" anchor="ctr"/>
          <a:lstStyle/>
          <a:p>
            <a:pPr>
              <a:spcBef>
                <a:spcPts val="3700"/>
              </a:spcBef>
              <a:tabLst>
                <a:tab pos="38735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1.	Anarthrous or Articular</a:t>
            </a:r>
          </a:p>
          <a:p>
            <a:pPr>
              <a:spcBef>
                <a:spcPts val="10300"/>
              </a:spcBef>
              <a:tabLst>
                <a:tab pos="1308100" algn="l"/>
                <a:tab pos="113030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	Adverbial	Adjectival</a:t>
            </a:r>
          </a:p>
          <a:p>
            <a:pPr>
              <a:spcBef>
                <a:spcPts val="103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3.		Attributive	Substantive</a:t>
            </a:r>
          </a:p>
          <a:p>
            <a:pPr>
              <a:spcBef>
                <a:spcPts val="103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	Modifying	Modifying	Functioning</a:t>
            </a:r>
          </a:p>
          <a:p>
            <a:pPr>
              <a:spcBef>
                <a:spcPts val="3700"/>
              </a:spcBef>
              <a:tabLst>
                <a:tab pos="1308100" algn="l"/>
                <a:tab pos="7886700" algn="l"/>
                <a:tab pos="14719300" algn="l"/>
              </a:tabLst>
              <a:defRPr sz="7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	(while, after)	(who, which)	(the one who)</a:t>
            </a:r>
          </a:p>
        </p:txBody>
      </p:sp>
      <p:sp>
        <p:nvSpPr>
          <p:cNvPr id="120" name="Line"/>
          <p:cNvSpPr/>
          <p:nvPr/>
        </p:nvSpPr>
        <p:spPr>
          <a:xfrm flipV="1">
            <a:off x="5362574" y="6635513"/>
            <a:ext cx="2" cy="3448525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21" name="Line"/>
          <p:cNvSpPr/>
          <p:nvPr/>
        </p:nvSpPr>
        <p:spPr>
          <a:xfrm flipV="1">
            <a:off x="12630131" y="8845256"/>
            <a:ext cx="1" cy="1238838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22" name="Line"/>
          <p:cNvSpPr/>
          <p:nvPr/>
        </p:nvSpPr>
        <p:spPr>
          <a:xfrm flipV="1">
            <a:off x="19583381" y="8845258"/>
            <a:ext cx="1" cy="1238837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23" name="Line"/>
          <p:cNvSpPr/>
          <p:nvPr/>
        </p:nvSpPr>
        <p:spPr>
          <a:xfrm flipV="1">
            <a:off x="14698334" y="6607374"/>
            <a:ext cx="1189398" cy="1189396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24" name="Line"/>
          <p:cNvSpPr/>
          <p:nvPr/>
        </p:nvSpPr>
        <p:spPr>
          <a:xfrm flipH="1" flipV="1">
            <a:off x="16325853" y="6617029"/>
            <a:ext cx="1189393" cy="1189402"/>
          </a:xfrm>
          <a:prstGeom prst="line">
            <a:avLst/>
          </a:prstGeom>
          <a:ln w="76200">
            <a:solidFill>
              <a:srgbClr val="FFFFFF"/>
            </a:solidFill>
            <a:miter lim="400000"/>
            <a:head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25" name="Line"/>
          <p:cNvSpPr/>
          <p:nvPr/>
        </p:nvSpPr>
        <p:spPr>
          <a:xfrm flipH="1">
            <a:off x="7445374" y="4490161"/>
            <a:ext cx="3220840" cy="936890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6" name="Line"/>
          <p:cNvSpPr/>
          <p:nvPr/>
        </p:nvSpPr>
        <p:spPr>
          <a:xfrm>
            <a:off x="10588674" y="4490161"/>
            <a:ext cx="3220841" cy="936890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7" name="Line"/>
          <p:cNvSpPr/>
          <p:nvPr/>
        </p:nvSpPr>
        <p:spPr>
          <a:xfrm flipH="1">
            <a:off x="12449174" y="6714422"/>
            <a:ext cx="3220840" cy="936890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8" name="Line"/>
          <p:cNvSpPr/>
          <p:nvPr/>
        </p:nvSpPr>
        <p:spPr>
          <a:xfrm>
            <a:off x="15592474" y="6714422"/>
            <a:ext cx="3220841" cy="936890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29" name="Line"/>
          <p:cNvSpPr/>
          <p:nvPr/>
        </p:nvSpPr>
        <p:spPr>
          <a:xfrm flipH="1">
            <a:off x="5362574" y="6714783"/>
            <a:ext cx="1" cy="3563008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30" name="Line"/>
          <p:cNvSpPr/>
          <p:nvPr/>
        </p:nvSpPr>
        <p:spPr>
          <a:xfrm>
            <a:off x="12192000" y="9003958"/>
            <a:ext cx="1" cy="1267796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31" name="Line"/>
          <p:cNvSpPr/>
          <p:nvPr/>
        </p:nvSpPr>
        <p:spPr>
          <a:xfrm>
            <a:off x="19265900" y="9003958"/>
            <a:ext cx="1" cy="1267796"/>
          </a:xfrm>
          <a:prstGeom prst="line">
            <a:avLst/>
          </a:prstGeom>
          <a:ln w="101600">
            <a:solidFill>
              <a:schemeClr val="accent1"/>
            </a:solidFill>
            <a:tailEnd type="triangle"/>
          </a:ln>
        </p:spPr>
        <p:txBody>
          <a:bodyPr lIns="0" tIns="0" rIns="0" bIns="0"/>
          <a:lstStyle/>
          <a:p>
            <a:pPr algn="ctr" defTabSz="647700">
              <a:defRPr sz="2400">
                <a:solidFill>
                  <a:srgbClr val="FFFFFF"/>
                </a:solidFill>
                <a:effectLst>
                  <a:outerShdw blurRad="63500" dist="25400" dir="2700000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  <a:sym typeface="Chalkboard"/>
              </a:defRPr>
            </a:pPr>
            <a:endParaRPr/>
          </a:p>
        </p:txBody>
      </p:sp>
      <p:sp>
        <p:nvSpPr>
          <p:cNvPr id="132" name="Seven Questions"/>
          <p:cNvSpPr txBox="1">
            <a:spLocks noGrp="1"/>
          </p:cNvSpPr>
          <p:nvPr>
            <p:ph type="title" idx="4294967295"/>
          </p:nvPr>
        </p:nvSpPr>
        <p:spPr>
          <a:xfrm>
            <a:off x="1219200" y="457993"/>
            <a:ext cx="21983700" cy="1554957"/>
          </a:xfrm>
          <a:prstGeom prst="rect">
            <a:avLst/>
          </a:prstGeom>
        </p:spPr>
        <p:txBody>
          <a:bodyPr/>
          <a:lstStyle>
            <a:lvl1pPr>
              <a:defRPr sz="9600">
                <a:solidFill>
                  <a:srgbClr val="0068AC"/>
                </a:solidFill>
              </a:defRPr>
            </a:lvl1pPr>
          </a:lstStyle>
          <a:p>
            <a:r>
              <a:t>Seven Questions</a:t>
            </a:r>
          </a:p>
        </p:txBody>
      </p:sp>
      <p:sp>
        <p:nvSpPr>
          <p:cNvPr id="133" name="Line"/>
          <p:cNvSpPr/>
          <p:nvPr/>
        </p:nvSpPr>
        <p:spPr>
          <a:xfrm>
            <a:off x="1238250" y="22796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5. Aspect Aorist: perfective   Present: imperfective…"/>
          <p:cNvSpPr txBox="1"/>
          <p:nvPr/>
        </p:nvSpPr>
        <p:spPr>
          <a:xfrm>
            <a:off x="1200150" y="2926308"/>
            <a:ext cx="21983700" cy="9759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143000" tIns="1143000" rIns="1143000" bIns="1143000"/>
          <a:lstStyle/>
          <a:p>
            <a:pPr>
              <a:spcBef>
                <a:spcPts val="37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5.	Aspect	Aorist: perfective</a:t>
            </a:r>
            <a:br/>
            <a:r>
              <a:t>		Present: imperfective</a:t>
            </a:r>
          </a:p>
          <a:p>
            <a:pPr>
              <a:spcBef>
                <a:spcPts val="103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6.	Voice	Active, middle, passive</a:t>
            </a:r>
          </a:p>
          <a:p>
            <a:pPr>
              <a:spcBef>
                <a:spcPts val="10300"/>
              </a:spcBef>
              <a:tabLst>
                <a:tab pos="1308100" algn="l"/>
                <a:tab pos="7886700" algn="l"/>
                <a:tab pos="14719300" algn="l"/>
              </a:tabLst>
              <a:defRPr sz="7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7.	Meaning	Definition of the word</a:t>
            </a:r>
          </a:p>
        </p:txBody>
      </p:sp>
      <p:sp>
        <p:nvSpPr>
          <p:cNvPr id="136" name="Seven Questions"/>
          <p:cNvSpPr txBox="1">
            <a:spLocks noGrp="1"/>
          </p:cNvSpPr>
          <p:nvPr>
            <p:ph type="title" idx="4294967295"/>
          </p:nvPr>
        </p:nvSpPr>
        <p:spPr>
          <a:xfrm>
            <a:off x="1219200" y="457993"/>
            <a:ext cx="21983700" cy="1554957"/>
          </a:xfrm>
          <a:prstGeom prst="rect">
            <a:avLst/>
          </a:prstGeom>
        </p:spPr>
        <p:txBody>
          <a:bodyPr/>
          <a:lstStyle>
            <a:lvl1pPr>
              <a:defRPr sz="9600">
                <a:solidFill>
                  <a:srgbClr val="0068AC"/>
                </a:solidFill>
              </a:defRPr>
            </a:lvl1pPr>
          </a:lstStyle>
          <a:p>
            <a:r>
              <a:t>Seven Questions</a:t>
            </a:r>
          </a:p>
        </p:txBody>
      </p:sp>
      <p:sp>
        <p:nvSpPr>
          <p:cNvPr id="137" name="Line"/>
          <p:cNvSpPr/>
          <p:nvPr/>
        </p:nvSpPr>
        <p:spPr>
          <a:xfrm>
            <a:off x="1238250" y="2279650"/>
            <a:ext cx="21910419" cy="0"/>
          </a:xfrm>
          <a:prstGeom prst="line">
            <a:avLst/>
          </a:prstGeom>
          <a:ln w="76200">
            <a:solidFill>
              <a:srgbClr val="0067AC"/>
            </a:solidFill>
            <a:miter lim="400000"/>
          </a:ln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Chalkboard"/>
        <a:ea typeface="Chalkboard"/>
        <a:cs typeface="Chalkboar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boar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Macintosh PowerPoint</Application>
  <PresentationFormat>Custom</PresentationFormat>
  <Paragraphs>48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Avenir Next</vt:lpstr>
      <vt:lpstr>Chalkboard</vt:lpstr>
      <vt:lpstr>Helvetica</vt:lpstr>
      <vt:lpstr>Helvetica Neue</vt:lpstr>
      <vt:lpstr>Lucida Grande</vt:lpstr>
      <vt:lpstr>Times New Roman</vt:lpstr>
      <vt:lpstr>White</vt:lpstr>
      <vt:lpstr>Chapter 29</vt:lpstr>
      <vt:lpstr>Introduction</vt:lpstr>
      <vt:lpstr>1. Adverbial or Adjectival?</vt:lpstr>
      <vt:lpstr>2. Two Functions</vt:lpstr>
      <vt:lpstr>Attributive &amp; Substantive</vt:lpstr>
      <vt:lpstr>Adverbial, Adjectival (Attributive, Substantival)</vt:lpstr>
      <vt:lpstr>Seven Questions</vt:lpstr>
      <vt:lpstr>Seven Questions</vt:lpstr>
      <vt:lpstr>Seven Questions</vt:lpstr>
      <vt:lpstr>Seven Questions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29</dc:title>
  <cp:lastModifiedBy>Bill Mounce</cp:lastModifiedBy>
  <cp:revision>1</cp:revision>
  <dcterms:modified xsi:type="dcterms:W3CDTF">2019-01-22T18:16:45Z</dcterms:modified>
</cp:coreProperties>
</file>