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1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12</a:t>
            </a:r>
          </a:p>
        </p:txBody>
      </p:sp>
      <p:sp>
        <p:nvSpPr>
          <p:cNvPr id="89" name="Three Uses of αὐτός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Three Uses of </a:t>
            </a:r>
            <a:r>
              <a:rPr sz="14000"/>
              <a:t>αὐτός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2. Adjectival Inten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2. Adjectival Intensive</a:t>
            </a:r>
          </a:p>
        </p:txBody>
      </p:sp>
      <p:sp>
        <p:nvSpPr>
          <p:cNvPr id="116" name="ὁ Ἰησοῦς αὐτὸς…"/>
          <p:cNvSpPr txBox="1">
            <a:spLocks noGrp="1"/>
          </p:cNvSpPr>
          <p:nvPr>
            <p:ph type="body" sz="half" idx="1"/>
          </p:nvPr>
        </p:nvSpPr>
        <p:spPr>
          <a:xfrm>
            <a:off x="8046640" y="4294782"/>
            <a:ext cx="8328820" cy="8173741"/>
          </a:xfrm>
          <a:prstGeom prst="rect">
            <a:avLst/>
          </a:prstGeom>
        </p:spPr>
        <p:txBody>
          <a:bodyPr/>
          <a:lstStyle/>
          <a:p>
            <a:pPr>
              <a:defRPr sz="9600"/>
            </a:pPr>
            <a:r>
              <a:t>ὁ Ἰησοῦς αὐτὸς</a:t>
            </a:r>
          </a:p>
          <a:p>
            <a:pPr>
              <a:defRPr sz="9600"/>
            </a:pPr>
            <a:r>
              <a:t>ὁ κόσμος αὐτός</a:t>
            </a:r>
          </a:p>
          <a:p>
            <a:pPr>
              <a:defRPr sz="9600"/>
            </a:pPr>
            <a:r>
              <a:t>αὐτὴ ἡ ἐκκλησία</a:t>
            </a:r>
          </a:p>
          <a:p>
            <a:pPr>
              <a:defRPr sz="9600"/>
            </a:pPr>
            <a:r>
              <a:t>σὺ αὐτὸς λέγεις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3. Identical Adje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3. Identical Adjective</a:t>
            </a:r>
          </a:p>
        </p:txBody>
      </p:sp>
      <p:sp>
        <p:nvSpPr>
          <p:cNvPr id="119" name="“Same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“Same”</a:t>
            </a:r>
          </a:p>
          <a:p>
            <a:pPr lvl="1"/>
            <a:r>
              <a:t>τὸν αὐτὸν λόγον</a:t>
            </a:r>
          </a:p>
          <a:p>
            <a:pPr lvl="1"/>
            <a:r>
              <a:t>ἐν αὐτῇ τῇ ὥρα</a:t>
            </a:r>
          </a:p>
          <a:p>
            <a:r>
              <a:t>Identify</a:t>
            </a:r>
          </a:p>
          <a:p>
            <a:pPr lvl="1"/>
            <a:r>
              <a:t>Least common</a:t>
            </a:r>
          </a:p>
          <a:p>
            <a:pPr lvl="1"/>
            <a:r>
              <a:t>Normally attributive (CNG)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3. Identical Adje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3. Identical Adjective</a:t>
            </a:r>
          </a:p>
        </p:txBody>
      </p:sp>
      <p:sp>
        <p:nvSpPr>
          <p:cNvPr id="122" name="τὸν αὐτὸν λόγον…"/>
          <p:cNvSpPr txBox="1"/>
          <p:nvPr/>
        </p:nvSpPr>
        <p:spPr>
          <a:xfrm>
            <a:off x="1301948" y="5436344"/>
            <a:ext cx="21818204" cy="4875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 algn="ctr" defTabSz="647700">
              <a:spcBef>
                <a:spcPts val="4800"/>
              </a:spcBef>
              <a:defRPr sz="14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τὸν αὐτὸν λόγον</a:t>
            </a:r>
          </a:p>
          <a:p>
            <a:pPr algn="ctr" defTabSz="647700">
              <a:spcBef>
                <a:spcPts val="4800"/>
              </a:spcBef>
              <a:defRPr sz="14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ἐν αὐτῇ τῇ ὥρα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25" name="αὐτός has normal 2-1-2 endings except for αὐτό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1452033" indent="-1452033" defTabSz="634745">
              <a:spcBef>
                <a:spcPts val="4700"/>
              </a:spcBef>
              <a:defRPr sz="8232"/>
            </a:pPr>
            <a:r>
              <a:t>αὐτός has normal 2-1-2 endings except for αὐτό.</a:t>
            </a:r>
          </a:p>
          <a:p>
            <a:pPr marL="1452033" indent="-1452033" defTabSz="634745">
              <a:spcBef>
                <a:spcPts val="4700"/>
              </a:spcBef>
              <a:defRPr sz="8232"/>
            </a:pPr>
            <a:r>
              <a:t>Personal Pronoun: case by function; number and gender by antecedent</a:t>
            </a:r>
          </a:p>
          <a:p>
            <a:pPr marL="1452033" indent="-1452033" defTabSz="634745">
              <a:spcBef>
                <a:spcPts val="4700"/>
              </a:spcBef>
              <a:defRPr sz="8232"/>
            </a:pPr>
            <a:r>
              <a:t>Adjectival Intensive: reflexive; predicate position; normally nominative</a:t>
            </a:r>
          </a:p>
          <a:p>
            <a:pPr marL="1452033" indent="-1452033" defTabSz="634745">
              <a:spcBef>
                <a:spcPts val="4700"/>
              </a:spcBef>
              <a:defRPr sz="8232"/>
            </a:pPr>
            <a:r>
              <a:t>Identical Adjective: “same”; normally attributive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αἰών, -ῶνος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αἰών, -ῶνος, ὁ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διδάσκαλ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διδάσκαλος, -ου, ὁ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εὐθύς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εὐθύς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ἕως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ἕως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μαθητής, -οῦ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μαθητής, -οῦ, ὁ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μέ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μέν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hird Person Personal Pronou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Third Person Personal Pronoun</a:t>
            </a:r>
          </a:p>
        </p:txBody>
      </p:sp>
      <p:sp>
        <p:nvSpPr>
          <p:cNvPr id="92" name="subjective sg he she it…"/>
          <p:cNvSpPr txBox="1">
            <a:spLocks noGrp="1"/>
          </p:cNvSpPr>
          <p:nvPr>
            <p:ph type="body" idx="1"/>
          </p:nvPr>
        </p:nvSpPr>
        <p:spPr>
          <a:xfrm>
            <a:off x="2824360" y="3797101"/>
            <a:ext cx="18773380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ts val="13300"/>
              </a:lnSpc>
              <a:spcBef>
                <a:spcPts val="1300"/>
              </a:spcBef>
              <a:tabLst>
                <a:tab pos="9042400" algn="l"/>
                <a:tab pos="13106400" algn="l"/>
                <a:tab pos="17043400" algn="l"/>
              </a:tabLst>
              <a:defRPr sz="9600"/>
            </a:pPr>
            <a:r>
              <a:rPr sz="8400">
                <a:solidFill>
                  <a:srgbClr val="53585F"/>
                </a:solidFill>
              </a:rPr>
              <a:t>subjective sg</a:t>
            </a:r>
            <a:r>
              <a:t>	he	she	it</a:t>
            </a:r>
          </a:p>
          <a:p>
            <a:pPr marL="685800" defTabSz="685800">
              <a:lnSpc>
                <a:spcPts val="13300"/>
              </a:lnSpc>
              <a:spcBef>
                <a:spcPts val="400"/>
              </a:spcBef>
              <a:tabLst>
                <a:tab pos="9042400" algn="l"/>
                <a:tab pos="13106400" algn="l"/>
                <a:tab pos="17043400" algn="l"/>
              </a:tabLst>
              <a:defRPr sz="9600"/>
            </a:pPr>
            <a:r>
              <a:rPr sz="8400">
                <a:solidFill>
                  <a:srgbClr val="53585F"/>
                </a:solidFill>
              </a:rPr>
              <a:t>possessive sg</a:t>
            </a:r>
            <a:r>
              <a:t>	his	her	its</a:t>
            </a:r>
          </a:p>
          <a:p>
            <a:pPr marL="685800" defTabSz="685800">
              <a:lnSpc>
                <a:spcPts val="13300"/>
              </a:lnSpc>
              <a:spcBef>
                <a:spcPts val="400"/>
              </a:spcBef>
              <a:tabLst>
                <a:tab pos="9042400" algn="l"/>
                <a:tab pos="13106400" algn="l"/>
                <a:tab pos="17043400" algn="l"/>
              </a:tabLst>
              <a:defRPr sz="9600"/>
            </a:pPr>
            <a:r>
              <a:rPr sz="8400">
                <a:solidFill>
                  <a:srgbClr val="53585F"/>
                </a:solidFill>
              </a:rPr>
              <a:t>objective sg</a:t>
            </a:r>
            <a:r>
              <a:t>	him	her	it</a:t>
            </a:r>
          </a:p>
          <a:p>
            <a:pPr marL="685800" defTabSz="685800">
              <a:lnSpc>
                <a:spcPts val="13300"/>
              </a:lnSpc>
              <a:spcBef>
                <a:spcPts val="4900"/>
              </a:spcBef>
              <a:tabLst>
                <a:tab pos="9042400" algn="l"/>
                <a:tab pos="13106400" algn="l"/>
                <a:tab pos="17043400" algn="l"/>
              </a:tabLst>
              <a:defRPr sz="9600"/>
            </a:pPr>
            <a:r>
              <a:rPr sz="8400">
                <a:solidFill>
                  <a:srgbClr val="53585F"/>
                </a:solidFill>
              </a:rPr>
              <a:t>subjective pl</a:t>
            </a:r>
            <a:r>
              <a:t>		they</a:t>
            </a:r>
          </a:p>
          <a:p>
            <a:pPr marL="685800" defTabSz="685800">
              <a:lnSpc>
                <a:spcPts val="13300"/>
              </a:lnSpc>
              <a:spcBef>
                <a:spcPts val="400"/>
              </a:spcBef>
              <a:tabLst>
                <a:tab pos="9042400" algn="l"/>
                <a:tab pos="13106400" algn="l"/>
                <a:tab pos="17043400" algn="l"/>
              </a:tabLst>
              <a:defRPr sz="9600"/>
            </a:pPr>
            <a:r>
              <a:rPr sz="8400">
                <a:solidFill>
                  <a:srgbClr val="53585F"/>
                </a:solidFill>
              </a:rPr>
              <a:t>possessive pl</a:t>
            </a:r>
            <a:r>
              <a:t>		their</a:t>
            </a:r>
          </a:p>
          <a:p>
            <a:pPr marL="685800" defTabSz="685800">
              <a:lnSpc>
                <a:spcPts val="13300"/>
              </a:lnSpc>
              <a:spcBef>
                <a:spcPts val="400"/>
              </a:spcBef>
              <a:tabLst>
                <a:tab pos="9042400" algn="l"/>
                <a:tab pos="13106400" algn="l"/>
                <a:tab pos="17043400" algn="l"/>
              </a:tabLst>
              <a:defRPr sz="9600"/>
            </a:pPr>
            <a:r>
              <a:rPr sz="8400">
                <a:solidFill>
                  <a:srgbClr val="53585F"/>
                </a:solidFill>
              </a:rPr>
              <a:t>objective pl</a:t>
            </a:r>
            <a:r>
              <a:t>		them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μηδείς, μηδεμία, μηδέ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μηδείς, μηδεμία, μηδέν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μόνος, -η, -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μόνος, -η, -ον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ὅπως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ὅπως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ὅσος, -η, -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ὅσος, -η, -ον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οὖ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οὖν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ὀφθαλμός, -οῦ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ὀφθαλμός, -οῦ, ὁ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πάλι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πάλιν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πούς, ποδός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πούς, ποδός, ὁ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ὑπέ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ὑπέρ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αὐτός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αὐτός</a:t>
            </a:r>
          </a:p>
        </p:txBody>
      </p:sp>
      <p:sp>
        <p:nvSpPr>
          <p:cNvPr id="95" name="αὐτός αὐτή αὐτό…"/>
          <p:cNvSpPr txBox="1">
            <a:spLocks noGrp="1"/>
          </p:cNvSpPr>
          <p:nvPr>
            <p:ph type="body" sz="half" idx="1"/>
          </p:nvPr>
        </p:nvSpPr>
        <p:spPr>
          <a:xfrm>
            <a:off x="5377259" y="4457501"/>
            <a:ext cx="13629482" cy="7027665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5232400" algn="l"/>
                <a:tab pos="9931400" algn="l"/>
              </a:tabLst>
              <a:defRPr sz="9600"/>
            </a:pPr>
            <a:r>
              <a:t>αὐτός	αὐτή	αὐτό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5232400" algn="l"/>
                <a:tab pos="9931400" algn="l"/>
              </a:tabLst>
              <a:defRPr sz="9600"/>
            </a:pPr>
            <a:r>
              <a:t>αὐτοῦ	αὐτῆς	αὐτοῦ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5232400" algn="l"/>
                <a:tab pos="9931400" algn="l"/>
              </a:tabLst>
              <a:defRPr sz="9600"/>
            </a:pPr>
            <a:r>
              <a:t>αὐτῷ	αὐτῇ	αὐτῷ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5232400" algn="l"/>
                <a:tab pos="9931400" algn="l"/>
              </a:tabLst>
              <a:defRPr sz="9600"/>
            </a:pPr>
            <a:r>
              <a:t>αὐτόν	αὐτήν	αὐτό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αὐτός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αὐτός</a:t>
            </a:r>
          </a:p>
        </p:txBody>
      </p:sp>
      <p:sp>
        <p:nvSpPr>
          <p:cNvPr id="98" name="αὐτοί αὐταί αὐτά…"/>
          <p:cNvSpPr txBox="1">
            <a:spLocks noGrp="1"/>
          </p:cNvSpPr>
          <p:nvPr>
            <p:ph type="body" sz="half" idx="1"/>
          </p:nvPr>
        </p:nvSpPr>
        <p:spPr>
          <a:xfrm>
            <a:off x="5369073" y="4444801"/>
            <a:ext cx="13607754" cy="7133432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5232400" algn="l"/>
                <a:tab pos="9931400" algn="l"/>
                <a:tab pos="19608800" algn="l"/>
              </a:tabLst>
              <a:defRPr sz="9600"/>
            </a:pPr>
            <a:r>
              <a:t>αὐτοί	αὐταί	αὐτά	   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5232400" algn="l"/>
                <a:tab pos="9931400" algn="l"/>
                <a:tab pos="19608800" algn="l"/>
              </a:tabLst>
              <a:defRPr sz="9600"/>
            </a:pPr>
            <a:r>
              <a:t>αὐτῶν	αὐτῶν	αὐτῶν	   </a:t>
            </a:r>
            <a:br/>
            <a:r>
              <a:t>αὐτοῖς	αὐταῖς	αὐτοῖς	   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5232400" algn="l"/>
                <a:tab pos="9931400" algn="l"/>
                <a:tab pos="19608800" algn="l"/>
              </a:tabLst>
              <a:defRPr sz="9600"/>
            </a:pPr>
            <a:r>
              <a:t>αὐτούς	αὐτάς	αὐτά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1. Third Person Personal Pronou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1. Third Person Personal Pronoun</a:t>
            </a:r>
          </a:p>
        </p:txBody>
      </p:sp>
      <p:sp>
        <p:nvSpPr>
          <p:cNvPr id="101" name="αὐτός αὐτή αὐτό he she i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4267200" algn="l"/>
                <a:tab pos="8153400" algn="l"/>
                <a:tab pos="12471400" algn="l"/>
                <a:tab pos="16192500" algn="l"/>
                <a:tab pos="19456400" algn="l"/>
              </a:tabLst>
              <a:defRPr sz="9600"/>
            </a:pPr>
            <a:r>
              <a:t>αὐτός	αὐτή	αὐτό	he	she	it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4267200" algn="l"/>
                <a:tab pos="8153400" algn="l"/>
                <a:tab pos="12471400" algn="l"/>
                <a:tab pos="16192500" algn="l"/>
                <a:tab pos="19456400" algn="l"/>
              </a:tabLst>
              <a:defRPr sz="9600"/>
            </a:pPr>
            <a:r>
              <a:t>αὐτοῦ	αὐτῆς	αὐτοῦ	his	her	its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4267200" algn="l"/>
                <a:tab pos="8153400" algn="l"/>
                <a:tab pos="12471400" algn="l"/>
                <a:tab pos="16192500" algn="l"/>
                <a:tab pos="19456400" algn="l"/>
              </a:tabLst>
              <a:defRPr sz="9600"/>
            </a:pPr>
            <a:r>
              <a:t>αὐτῷ	αὐτῇ	αὐτῷ	to him	to her	to it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4267200" algn="l"/>
                <a:tab pos="8153400" algn="l"/>
                <a:tab pos="12471400" algn="l"/>
                <a:tab pos="16192500" algn="l"/>
                <a:tab pos="19456400" algn="l"/>
              </a:tabLst>
              <a:defRPr sz="9600"/>
            </a:pPr>
            <a:r>
              <a:t>αὐτόν	αὐτήν	αὐτό	him	her	it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1. Third Person Personal Pronou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1. Third Person Personal Pronoun</a:t>
            </a:r>
          </a:p>
        </p:txBody>
      </p:sp>
      <p:sp>
        <p:nvSpPr>
          <p:cNvPr id="104" name="αὐτοί αὐταί αὐτά  they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4216400" algn="l"/>
                <a:tab pos="8153400" algn="l"/>
                <a:tab pos="13030200" algn="l"/>
                <a:tab pos="16192500" algn="l"/>
                <a:tab pos="19608800" algn="l"/>
              </a:tabLst>
              <a:defRPr sz="9600"/>
            </a:pPr>
            <a:r>
              <a:t>αὐτοί	αὐταί	αὐτά		they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4216400" algn="l"/>
                <a:tab pos="8153400" algn="l"/>
                <a:tab pos="13030200" algn="l"/>
                <a:tab pos="16192500" algn="l"/>
                <a:tab pos="19608800" algn="l"/>
              </a:tabLst>
              <a:defRPr sz="9600"/>
            </a:pPr>
            <a:r>
              <a:t>αὐτῶν	αὐτῶν	αὐτῶν		their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4216400" algn="l"/>
                <a:tab pos="8153400" algn="l"/>
                <a:tab pos="13030200" algn="l"/>
                <a:tab pos="16192500" algn="l"/>
                <a:tab pos="19608800" algn="l"/>
              </a:tabLst>
              <a:defRPr sz="9600"/>
            </a:pPr>
            <a:r>
              <a:t>αὐτοῖς	αὐταῖς	αὐτοῖς		to them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4216400" algn="l"/>
                <a:tab pos="8153400" algn="l"/>
                <a:tab pos="13030200" algn="l"/>
                <a:tab pos="16192500" algn="l"/>
                <a:tab pos="19608800" algn="l"/>
              </a:tabLst>
              <a:defRPr sz="9600"/>
            </a:pPr>
            <a:r>
              <a:t>αὐτούς	αὐτάς	αὐτά		them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1. Third Person Personal Pronou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1. Third Person Personal Pronoun</a:t>
            </a:r>
          </a:p>
        </p:txBody>
      </p:sp>
      <p:sp>
        <p:nvSpPr>
          <p:cNvPr id="107" name="Cas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defTabSz="641223">
              <a:spcBef>
                <a:spcPts val="4700"/>
              </a:spcBef>
              <a:defRPr sz="8316"/>
            </a:pPr>
            <a:r>
              <a:t>Case</a:t>
            </a:r>
          </a:p>
          <a:p>
            <a:pPr marL="2552319" lvl="1" indent="-905255" defTabSz="641223">
              <a:spcBef>
                <a:spcPts val="2300"/>
              </a:spcBef>
              <a:defRPr sz="7128"/>
            </a:pPr>
            <a:r>
              <a:t>Function</a:t>
            </a:r>
          </a:p>
          <a:p>
            <a:pPr marL="2552319" lvl="1" indent="-905255" defTabSz="641223">
              <a:spcBef>
                <a:spcPts val="2300"/>
              </a:spcBef>
              <a:defRPr sz="7128"/>
            </a:pPr>
            <a:r>
              <a:t>Possession: follows noun, like μου (τὸ ὄνομα αὐτοῦ)</a:t>
            </a:r>
          </a:p>
          <a:p>
            <a:pPr defTabSz="641223">
              <a:spcBef>
                <a:spcPts val="3500"/>
              </a:spcBef>
              <a:defRPr sz="8316"/>
            </a:pPr>
            <a:r>
              <a:t>Gender and Number</a:t>
            </a:r>
          </a:p>
          <a:p>
            <a:pPr marL="2552319" lvl="1" indent="-905255" defTabSz="641223">
              <a:spcBef>
                <a:spcPts val="2300"/>
              </a:spcBef>
              <a:defRPr sz="7128"/>
            </a:pPr>
            <a:r>
              <a:t>Antecedent</a:t>
            </a:r>
          </a:p>
          <a:p>
            <a:pPr marL="2552319" lvl="1" indent="-905255" defTabSz="641223">
              <a:spcBef>
                <a:spcPts val="2300"/>
              </a:spcBef>
              <a:defRPr sz="7128"/>
            </a:pPr>
            <a:r>
              <a:t>If personal, then natural gender</a:t>
            </a:r>
          </a:p>
          <a:p>
            <a:pPr marL="2552319" lvl="1" indent="-905255" defTabSz="641223">
              <a:spcBef>
                <a:spcPts val="2300"/>
              </a:spcBef>
              <a:defRPr sz="7128"/>
            </a:pPr>
            <a:r>
              <a:t>If not, grammatical gender (e.g., κόσμος)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2. Adjectival Inten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2. Adjectival Intensive</a:t>
            </a:r>
          </a:p>
        </p:txBody>
      </p:sp>
      <p:sp>
        <p:nvSpPr>
          <p:cNvPr id="110" name="ὁ Δαύιδ αὐτός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defTabSz="589406">
              <a:spcBef>
                <a:spcPts val="4300"/>
              </a:spcBef>
              <a:defRPr sz="7644"/>
            </a:pPr>
            <a:r>
              <a:t>ὁ Δαύιδ αὐτός</a:t>
            </a:r>
          </a:p>
          <a:p>
            <a:pPr marL="2346071" lvl="1" indent="-832104" defTabSz="589406">
              <a:spcBef>
                <a:spcPts val="3200"/>
              </a:spcBef>
              <a:defRPr sz="6552"/>
            </a:pPr>
            <a:r>
              <a:t>Reflexive pronoun</a:t>
            </a:r>
          </a:p>
          <a:p>
            <a:pPr defTabSz="589406">
              <a:spcBef>
                <a:spcPts val="4300"/>
              </a:spcBef>
              <a:defRPr sz="7644"/>
            </a:pPr>
            <a:r>
              <a:t>Identify</a:t>
            </a:r>
          </a:p>
          <a:p>
            <a:pPr marL="2346071" lvl="1" indent="-832104" defTabSz="589406">
              <a:spcBef>
                <a:spcPts val="3200"/>
              </a:spcBef>
              <a:defRPr sz="6552"/>
            </a:pPr>
            <a:r>
              <a:t>Modifies another word (CNG)</a:t>
            </a:r>
          </a:p>
          <a:p>
            <a:pPr marL="2346071" lvl="1" indent="-832104" defTabSz="589406">
              <a:spcBef>
                <a:spcPts val="3200"/>
              </a:spcBef>
              <a:defRPr sz="6552"/>
            </a:pPr>
            <a:r>
              <a:t>Normally modify subject (hence nominative)</a:t>
            </a:r>
          </a:p>
          <a:p>
            <a:pPr marL="2346071" lvl="1" indent="-832104" defTabSz="589406">
              <a:spcBef>
                <a:spcPts val="3200"/>
              </a:spcBef>
              <a:defRPr sz="6552"/>
            </a:pPr>
            <a:r>
              <a:t>Normally predicate position</a:t>
            </a:r>
          </a:p>
          <a:p>
            <a:pPr marL="2346071" lvl="1" indent="-832104" defTabSz="589406">
              <a:spcBef>
                <a:spcPts val="3200"/>
              </a:spcBef>
              <a:defRPr sz="6552"/>
            </a:pPr>
            <a:r>
              <a:t>Don’t confuse with predicate adjective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2. Adjectival Inten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2. Adjectival Intensive</a:t>
            </a:r>
          </a:p>
        </p:txBody>
      </p:sp>
      <p:sp>
        <p:nvSpPr>
          <p:cNvPr id="113" name="ὁ Δαύιδ αὐτός"/>
          <p:cNvSpPr txBox="1"/>
          <p:nvPr/>
        </p:nvSpPr>
        <p:spPr>
          <a:xfrm>
            <a:off x="1305421" y="5381600"/>
            <a:ext cx="21773160" cy="295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spcBef>
                <a:spcPts val="4800"/>
              </a:spcBef>
              <a:defRPr sz="200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ὁ Δαύιδ αὐτός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Microsoft Macintosh PowerPoint</Application>
  <PresentationFormat>Custom</PresentationFormat>
  <Paragraphs>81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12</vt:lpstr>
      <vt:lpstr>Third Person Personal Pronoun</vt:lpstr>
      <vt:lpstr>αὐτός</vt:lpstr>
      <vt:lpstr>αὐτός</vt:lpstr>
      <vt:lpstr>1. Third Person Personal Pronoun</vt:lpstr>
      <vt:lpstr>1. Third Person Personal Pronoun</vt:lpstr>
      <vt:lpstr>1. Third Person Personal Pronoun</vt:lpstr>
      <vt:lpstr>2. Adjectival Intensive</vt:lpstr>
      <vt:lpstr>2. Adjectival Intensive</vt:lpstr>
      <vt:lpstr>2. Adjectival Intensive</vt:lpstr>
      <vt:lpstr>3. Identical Adjective</vt:lpstr>
      <vt:lpstr>3. Identical Adjective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12</dc:title>
  <cp:lastModifiedBy>Bill Mounce</cp:lastModifiedBy>
  <cp:revision>1</cp:revision>
  <dcterms:modified xsi:type="dcterms:W3CDTF">2019-01-22T18:12:47Z</dcterms:modified>
</cp:coreProperties>
</file>