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package" Target="../embeddings/Microsoft_Excel_Worksheet.xlsx"/><Relationship Id="rId2" Type="http://schemas.openxmlformats.org/officeDocument/2006/relationships/image" Target="../media/image4.tif"/><Relationship Id="rId1" Type="http://schemas.openxmlformats.org/officeDocument/2006/relationships/image" Target="../media/image3.tif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explosion val="7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BB24-0B4B-88D4-5D5953F5A851}"/>
              </c:ext>
            </c:extLst>
          </c:dPt>
          <c:dPt>
            <c:idx val="1"/>
            <c:bubble3D val="0"/>
            <c:explosion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24-0B4B-88D4-5D5953F5A851}"/>
              </c:ext>
            </c:extLst>
          </c:dPt>
          <c:dPt>
            <c:idx val="2"/>
            <c:bubble3D val="0"/>
            <c:explosion val="0"/>
            <c:spPr>
              <a:blipFill rotWithShape="1">
                <a:blip xmlns:r="http://schemas.openxmlformats.org/officeDocument/2006/relationships" r:embed="rId3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24-0B4B-88D4-5D5953F5A851}"/>
              </c:ext>
            </c:extLst>
          </c:dPt>
          <c:dPt>
            <c:idx val="3"/>
            <c:bubble3D val="0"/>
            <c:explosion val="0"/>
            <c:spPr>
              <a:blipFill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24-0B4B-88D4-5D5953F5A851}"/>
              </c:ext>
            </c:extLst>
          </c:dPt>
          <c:dPt>
            <c:idx val="4"/>
            <c:bubble3D val="0"/>
            <c:explosion val="0"/>
            <c:spPr>
              <a:blipFill rotWithShape="1">
                <a:blip xmlns:r="http://schemas.openxmlformats.org/officeDocument/2006/relationships" r:embed="rId5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24-0B4B-88D4-5D5953F5A851}"/>
              </c:ext>
            </c:extLst>
          </c:dPt>
          <c:dPt>
            <c:idx val="5"/>
            <c:bubble3D val="0"/>
            <c:explosion val="0"/>
            <c:spPr>
              <a:blipFill rotWithShape="1">
                <a:blip xmlns:r="http://schemas.openxmlformats.org/officeDocument/2006/relationships" r:embed="rId6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24-0B4B-88D4-5D5953F5A851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69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BB24-0B4B-88D4-5D5953F5A851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69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BB24-0B4B-88D4-5D5953F5A851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69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BB24-0B4B-88D4-5D5953F5A851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69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BB24-0B4B-88D4-5D5953F5A851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69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BB24-0B4B-88D4-5D5953F5A851}"/>
                </c:ext>
              </c:extLst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69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BB24-0B4B-88D4-5D5953F5A851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90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6"/>
                <c:pt idx="0">
                  <c:v>Vocabulary learned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B24-0B4B-88D4-5D5953F5A8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7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18</a:t>
            </a:r>
          </a:p>
        </p:txBody>
      </p:sp>
      <p:sp>
        <p:nvSpPr>
          <p:cNvPr id="89" name="Present Middle / Passive Indicative…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pPr>
              <a:defRPr sz="12100"/>
            </a:pPr>
            <a:r>
              <a:t>Present Middle / Passive Indicative</a:t>
            </a:r>
          </a:p>
          <a:p>
            <a:pPr>
              <a:defRPr sz="12100"/>
            </a:pPr>
            <a:r>
              <a:t>Middle-only / Deponent Verbs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ubject-Αffectednes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Subject-Αffectedness</a:t>
            </a:r>
          </a:p>
        </p:txBody>
      </p:sp>
      <p:sp>
        <p:nvSpPr>
          <p:cNvPr id="118" name="“Ask (αἰτεῖτε) and it will be given to you.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“</a:t>
            </a:r>
            <a:r>
              <a:rPr>
                <a:solidFill>
                  <a:srgbClr val="B26900"/>
                </a:solidFill>
              </a:rPr>
              <a:t>Ask</a:t>
            </a:r>
            <a:r>
              <a:t> (αἰτεῖτε) and it will be given to you.”</a:t>
            </a:r>
          </a:p>
          <a:p>
            <a:pPr marL="1481666" indent="-1481666">
              <a:buSzPct val="100000"/>
              <a:buAutoNum type="arabicPeriod"/>
            </a:pPr>
            <a:r>
              <a:t>“You do not realize what </a:t>
            </a:r>
            <a:r>
              <a:rPr>
                <a:solidFill>
                  <a:srgbClr val="B26900"/>
                </a:solidFill>
              </a:rPr>
              <a:t>you are asking</a:t>
            </a:r>
            <a:r>
              <a:t> (αἰτεῖσθε).”</a:t>
            </a:r>
          </a:p>
          <a:p>
            <a:pPr marL="1481666" indent="-1481666">
              <a:buSzPct val="100000"/>
              <a:buAutoNum type="arabicPeriod"/>
            </a:pPr>
            <a:r>
              <a:t>“If </a:t>
            </a:r>
            <a:r>
              <a:rPr>
                <a:solidFill>
                  <a:srgbClr val="B26900"/>
                </a:solidFill>
              </a:rPr>
              <a:t>we ask</a:t>
            </a:r>
            <a:r>
              <a:t> (αἰτώμεθα) anything according to his will, he hears us.”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ubject-Αffectednes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Subject-Αffectedness</a:t>
            </a:r>
          </a:p>
        </p:txBody>
      </p:sp>
      <p:sp>
        <p:nvSpPr>
          <p:cNvPr id="121" name="“Peter … was sitting with the officers and warming himself (θερμαινόμενος) at the fire.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4"/>
            </a:pPr>
            <a:r>
              <a:t>“Peter … was sitting with the officers and </a:t>
            </a:r>
            <a:r>
              <a:rPr>
                <a:solidFill>
                  <a:srgbClr val="B26900"/>
                </a:solidFill>
              </a:rPr>
              <a:t>warming himself</a:t>
            </a:r>
            <a:r>
              <a:t> (θερμαινόμενος) at the fire.”</a:t>
            </a:r>
          </a:p>
          <a:p>
            <a:pPr marL="1481666" indent="-1481666">
              <a:buSzPct val="100000"/>
              <a:buAutoNum type="arabicPeriod" startAt="4"/>
            </a:pPr>
            <a:r>
              <a:t>“Pilate took water and </a:t>
            </a:r>
            <a:r>
              <a:rPr>
                <a:solidFill>
                  <a:srgbClr val="B26900"/>
                </a:solidFill>
              </a:rPr>
              <a:t>washed</a:t>
            </a:r>
            <a:r>
              <a:t> (ἀπενίψατο) his hands.”</a:t>
            </a:r>
          </a:p>
          <a:p>
            <a:pPr marL="1481666" indent="-1481666">
              <a:buSzPct val="100000"/>
              <a:buAutoNum type="arabicPeriod" startAt="4"/>
            </a:pPr>
            <a:r>
              <a:t>“I </a:t>
            </a:r>
            <a:r>
              <a:rPr>
                <a:solidFill>
                  <a:srgbClr val="B26900"/>
                </a:solidFill>
              </a:rPr>
              <a:t>am going</a:t>
            </a:r>
            <a:r>
              <a:t> (πορεύομαι) to the Father.”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</a:t>
            </a:r>
          </a:p>
        </p:txBody>
      </p:sp>
      <p:sp>
        <p:nvSpPr>
          <p:cNvPr id="124" name="Active verbs focus attention on the action; middle on subjec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Active verbs focus attention on the action; middle on subject</a:t>
            </a:r>
          </a:p>
          <a:p>
            <a:pPr marL="1481666" indent="-1481666">
              <a:buSzPct val="100000"/>
              <a:buAutoNum type="arabicPeriod"/>
            </a:pPr>
            <a:r>
              <a:t>Middle verbs tend to be intransitive</a:t>
            </a:r>
          </a:p>
          <a:p>
            <a:pPr marL="1481666" indent="-1481666">
              <a:buSzPct val="100000"/>
              <a:buAutoNum type="arabicPeriod"/>
            </a:pPr>
            <a:r>
              <a:t>Nuance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Middle-Only or Depon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Middle-Only or Deponent</a:t>
            </a:r>
          </a:p>
        </p:txBody>
      </p:sp>
      <p:sp>
        <p:nvSpPr>
          <p:cNvPr id="127" name="Not have active forms (ἔρχομαι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Not have active forms (ἔρχομαι)</a:t>
            </a:r>
          </a:p>
          <a:p>
            <a:pPr lvl="1"/>
            <a:r>
              <a:t>Middle only</a:t>
            </a:r>
          </a:p>
          <a:p>
            <a:pPr lvl="1"/>
            <a:r>
              <a:t>Deponent (middle/passive in form; active in meaning)</a:t>
            </a:r>
          </a:p>
          <a:p>
            <a:r>
              <a:t>Lexical form in ομαι</a:t>
            </a:r>
          </a:p>
          <a:p>
            <a:r>
              <a:t>Parse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resent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Passive Indicative</a:t>
            </a:r>
          </a:p>
        </p:txBody>
      </p:sp>
      <p:graphicFrame>
        <p:nvGraphicFramePr>
          <p:cNvPr id="130" name="Table"/>
          <p:cNvGraphicFramePr/>
          <p:nvPr/>
        </p:nvGraphicFramePr>
        <p:xfrm>
          <a:off x="1236791" y="3810000"/>
          <a:ext cx="21910418" cy="7949208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11108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Connecting vowel + </a:t>
                      </a:r>
                      <a:br/>
                      <a:r>
                        <a:t>Primary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ε + σθε → λύεσθε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resent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Passive Indicative</a:t>
            </a:r>
          </a:p>
        </p:txBody>
      </p:sp>
      <p:sp>
        <p:nvSpPr>
          <p:cNvPr id="133" name="λύομαι I am being loosed ο μαι λύῃ You are being loosed ε σαι λύεται He, she, it is being loosed ε ται…"/>
          <p:cNvSpPr txBox="1">
            <a:spLocks noGrp="1"/>
          </p:cNvSpPr>
          <p:nvPr>
            <p:ph type="body" idx="1"/>
          </p:nvPr>
        </p:nvSpPr>
        <p:spPr>
          <a:xfrm>
            <a:off x="1238250" y="3822501"/>
            <a:ext cx="21907500" cy="9214744"/>
          </a:xfrm>
          <a:prstGeom prst="rect">
            <a:avLst/>
          </a:prstGeom>
        </p:spPr>
        <p:txBody>
          <a:bodyPr/>
          <a:lstStyle/>
          <a:p>
            <a:pPr marL="685800">
              <a:lnSpc>
                <a:spcPct val="110000"/>
              </a:lnSpc>
              <a:tabLst>
                <a:tab pos="685800" algn="l"/>
                <a:tab pos="5867400" algn="l"/>
                <a:tab pos="10248900" algn="l"/>
                <a:tab pos="18059400" algn="l"/>
                <a:tab pos="192786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ομαι</a:t>
            </a:r>
            <a:r>
              <a:t>	I am being loosed	ο	μαι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You are being loosed	ε	σαι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εται</a:t>
            </a:r>
            <a:r>
              <a:t>	He, she, it is being loosed	ε	ται</a:t>
            </a:r>
          </a:p>
          <a:p>
            <a:pPr marL="685800">
              <a:lnSpc>
                <a:spcPct val="110000"/>
              </a:lnSpc>
              <a:tabLst>
                <a:tab pos="685800" algn="l"/>
                <a:tab pos="5867400" algn="l"/>
                <a:tab pos="10248900" algn="l"/>
                <a:tab pos="18059400" algn="l"/>
                <a:tab pos="192786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όμεθα</a:t>
            </a:r>
            <a:r>
              <a:t>	We are being loosed	ο	μεθα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εσθε</a:t>
            </a:r>
            <a:r>
              <a:t>	You are being loosed	ε	σθε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ονται</a:t>
            </a:r>
            <a:r>
              <a:t>	They are being loosed	ο	νται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ontrac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Contracts</a:t>
            </a:r>
          </a:p>
        </p:txBody>
      </p:sp>
      <p:sp>
        <p:nvSpPr>
          <p:cNvPr id="136" name="ἀγαπῶμαι ποιοῦμαι πληροῦμαι ἀγαπᾷ ποιῇ πληροῖ ἀγαπᾶται ποιεῖται πληροῦται…"/>
          <p:cNvSpPr txBox="1">
            <a:spLocks noGrp="1"/>
          </p:cNvSpPr>
          <p:nvPr>
            <p:ph type="body" idx="1"/>
          </p:nvPr>
        </p:nvSpPr>
        <p:spPr>
          <a:xfrm>
            <a:off x="1668412" y="3797101"/>
            <a:ext cx="21047176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8191500" algn="l"/>
                <a:tab pos="15024100" algn="l"/>
              </a:tabLst>
            </a:pPr>
            <a:r>
              <a:t>ἀγαπ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μαι	ποι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μαι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μαι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ᾷ</a:t>
            </a:r>
            <a:r>
              <a:t>	ποι</a:t>
            </a:r>
            <a:r>
              <a:rPr>
                <a:solidFill>
                  <a:srgbClr val="B26900"/>
                </a:solidFill>
              </a:rPr>
              <a:t>ῇ</a:t>
            </a:r>
            <a:r>
              <a:t>	πληρ</a:t>
            </a:r>
            <a:r>
              <a:rPr>
                <a:solidFill>
                  <a:srgbClr val="B26900"/>
                </a:solidFill>
              </a:rPr>
              <a:t>οῖ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ᾶ</a:t>
            </a:r>
            <a:r>
              <a:t>ται	ποιεῖται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ται</a:t>
            </a:r>
          </a:p>
          <a:p>
            <a:pPr marL="685800" defTabSz="685800">
              <a:lnSpc>
                <a:spcPct val="110000"/>
              </a:lnSpc>
              <a:tabLst>
                <a:tab pos="8191500" algn="l"/>
                <a:tab pos="15024100" algn="l"/>
              </a:tabLst>
            </a:pPr>
            <a:r>
              <a:t>ἀγαπ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μεθα	ποι</a:t>
            </a:r>
            <a:r>
              <a:rPr>
                <a:solidFill>
                  <a:srgbClr val="B26900"/>
                </a:solidFill>
              </a:rPr>
              <a:t>ού</a:t>
            </a:r>
            <a:r>
              <a:t>μεθα	πληρ</a:t>
            </a:r>
            <a:r>
              <a:rPr>
                <a:solidFill>
                  <a:srgbClr val="B26900"/>
                </a:solidFill>
              </a:rPr>
              <a:t>ού</a:t>
            </a:r>
            <a:r>
              <a:t>μεθα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ᾶ</a:t>
            </a:r>
            <a:r>
              <a:t>σθε	ποι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σθε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σθε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νται	ποι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νται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νται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Middle or Passive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 or Passive?</a:t>
            </a:r>
          </a:p>
        </p:txBody>
      </p:sp>
      <p:sp>
        <p:nvSpPr>
          <p:cNvPr id="139" name="If lexical form in ομαι, probably middl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If lexical form in ομαι, probably middle</a:t>
            </a:r>
          </a:p>
          <a:p>
            <a:pPr marL="1481666" indent="-1481666">
              <a:buSzPct val="100000"/>
              <a:buAutoNum type="arabicPeriod"/>
            </a:pPr>
            <a:r>
              <a:t>“By” (ὑπό or dative), probably passive</a:t>
            </a:r>
          </a:p>
          <a:p>
            <a:pPr marL="1481666" indent="-1481666">
              <a:buSzPct val="100000"/>
              <a:buAutoNum type="arabicPeriod"/>
            </a:pPr>
            <a:r>
              <a:t>Categories of middle-only verbs (18.26)</a:t>
            </a:r>
          </a:p>
          <a:p>
            <a:pPr marL="1481666" indent="-1481666">
              <a:buSzPct val="100000"/>
              <a:buAutoNum type="arabicPeriod"/>
            </a:pPr>
            <a:r>
              <a:t>Context (if active not work, try passive)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2" name="Passive: subject receives the ac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Passive: subject receives the action</a:t>
            </a:r>
          </a:p>
          <a:p>
            <a:r>
              <a:t>Helping verb</a:t>
            </a:r>
          </a:p>
          <a:p>
            <a:r>
              <a:t>Formation of present middle and passive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5" name="λύομαι μαι λύῃ σαι λύεται ται…"/>
          <p:cNvSpPr txBox="1"/>
          <p:nvPr/>
        </p:nvSpPr>
        <p:spPr>
          <a:xfrm>
            <a:off x="7290722" y="3802713"/>
            <a:ext cx="9802556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>
            <a:spAutoFit/>
          </a:bodyPr>
          <a:lstStyle/>
          <a:p>
            <a:pPr lvl="1">
              <a:lnSpc>
                <a:spcPct val="110000"/>
              </a:lnSpc>
              <a:spcBef>
                <a:spcPts val="4800"/>
              </a:spcBef>
              <a:tabLst>
                <a:tab pos="7543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λύομαι	μαι</a:t>
            </a:r>
            <a:br/>
            <a:r>
              <a:t>λύῃ	σαι</a:t>
            </a:r>
            <a:br/>
            <a:r>
              <a:t>λύεται	ται</a:t>
            </a:r>
          </a:p>
          <a:p>
            <a:pPr lvl="1">
              <a:lnSpc>
                <a:spcPct val="110000"/>
              </a:lnSpc>
              <a:spcBef>
                <a:spcPts val="4800"/>
              </a:spcBef>
              <a:tabLst>
                <a:tab pos="7543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λυόμεθα	μεθα</a:t>
            </a:r>
            <a:br/>
            <a:r>
              <a:t>λύεσθε	σθε</a:t>
            </a:r>
            <a:br/>
            <a:r>
              <a:t>λύονται	νται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 Grammar: Voi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Grammar: Voice</a:t>
            </a:r>
          </a:p>
        </p:txBody>
      </p:sp>
      <p:sp>
        <p:nvSpPr>
          <p:cNvPr id="92" name="Active: subject does…"/>
          <p:cNvSpPr txBox="1">
            <a:spLocks noGrp="1"/>
          </p:cNvSpPr>
          <p:nvPr>
            <p:ph type="body" idx="1"/>
          </p:nvPr>
        </p:nvSpPr>
        <p:spPr>
          <a:xfrm>
            <a:off x="1257300" y="35835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Active: subject does</a:t>
            </a:r>
          </a:p>
          <a:p>
            <a:r>
              <a:t>Passive: subject receives</a:t>
            </a:r>
          </a:p>
          <a:p>
            <a:pPr lvl="1"/>
            <a:r>
              <a:t>“I was hit by the ball.”</a:t>
            </a:r>
          </a:p>
          <a:p>
            <a:pPr lvl="1"/>
            <a:r>
              <a:t>English uses helping verbs</a:t>
            </a:r>
          </a:p>
          <a:p>
            <a:pPr lvl="1"/>
            <a:r>
              <a:t>“by”</a:t>
            </a:r>
          </a:p>
          <a:p>
            <a:pPr lvl="1"/>
            <a:r>
              <a:t>Time determined by helping verb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8" name="“Subject-affectedness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rabicPeriod" startAt="4"/>
            </a:pPr>
            <a:r>
              <a:t>“Subject-affectedness” </a:t>
            </a:r>
          </a:p>
          <a:p>
            <a:pPr>
              <a:buAutoNum type="arabicPeriod" startAt="4"/>
            </a:pPr>
            <a:r>
              <a:t>Middle or passive</a:t>
            </a:r>
          </a:p>
          <a:p>
            <a:pPr lvl="1"/>
            <a:r>
              <a:t>Lexical in ομαι</a:t>
            </a:r>
          </a:p>
          <a:p>
            <a:pPr lvl="1"/>
            <a:r>
              <a:t>Agency (“by”)</a:t>
            </a:r>
          </a:p>
          <a:p>
            <a:pPr lvl="1"/>
            <a:r>
              <a:t>Categories (change, grooming)</a:t>
            </a:r>
          </a:p>
          <a:p>
            <a:pPr lvl="1"/>
            <a:r>
              <a:t>Context (if active not make sense, try passive)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51" name="Table"/>
          <p:cNvGraphicFramePr/>
          <p:nvPr/>
        </p:nvGraphicFramePr>
        <p:xfrm>
          <a:off x="1255841" y="3902918"/>
          <a:ext cx="21910418" cy="594826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10163">
                <a:tc>
                  <a:txBody>
                    <a:bodyPr/>
                    <a:lstStyle/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act		pres		ο/ε	prim act	λύω</a:t>
                      </a:r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31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m/p		pres		o/e	prim m/p	λύομαι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graphicFrame>
        <p:nvGraphicFramePr>
          <p:cNvPr id="154" name="2D Pie Chart"/>
          <p:cNvGraphicFramePr/>
          <p:nvPr/>
        </p:nvGraphicFramePr>
        <p:xfrm>
          <a:off x="3982260" y="3641717"/>
          <a:ext cx="8890001" cy="889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5" name="201 words"/>
          <p:cNvSpPr txBox="1"/>
          <p:nvPr/>
        </p:nvSpPr>
        <p:spPr>
          <a:xfrm>
            <a:off x="15670956" y="6553795"/>
            <a:ext cx="6348513" cy="1357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defTabSz="647700">
              <a:lnSpc>
                <a:spcPct val="110000"/>
              </a:lnSpc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201 words</a:t>
            </a:r>
          </a:p>
        </p:txBody>
      </p:sp>
      <p:sp>
        <p:nvSpPr>
          <p:cNvPr id="156" name="Arrow"/>
          <p:cNvSpPr/>
          <p:nvPr/>
        </p:nvSpPr>
        <p:spPr>
          <a:xfrm rot="10800000">
            <a:off x="10821502" y="6597650"/>
            <a:ext cx="4391320" cy="1270000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ἀποκρίν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ἀποκρίνομαι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δεῖ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δεῖ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δύνα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δύναμαι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ἔρ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ἔρχομαι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νύξ, νυκτό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νύξ, νυκτός, ἡ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ὅστις, ἥτις, ὅτ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ὅστις, ἥτις, ὅτι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πορεύ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πορεύομαι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nglish 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Paradigm</a:t>
            </a:r>
          </a:p>
        </p:txBody>
      </p:sp>
      <p:sp>
        <p:nvSpPr>
          <p:cNvPr id="95" name="continuous undefined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7010400" algn="l"/>
                <a:tab pos="16535400" algn="l"/>
              </a:tabLst>
              <a:defRPr sz="7200">
                <a:solidFill>
                  <a:srgbClr val="535353"/>
                </a:solidFill>
              </a:defRPr>
            </a:pPr>
            <a:r>
              <a:t>	continuous	undefined</a:t>
            </a:r>
          </a:p>
          <a:p>
            <a:pPr>
              <a:lnSpc>
                <a:spcPct val="110000"/>
              </a:lnSpc>
              <a:tabLst>
                <a:tab pos="7010400" algn="l"/>
                <a:tab pos="16535400" algn="l"/>
              </a:tabLst>
              <a:defRPr sz="7200"/>
            </a:pPr>
            <a:r>
              <a:rPr>
                <a:solidFill>
                  <a:srgbClr val="535353"/>
                </a:solidFill>
              </a:rPr>
              <a:t>present active</a:t>
            </a:r>
            <a:r>
              <a:t>	</a:t>
            </a:r>
            <a:r>
              <a:rPr sz="8400"/>
              <a:t>I am hitting	I hit</a:t>
            </a:r>
            <a:br>
              <a:rPr sz="8400"/>
            </a:br>
            <a:r>
              <a:t>	</a:t>
            </a:r>
            <a:r>
              <a:rPr sz="8400"/>
              <a:t>They are hitting	They hit</a:t>
            </a:r>
          </a:p>
          <a:p>
            <a:pPr>
              <a:lnSpc>
                <a:spcPct val="110000"/>
              </a:lnSpc>
              <a:tabLst>
                <a:tab pos="7010400" algn="l"/>
                <a:tab pos="16535400" algn="l"/>
              </a:tabLst>
              <a:defRPr sz="7200"/>
            </a:pPr>
            <a:r>
              <a:rPr>
                <a:solidFill>
                  <a:srgbClr val="535353"/>
                </a:solidFill>
              </a:rPr>
              <a:t>present passive</a:t>
            </a:r>
            <a:r>
              <a:t>	</a:t>
            </a:r>
            <a:r>
              <a:rPr sz="8400"/>
              <a:t>I am being hit	I am hit</a:t>
            </a:r>
            <a:br>
              <a:rPr sz="8400"/>
            </a:br>
            <a:r>
              <a:t>	</a:t>
            </a:r>
            <a:r>
              <a:rPr sz="8400"/>
              <a:t>They are being hit	They are hit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συνάγ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συνάγω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τόπ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τόπος, -ου, ὁ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ὡ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ὡς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resen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Middle Indicative</a:t>
            </a:r>
          </a:p>
        </p:txBody>
      </p:sp>
      <p:sp>
        <p:nvSpPr>
          <p:cNvPr id="98" name="Scholarly debat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Scholarly debate</a:t>
            </a:r>
          </a:p>
          <a:p>
            <a:r>
              <a:t>Difference from active is one of nuance</a:t>
            </a:r>
          </a:p>
          <a:p>
            <a:r>
              <a:t>English does not have a middle, so paradigms are active</a:t>
            </a:r>
          </a:p>
          <a:p>
            <a:r>
              <a:t>Discuss more in a bit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resen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Middle Indicative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55841" y="3810000"/>
          <a:ext cx="21910418" cy="736094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2284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Connecting vowel + </a:t>
                      </a:r>
                      <a:br/>
                      <a:r>
                        <a:t>Primary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ἐρχ + ο + μαι → ἔρχομαι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ἔρχομαι I come ο μαι ἔρχῃ You come ε σαι ἔρχεται He, she, it comes ε ται…"/>
          <p:cNvSpPr txBox="1"/>
          <p:nvPr/>
        </p:nvSpPr>
        <p:spPr>
          <a:xfrm>
            <a:off x="2099616" y="3558238"/>
            <a:ext cx="20222867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685800" algn="l"/>
                <a:tab pos="7137400" algn="l"/>
                <a:tab pos="16789400" algn="l"/>
                <a:tab pos="17932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ἔρχ</a:t>
            </a:r>
            <a:r>
              <a:rPr>
                <a:solidFill>
                  <a:srgbClr val="B26900"/>
                </a:solidFill>
              </a:rPr>
              <a:t>ομαι</a:t>
            </a:r>
            <a:r>
              <a:t>	I come	ο	μαι</a:t>
            </a:r>
            <a:br/>
            <a:r>
              <a:t>ἔρχ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You come	ε	σαι</a:t>
            </a:r>
            <a:br/>
            <a:r>
              <a:t>ἔρχ</a:t>
            </a:r>
            <a:r>
              <a:rPr>
                <a:solidFill>
                  <a:srgbClr val="B26900"/>
                </a:solidFill>
              </a:rPr>
              <a:t>εται</a:t>
            </a:r>
            <a:r>
              <a:t>	He, she, it comes	ε	ται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685800" algn="l"/>
                <a:tab pos="7137400" algn="l"/>
                <a:tab pos="16789400" algn="l"/>
                <a:tab pos="17932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ἐρχ</a:t>
            </a:r>
            <a:r>
              <a:rPr>
                <a:solidFill>
                  <a:srgbClr val="B26900"/>
                </a:solidFill>
              </a:rPr>
              <a:t>όμεθα</a:t>
            </a:r>
            <a:r>
              <a:t>	We come	ο	μεθα</a:t>
            </a:r>
            <a:br/>
            <a:r>
              <a:t>ἔρχ</a:t>
            </a:r>
            <a:r>
              <a:rPr>
                <a:solidFill>
                  <a:srgbClr val="B26900"/>
                </a:solidFill>
              </a:rPr>
              <a:t>εσθε</a:t>
            </a:r>
            <a:r>
              <a:t>	You come	ε	σθε</a:t>
            </a:r>
            <a:br/>
            <a:r>
              <a:t>ἔρχ</a:t>
            </a:r>
            <a:r>
              <a:rPr>
                <a:solidFill>
                  <a:srgbClr val="B26900"/>
                </a:solidFill>
              </a:rPr>
              <a:t>ονται</a:t>
            </a:r>
            <a:r>
              <a:t>	They come	ο	νται</a:t>
            </a:r>
          </a:p>
        </p:txBody>
      </p:sp>
      <p:sp>
        <p:nvSpPr>
          <p:cNvPr id="104" name="Present Middl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Middle Indicative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937108" y="3766252"/>
          <a:ext cx="20560583" cy="718820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849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9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9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Primary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Secondary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Middle/Passive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8" name="Star"/>
          <p:cNvSpPr/>
          <p:nvPr/>
        </p:nvSpPr>
        <p:spPr>
          <a:xfrm>
            <a:off x="11470020" y="6655577"/>
            <a:ext cx="1482060" cy="1409523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535353"/>
          </a:solidFill>
          <a:ln w="12700">
            <a:solidFill>
              <a:srgbClr val="535353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09" name="Star"/>
          <p:cNvSpPr/>
          <p:nvPr/>
        </p:nvSpPr>
        <p:spPr>
          <a:xfrm>
            <a:off x="11470020" y="9068577"/>
            <a:ext cx="1482060" cy="1409523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535353"/>
          </a:solidFill>
          <a:ln w="12700">
            <a:solidFill>
              <a:srgbClr val="535353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rimary Middle/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Primary Middle/Passive</a:t>
            </a:r>
          </a:p>
        </p:txBody>
      </p:sp>
      <p:sp>
        <p:nvSpPr>
          <p:cNvPr id="112" name="λύομαι μαι λύῃ σαι λύεται ται…"/>
          <p:cNvSpPr txBox="1">
            <a:spLocks noGrp="1"/>
          </p:cNvSpPr>
          <p:nvPr>
            <p:ph type="body" sz="half" idx="1"/>
          </p:nvPr>
        </p:nvSpPr>
        <p:spPr>
          <a:xfrm>
            <a:off x="7217916" y="3822501"/>
            <a:ext cx="9948168" cy="921474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75565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ομαι</a:t>
            </a:r>
            <a:r>
              <a:t>	μαι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σαι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εται</a:t>
            </a:r>
            <a:r>
              <a:t>	ται</a:t>
            </a:r>
          </a:p>
          <a:p>
            <a:pPr>
              <a:lnSpc>
                <a:spcPct val="110000"/>
              </a:lnSpc>
              <a:tabLst>
                <a:tab pos="75565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όμεθα</a:t>
            </a:r>
            <a:r>
              <a:t>	μεθα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εσθε</a:t>
            </a:r>
            <a:r>
              <a:t>	σθε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ονται</a:t>
            </a:r>
            <a:r>
              <a:t>	νται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</a:t>
            </a:r>
          </a:p>
        </p:txBody>
      </p:sp>
      <p:sp>
        <p:nvSpPr>
          <p:cNvPr id="115" name="Reflexive or reciprocal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Reflexive or reciprocal</a:t>
            </a:r>
          </a:p>
          <a:p>
            <a:pPr marL="1663700" lvl="1" indent="0">
              <a:buSzTx/>
              <a:buNone/>
            </a:pPr>
            <a:r>
              <a:t>“for himself”</a:t>
            </a:r>
          </a:p>
          <a:p>
            <a:r>
              <a:t>“Subject-affectedness”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Microsoft Macintosh PowerPoint</Application>
  <PresentationFormat>Custom</PresentationFormat>
  <Paragraphs>100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18</vt:lpstr>
      <vt:lpstr>English Grammar: Voice</vt:lpstr>
      <vt:lpstr>English Paradigm</vt:lpstr>
      <vt:lpstr>Present Middle Indicative</vt:lpstr>
      <vt:lpstr>Present Middle Indicative</vt:lpstr>
      <vt:lpstr>Present Middle Indicative</vt:lpstr>
      <vt:lpstr>Master Personal Ending Chart</vt:lpstr>
      <vt:lpstr>Primary Middle/Passive</vt:lpstr>
      <vt:lpstr>Middle</vt:lpstr>
      <vt:lpstr>Subject-Αffectedness</vt:lpstr>
      <vt:lpstr>Subject-Αffectedness</vt:lpstr>
      <vt:lpstr>Middle</vt:lpstr>
      <vt:lpstr>Middle-Only or Deponent</vt:lpstr>
      <vt:lpstr>Present Passive Indicative</vt:lpstr>
      <vt:lpstr>Present Passive Indicative</vt:lpstr>
      <vt:lpstr>Contracts</vt:lpstr>
      <vt:lpstr>Middle or Passive?</vt:lpstr>
      <vt:lpstr>Summary</vt:lpstr>
      <vt:lpstr>Summary</vt:lpstr>
      <vt:lpstr>Summary</vt:lpstr>
      <vt:lpstr>Master Verb Chart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18</dc:title>
  <cp:lastModifiedBy>Bill Mounce</cp:lastModifiedBy>
  <cp:revision>1</cp:revision>
  <dcterms:modified xsi:type="dcterms:W3CDTF">2019-01-22T18:13:32Z</dcterms:modified>
</cp:coreProperties>
</file>