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1pPr>
    <a:lvl2pPr marL="0" marR="0" indent="228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2pPr>
    <a:lvl3pPr marL="0" marR="0" indent="457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3pPr>
    <a:lvl4pPr marL="0" marR="0" indent="685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4pPr>
    <a:lvl5pPr marL="0" marR="0" indent="9144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5pPr>
    <a:lvl6pPr marL="0" marR="0" indent="11430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6pPr>
    <a:lvl7pPr marL="0" marR="0" indent="1371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7pPr>
    <a:lvl8pPr marL="0" marR="0" indent="1600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8pPr>
    <a:lvl9pPr marL="0" marR="0" indent="1828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D51ADE6A-740E-44AE-83CC-AE7238B6C88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920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7" Type="http://schemas.openxmlformats.org/officeDocument/2006/relationships/package" Target="../embeddings/Microsoft_Excel_Worksheet.xlsx"/><Relationship Id="rId2" Type="http://schemas.openxmlformats.org/officeDocument/2006/relationships/image" Target="../media/image4.tif"/><Relationship Id="rId1" Type="http://schemas.openxmlformats.org/officeDocument/2006/relationships/image" Target="../media/image3.tif"/><Relationship Id="rId6" Type="http://schemas.openxmlformats.org/officeDocument/2006/relationships/image" Target="../media/image8.tif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blipFill rotWithShape="1">
              <a:blip xmlns:r="http://schemas.openxmlformats.org/officeDocument/2006/relationships" r:embed="rId1"/>
              <a:srcRect/>
              <a:stretch>
                <a:fillRect/>
              </a:stretch>
            </a:blipFill>
            <a:ln w="25400" cap="flat">
              <a:noFill/>
              <a:miter lim="400000"/>
            </a:ln>
            <a:effectLst/>
          </c:spPr>
          <c:explosion val="5"/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D2DC-F64E-BB90-EDC68F12F3F8}"/>
              </c:ext>
            </c:extLst>
          </c:dPt>
          <c:dPt>
            <c:idx val="1"/>
            <c:bubble3D val="0"/>
            <c:explosion val="0"/>
            <c:spPr>
              <a:blipFill rotWithShape="1">
                <a:blip xmlns:r="http://schemas.openxmlformats.org/officeDocument/2006/relationships" r:embed="rId2"/>
                <a:srcRect/>
                <a:stretch>
                  <a:fillRect/>
                </a:stretch>
              </a:blipFill>
              <a:ln w="254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D2DC-F64E-BB90-EDC68F12F3F8}"/>
              </c:ext>
            </c:extLst>
          </c:dPt>
          <c:dPt>
            <c:idx val="2"/>
            <c:bubble3D val="0"/>
            <c:explosion val="0"/>
            <c:spPr>
              <a:blipFill rotWithShape="1">
                <a:blip xmlns:r="http://schemas.openxmlformats.org/officeDocument/2006/relationships" r:embed="rId3"/>
                <a:srcRect/>
                <a:stretch>
                  <a:fillRect/>
                </a:stretch>
              </a:blipFill>
              <a:ln w="254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5-D2DC-F64E-BB90-EDC68F12F3F8}"/>
              </c:ext>
            </c:extLst>
          </c:dPt>
          <c:dPt>
            <c:idx val="3"/>
            <c:bubble3D val="0"/>
            <c:explosion val="0"/>
            <c:spPr>
              <a:blipFill rotWithShape="1">
                <a:blip xmlns:r="http://schemas.openxmlformats.org/officeDocument/2006/relationships" r:embed="rId4"/>
                <a:srcRect/>
                <a:stretch>
                  <a:fillRect/>
                </a:stretch>
              </a:blipFill>
              <a:ln w="254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7-D2DC-F64E-BB90-EDC68F12F3F8}"/>
              </c:ext>
            </c:extLst>
          </c:dPt>
          <c:dPt>
            <c:idx val="4"/>
            <c:bubble3D val="0"/>
            <c:explosion val="0"/>
            <c:spPr>
              <a:blipFill rotWithShape="1">
                <a:blip xmlns:r="http://schemas.openxmlformats.org/officeDocument/2006/relationships" r:embed="rId5"/>
                <a:srcRect/>
                <a:stretch>
                  <a:fillRect/>
                </a:stretch>
              </a:blipFill>
              <a:ln w="254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9-D2DC-F64E-BB90-EDC68F12F3F8}"/>
              </c:ext>
            </c:extLst>
          </c:dPt>
          <c:dPt>
            <c:idx val="5"/>
            <c:bubble3D val="0"/>
            <c:explosion val="0"/>
            <c:spPr>
              <a:blipFill rotWithShape="1">
                <a:blip xmlns:r="http://schemas.openxmlformats.org/officeDocument/2006/relationships" r:embed="rId6"/>
                <a:srcRect/>
                <a:stretch>
                  <a:fillRect/>
                </a:stretch>
              </a:blipFill>
              <a:ln w="254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B-D2DC-F64E-BB90-EDC68F12F3F8}"/>
              </c:ext>
            </c:extLst>
          </c:dPt>
          <c:dLbls>
            <c:dLbl>
              <c:idx val="0"/>
              <c:numFmt formatCode="0%" sourceLinked="0"/>
              <c:spPr/>
              <c:txPr>
                <a:bodyPr/>
                <a:lstStyle/>
                <a:p>
                  <a:pPr>
                    <a:defRPr sz="7400" b="0" i="0" u="none" strike="noStrike">
                      <a:solidFill>
                        <a:srgbClr val="FFFFFF"/>
                      </a:solidFill>
                      <a:effectLst>
                        <a:outerShdw blurRad="127000" dist="76199" dir="2700000" algn="tl">
                          <a:srgbClr val="000000">
                            <a:alpha val="72413"/>
                          </a:srgbClr>
                        </a:outerShdw>
                      </a:effectLst>
                      <a:latin typeface="Times New Roman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D2DC-F64E-BB90-EDC68F12F3F8}"/>
                </c:ext>
              </c:extLst>
            </c:dLbl>
            <c:dLbl>
              <c:idx val="1"/>
              <c:numFmt formatCode="0%" sourceLinked="0"/>
              <c:spPr/>
              <c:txPr>
                <a:bodyPr/>
                <a:lstStyle/>
                <a:p>
                  <a:pPr>
                    <a:defRPr sz="7400" b="0" i="0" u="none" strike="noStrike">
                      <a:solidFill>
                        <a:srgbClr val="FFFFFF"/>
                      </a:solidFill>
                      <a:effectLst>
                        <a:outerShdw blurRad="127000" dist="76199" dir="2700000" algn="tl">
                          <a:srgbClr val="000000">
                            <a:alpha val="72413"/>
                          </a:srgbClr>
                        </a:outerShdw>
                      </a:effectLst>
                      <a:latin typeface="Times New Roman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3-D2DC-F64E-BB90-EDC68F12F3F8}"/>
                </c:ext>
              </c:extLst>
            </c:dLbl>
            <c:dLbl>
              <c:idx val="2"/>
              <c:numFmt formatCode="0%" sourceLinked="0"/>
              <c:spPr/>
              <c:txPr>
                <a:bodyPr/>
                <a:lstStyle/>
                <a:p>
                  <a:pPr>
                    <a:defRPr sz="2400" b="0" i="0" u="none" strike="noStrike">
                      <a:solidFill>
                        <a:srgbClr val="FFFFFF"/>
                      </a:solidFill>
                      <a:effectLst>
                        <a:outerShdw blurRad="127000" dist="76199" dir="2700000" algn="tl">
                          <a:srgbClr val="000000">
                            <a:alpha val="72413"/>
                          </a:srgbClr>
                        </a:outerShdw>
                      </a:effectLst>
                      <a:latin typeface="Times New Roman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5-D2DC-F64E-BB90-EDC68F12F3F8}"/>
                </c:ext>
              </c:extLst>
            </c:dLbl>
            <c:dLbl>
              <c:idx val="3"/>
              <c:numFmt formatCode="0%" sourceLinked="0"/>
              <c:spPr/>
              <c:txPr>
                <a:bodyPr/>
                <a:lstStyle/>
                <a:p>
                  <a:pPr>
                    <a:defRPr sz="2400" b="0" i="0" u="none" strike="noStrike">
                      <a:solidFill>
                        <a:srgbClr val="FFFFFF"/>
                      </a:solidFill>
                      <a:effectLst>
                        <a:outerShdw blurRad="127000" dist="76199" dir="2700000" algn="tl">
                          <a:srgbClr val="000000">
                            <a:alpha val="72413"/>
                          </a:srgbClr>
                        </a:outerShdw>
                      </a:effectLst>
                      <a:latin typeface="Times New Roman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7-D2DC-F64E-BB90-EDC68F12F3F8}"/>
                </c:ext>
              </c:extLst>
            </c:dLbl>
            <c:dLbl>
              <c:idx val="4"/>
              <c:numFmt formatCode="0%" sourceLinked="0"/>
              <c:spPr/>
              <c:txPr>
                <a:bodyPr/>
                <a:lstStyle/>
                <a:p>
                  <a:pPr>
                    <a:defRPr sz="2400" b="0" i="0" u="none" strike="noStrike">
                      <a:solidFill>
                        <a:srgbClr val="FFFFFF"/>
                      </a:solidFill>
                      <a:effectLst>
                        <a:outerShdw blurRad="127000" dist="76199" dir="2700000" algn="tl">
                          <a:srgbClr val="000000">
                            <a:alpha val="72413"/>
                          </a:srgbClr>
                        </a:outerShdw>
                      </a:effectLst>
                      <a:latin typeface="Times New Roman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9-D2DC-F64E-BB90-EDC68F12F3F8}"/>
                </c:ext>
              </c:extLst>
            </c:dLbl>
            <c:dLbl>
              <c:idx val="5"/>
              <c:numFmt formatCode="0%" sourceLinked="0"/>
              <c:spPr/>
              <c:txPr>
                <a:bodyPr/>
                <a:lstStyle/>
                <a:p>
                  <a:pPr>
                    <a:defRPr sz="2400" b="0" i="0" u="none" strike="noStrike">
                      <a:solidFill>
                        <a:srgbClr val="FFFFFF"/>
                      </a:solidFill>
                      <a:effectLst>
                        <a:outerShdw blurRad="127000" dist="76199" dir="2700000" algn="tl">
                          <a:srgbClr val="000000">
                            <a:alpha val="72413"/>
                          </a:srgbClr>
                        </a:outerShdw>
                      </a:effectLst>
                      <a:latin typeface="Times New Roman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B-D2DC-F64E-BB90-EDC68F12F3F8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7400" b="0" i="0" u="none" strike="noStrike">
                    <a:solidFill>
                      <a:srgbClr val="FFFFFF"/>
                    </a:solidFill>
                    <a:effectLst>
                      <a:outerShdw blurRad="127000" dist="76199" dir="2700000" algn="tl">
                        <a:srgbClr val="000000">
                          <a:alpha val="72413"/>
                        </a:srgbClr>
                      </a:outerShdw>
                    </a:effectLst>
                    <a:latin typeface="Times New Roman"/>
                  </a:defRPr>
                </a:pPr>
                <a:endParaRPr lang="en-US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Sheet1!$B$1:$C$1</c:f>
              <c:strCache>
                <c:ptCount val="6"/>
                <c:pt idx="0">
                  <c:v>Vocabulary learned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52</c:v>
                </c:pt>
                <c:pt idx="1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D2DC-F64E-BB90-EDC68F12F3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7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6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" name="Body Level One…"/>
          <p:cNvSpPr txBox="1">
            <a:spLocks noGrp="1"/>
          </p:cNvSpPr>
          <p:nvPr>
            <p:ph type="body" idx="1"/>
          </p:nvPr>
        </p:nvSpPr>
        <p:spPr>
          <a:xfrm>
            <a:off x="1219200" y="6359624"/>
            <a:ext cx="21983700" cy="6213376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lnSpc>
                <a:spcPct val="130000"/>
              </a:lnSpc>
              <a:spcBef>
                <a:spcPts val="0"/>
              </a:spcBef>
              <a:defRPr sz="14400">
                <a:solidFill>
                  <a:srgbClr val="53585F"/>
                </a:solidFill>
              </a:defRPr>
            </a:lvl1pPr>
            <a:lvl2pPr marL="0" indent="0" algn="ctr">
              <a:buSzTx/>
              <a:buNone/>
              <a:defRPr sz="9000"/>
            </a:lvl2pPr>
            <a:lvl3pPr marL="0" indent="0" algn="ctr">
              <a:spcBef>
                <a:spcPts val="3400"/>
              </a:spcBef>
              <a:buSzTx/>
              <a:buNone/>
              <a:defRPr sz="1800"/>
            </a:lvl3pPr>
            <a:lvl4pPr marL="0" algn="ctr">
              <a:spcBef>
                <a:spcPts val="3400"/>
              </a:spcBef>
              <a:defRPr sz="1800"/>
            </a:lvl4pPr>
            <a:lvl5pPr marL="0" algn="ctr">
              <a:spcBef>
                <a:spcPts val="3400"/>
              </a:spcBef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3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2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1481666" indent="-1481666">
              <a:buSzPct val="100000"/>
              <a:buAutoNum type="arabicPeriod"/>
            </a:lvl1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1" name="Body Level One…"/>
          <p:cNvSpPr txBox="1">
            <a:spLocks noGrp="1"/>
          </p:cNvSpPr>
          <p:nvPr>
            <p:ph type="body" idx="1"/>
          </p:nvPr>
        </p:nvSpPr>
        <p:spPr>
          <a:xfrm>
            <a:off x="1238250" y="3797101"/>
            <a:ext cx="21907500" cy="9214744"/>
          </a:xfrm>
          <a:prstGeom prst="rect">
            <a:avLst/>
          </a:prstGeom>
        </p:spPr>
        <p:txBody>
          <a:bodyPr/>
          <a:lstStyle>
            <a:lvl2pPr marL="1828800"/>
            <a:lvl3pPr marL="2191445" indent="-654745">
              <a:buSzPct val="43000"/>
              <a:buBlip>
                <a:blip r:embed="rId2"/>
              </a:buBlip>
              <a:defRPr sz="1800"/>
            </a:lvl3pPr>
            <a:lvl4pPr marL="2762945" indent="-654745">
              <a:buSzPct val="43000"/>
              <a:buBlip>
                <a:blip r:embed="rId2"/>
              </a:buBlip>
              <a:defRPr sz="1800"/>
            </a:lvl4pPr>
            <a:lvl5pPr marL="3118545" indent="-654745">
              <a:buSzPct val="43000"/>
              <a:buBlip>
                <a:blip r:embed="rId2"/>
              </a:buBlip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Line"/>
          <p:cNvSpPr/>
          <p:nvPr/>
        </p:nvSpPr>
        <p:spPr>
          <a:xfrm>
            <a:off x="1238251" y="2762250"/>
            <a:ext cx="21910418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5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51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0209669" cy="9605368"/>
          </a:xfrm>
          <a:prstGeom prst="rect">
            <a:avLst/>
          </a:prstGeom>
        </p:spPr>
        <p:txBody>
          <a:bodyPr>
            <a:normAutofit/>
          </a:bodyPr>
          <a:lstStyle>
            <a:lvl2pPr marL="1282700" indent="0">
              <a:spcBef>
                <a:spcPts val="4800"/>
              </a:spcBef>
              <a:buSzTx/>
              <a:buNone/>
              <a:defRPr sz="8400">
                <a:solidFill>
                  <a:srgbClr val="000000"/>
                </a:solidFill>
              </a:defRPr>
            </a:lvl2pPr>
            <a:lvl3pPr marL="2669492" indent="-1018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3pPr>
            <a:lvl4pPr marL="3417689" indent="-1309489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4pPr>
            <a:lvl5pPr marL="4001892" indent="-1309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93909" y="13103418"/>
            <a:ext cx="403946" cy="47923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ocabul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Vocabulary"/>
          <p:cNvSpPr txBox="1"/>
          <p:nvPr/>
        </p:nvSpPr>
        <p:spPr>
          <a:xfrm>
            <a:off x="1264470" y="913804"/>
            <a:ext cx="21907501" cy="160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>
            <a:lvl1pPr algn="ctr" defTabSz="647700">
              <a:defRPr sz="9000">
                <a:solidFill>
                  <a:srgbClr val="0067AC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Vocabulary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5486400"/>
            <a:ext cx="21907500" cy="6858000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spcBef>
                <a:spcPts val="3400"/>
              </a:spcBef>
              <a:defRPr sz="20000"/>
            </a:lvl1pPr>
            <a:lvl2pPr marL="1676400">
              <a:spcBef>
                <a:spcPts val="3400"/>
              </a:spcBef>
              <a:defRPr sz="6600"/>
            </a:lvl2pPr>
            <a:lvl3pPr marL="2191445" indent="-654745">
              <a:buSzPct val="43000"/>
              <a:buBlip>
                <a:blip r:embed="rId2"/>
              </a:buBlip>
              <a:defRPr sz="5400"/>
            </a:lvl3pPr>
            <a:lvl4pPr marL="2762945" indent="-654745">
              <a:buSzPct val="43000"/>
              <a:buBlip>
                <a:blip r:embed="rId2"/>
              </a:buBlip>
              <a:defRPr sz="4200"/>
            </a:lvl4pPr>
            <a:lvl5pPr marL="3347146" indent="-654746">
              <a:buSzPct val="43000"/>
              <a:buBlip>
                <a:blip r:embed="rId2"/>
              </a:buBlip>
              <a:defRPr sz="4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lphab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Line"/>
          <p:cNvSpPr/>
          <p:nvPr/>
        </p:nvSpPr>
        <p:spPr>
          <a:xfrm flipV="1">
            <a:off x="11556999" y="6223000"/>
            <a:ext cx="1270001" cy="1270000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6" name="Line"/>
          <p:cNvSpPr/>
          <p:nvPr/>
        </p:nvSpPr>
        <p:spPr>
          <a:xfrm>
            <a:off x="2557958" y="3901678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7" name="Line"/>
          <p:cNvSpPr/>
          <p:nvPr/>
        </p:nvSpPr>
        <p:spPr>
          <a:xfrm>
            <a:off x="2557958" y="6858000"/>
            <a:ext cx="19268084" cy="0"/>
          </a:xfrm>
          <a:prstGeom prst="line">
            <a:avLst/>
          </a:prstGeom>
          <a:ln w="38100">
            <a:solidFill>
              <a:srgbClr val="53585F"/>
            </a:solidFill>
            <a:custDash>
              <a:ds d="200000" sp="200000"/>
            </a:custDash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8" name="Line"/>
          <p:cNvSpPr/>
          <p:nvPr/>
        </p:nvSpPr>
        <p:spPr>
          <a:xfrm>
            <a:off x="2684958" y="9941321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</p:spPr>
        <p:txBody>
          <a:bodyPr anchor="t"/>
          <a:lstStyle>
            <a:lvl1pPr algn="l">
              <a:spcBef>
                <a:spcPts val="1800"/>
              </a:spcBef>
              <a:defRPr sz="6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121920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b"/>
          <a:lstStyle/>
          <a:p>
            <a:r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>
            <a:lvl2pPr marL="2578100" indent="-914400">
              <a:spcBef>
                <a:spcPts val="3600"/>
              </a:spcBef>
              <a:buSzPct val="100000"/>
              <a:buChar char="•"/>
              <a:defRPr sz="7200">
                <a:solidFill>
                  <a:srgbClr val="53585F"/>
                </a:solidFill>
              </a:defRPr>
            </a:lvl2pPr>
            <a:lvl3pPr marL="3746500" indent="-914400">
              <a:spcBef>
                <a:spcPts val="4000"/>
              </a:spcBef>
              <a:buSzPct val="75000"/>
              <a:buChar char="•"/>
              <a:defRPr sz="6000">
                <a:solidFill>
                  <a:srgbClr val="53585F"/>
                </a:solidFill>
              </a:defRPr>
            </a:lvl3pPr>
            <a:lvl4pPr marL="4711700" indent="0">
              <a:spcBef>
                <a:spcPts val="4000"/>
              </a:spcBef>
              <a:defRPr sz="4800">
                <a:solidFill>
                  <a:srgbClr val="53585F"/>
                </a:solidFill>
              </a:defRPr>
            </a:lvl4pPr>
            <a:lvl5pPr marL="5727700" indent="0">
              <a:spcBef>
                <a:spcPts val="4000"/>
              </a:spcBef>
              <a:defRPr sz="3600">
                <a:solidFill>
                  <a:srgbClr val="53585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 anchor="b">
            <a:spAutoFit/>
          </a:bodyPr>
          <a:lstStyle>
            <a:lvl1pPr algn="ctr" defTabSz="647700">
              <a:defRPr sz="300">
                <a:solidFill>
                  <a:srgbClr val="FFFFFF"/>
                </a:solidFill>
                <a:latin typeface="+mn-lt"/>
                <a:ea typeface="+mn-ea"/>
                <a:cs typeface="+mn-cs"/>
                <a:sym typeface="Chalkboar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 spd="med"/>
  <p:txStyles>
    <p:title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0" marR="0" indent="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hapter 8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Chapter 8</a:t>
            </a:r>
          </a:p>
        </p:txBody>
      </p:sp>
      <p:sp>
        <p:nvSpPr>
          <p:cNvPr id="89" name="Prepositions &amp; εἰμί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Prepositions &amp; εἰμί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εἰμί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96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εἰμί</a:t>
            </a:r>
          </a:p>
        </p:txBody>
      </p:sp>
      <p:sp>
        <p:nvSpPr>
          <p:cNvPr id="116" name="“To be”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“To be”</a:t>
            </a:r>
          </a:p>
          <a:p>
            <a:r>
              <a:t>Review</a:t>
            </a:r>
          </a:p>
          <a:p>
            <a:pPr lvl="1"/>
            <a:r>
              <a:t>Three “persons”</a:t>
            </a:r>
          </a:p>
          <a:p>
            <a:pPr lvl="1"/>
            <a:r>
              <a:t>Stem + personal endings</a:t>
            </a:r>
          </a:p>
          <a:p>
            <a:pPr lvl="1"/>
            <a:r>
              <a:t>Agree with its subject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εἰμί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96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εἰμί</a:t>
            </a:r>
          </a:p>
        </p:txBody>
      </p:sp>
      <p:sp>
        <p:nvSpPr>
          <p:cNvPr id="119" name="εἰμί I am εἶ You are ἐστίν He/she/it is…"/>
          <p:cNvSpPr txBox="1">
            <a:spLocks noGrp="1"/>
          </p:cNvSpPr>
          <p:nvPr>
            <p:ph type="body" sz="half" idx="1"/>
          </p:nvPr>
        </p:nvSpPr>
        <p:spPr>
          <a:xfrm>
            <a:off x="6985420" y="3821859"/>
            <a:ext cx="10451260" cy="9214744"/>
          </a:xfrm>
          <a:prstGeom prst="rect">
            <a:avLst/>
          </a:prstGeom>
        </p:spPr>
        <p:txBody>
          <a:bodyPr/>
          <a:lstStyle/>
          <a:p>
            <a:pPr defTabSz="685800">
              <a:lnSpc>
                <a:spcPct val="110000"/>
              </a:lnSpc>
              <a:tabLst>
                <a:tab pos="5524500" algn="l"/>
              </a:tabLst>
            </a:pPr>
            <a:r>
              <a:t>εἰμί	I am</a:t>
            </a:r>
            <a:br/>
            <a:r>
              <a:t>εἶ	You are</a:t>
            </a:r>
            <a:br/>
            <a:r>
              <a:t>ἐστίν	He/she/it is</a:t>
            </a:r>
          </a:p>
          <a:p>
            <a:pPr defTabSz="685800">
              <a:lnSpc>
                <a:spcPct val="110000"/>
              </a:lnSpc>
              <a:tabLst>
                <a:tab pos="5524500" algn="l"/>
              </a:tabLst>
            </a:pPr>
            <a:r>
              <a:t>ἐσμέν	We are</a:t>
            </a:r>
            <a:br/>
            <a:r>
              <a:t>ἐστέ	You are</a:t>
            </a:r>
            <a:br/>
            <a:r>
              <a:t>εἰσίν	They are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εἰμί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96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εἰμί</a:t>
            </a:r>
          </a:p>
        </p:txBody>
      </p:sp>
      <p:sp>
        <p:nvSpPr>
          <p:cNvPr id="122" name="ἐστίν and εἰσίν…"/>
          <p:cNvSpPr txBox="1">
            <a:spLocks noGrp="1"/>
          </p:cNvSpPr>
          <p:nvPr>
            <p:ph type="body" idx="1"/>
          </p:nvPr>
        </p:nvSpPr>
        <p:spPr>
          <a:xfrm>
            <a:off x="1257300" y="3377027"/>
            <a:ext cx="21907500" cy="9605369"/>
          </a:xfrm>
          <a:prstGeom prst="rect">
            <a:avLst/>
          </a:prstGeom>
        </p:spPr>
        <p:txBody>
          <a:bodyPr/>
          <a:lstStyle/>
          <a:p>
            <a:r>
              <a:t>ἐστίν and εἰσίν</a:t>
            </a:r>
          </a:p>
          <a:p>
            <a:pPr lvl="1"/>
            <a:r>
              <a:t>Nu on all forms in NA28</a:t>
            </a:r>
          </a:p>
          <a:p>
            <a:r>
              <a:t>3rd sg, ἦν,	“he/she/it was”</a:t>
            </a:r>
          </a:p>
          <a:p>
            <a:r>
              <a:t>Generally do not have an accent</a:t>
            </a:r>
          </a:p>
          <a:p>
            <a:pPr lvl="1"/>
            <a:r>
              <a:t>“Enclitic” (previous)</a:t>
            </a:r>
          </a:p>
          <a:p>
            <a:r>
              <a:t>Predicate nominative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εἰμί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96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εἰμί</a:t>
            </a:r>
          </a:p>
        </p:txBody>
      </p:sp>
      <p:sp>
        <p:nvSpPr>
          <p:cNvPr id="125" name="ὁ θεὸς ἐστιν κύριος."/>
          <p:cNvSpPr txBox="1">
            <a:spLocks noGrp="1"/>
          </p:cNvSpPr>
          <p:nvPr>
            <p:ph type="body" sz="half" idx="1"/>
          </p:nvPr>
        </p:nvSpPr>
        <p:spPr>
          <a:xfrm>
            <a:off x="1257300" y="5291038"/>
            <a:ext cx="21907500" cy="3133924"/>
          </a:xfrm>
          <a:prstGeom prst="rect">
            <a:avLst/>
          </a:prstGeom>
        </p:spPr>
        <p:txBody>
          <a:bodyPr/>
          <a:lstStyle>
            <a:lvl1pPr algn="ctr">
              <a:defRPr sz="20000"/>
            </a:lvl1pPr>
          </a:lstStyle>
          <a:p>
            <a:r>
              <a:t>ὁ θεὸς ἐστιν κύριος.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εἰμί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96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εἰμί</a:t>
            </a:r>
          </a:p>
        </p:txBody>
      </p:sp>
      <p:sp>
        <p:nvSpPr>
          <p:cNvPr id="128" name="Predicate nominativ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Predicate nominative</a:t>
            </a:r>
          </a:p>
          <a:p>
            <a:pPr marL="3568700" lvl="1" indent="-1270000">
              <a:buAutoNum type="arabicPeriod"/>
            </a:pPr>
            <a:r>
              <a:t>Pronoun</a:t>
            </a:r>
          </a:p>
          <a:p>
            <a:pPr marL="3568700" lvl="1" indent="-1270000">
              <a:buAutoNum type="arabicPeriod"/>
            </a:pPr>
            <a:r>
              <a:t>Articular noun/proper name</a:t>
            </a:r>
          </a:p>
          <a:p>
            <a:pPr marL="3568700" lvl="1" indent="-1270000">
              <a:buAutoNum type="arabicPeriod"/>
            </a:pPr>
            <a:r>
              <a:t>Pronoun “wins” over #2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Translation Hint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Hints</a:t>
            </a:r>
          </a:p>
        </p:txBody>
      </p:sp>
      <p:sp>
        <p:nvSpPr>
          <p:cNvPr id="131" name="Keep dependent clauses together (especially prepositional phrases)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1481666" indent="-1481666">
              <a:buSzPct val="100000"/>
              <a:buAutoNum type="arabicPeriod"/>
            </a:pPr>
            <a:r>
              <a:t>Keep dependent clauses together (especially prepositional phrases)</a:t>
            </a:r>
          </a:p>
          <a:p>
            <a:pPr marL="1481666" indent="-1481666">
              <a:buSzPct val="100000"/>
              <a:buAutoNum type="arabicPeriod"/>
            </a:pPr>
            <a:r>
              <a:t>Prepositional phrase often drops article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hrasing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Phrasing</a:t>
            </a:r>
          </a:p>
        </p:txBody>
      </p:sp>
      <p:sp>
        <p:nvSpPr>
          <p:cNvPr id="134" name="Break into phras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1481666" indent="-1481666">
              <a:buSzPct val="100000"/>
              <a:buAutoNum type="arabicPeriod"/>
            </a:pPr>
            <a:r>
              <a:t>Break into phrase</a:t>
            </a:r>
          </a:p>
          <a:p>
            <a:pPr marL="1481666" indent="-1481666">
              <a:buSzPct val="100000"/>
              <a:buAutoNum type="arabicPeriod"/>
            </a:pPr>
            <a:r>
              <a:t>Main to the left</a:t>
            </a:r>
          </a:p>
          <a:p>
            <a:pPr marL="1481666" indent="-1481666">
              <a:buSzPct val="100000"/>
              <a:buAutoNum type="arabicPeriod"/>
            </a:pPr>
            <a:r>
              <a:t>Subordinate under the word they modify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umm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Summary</a:t>
            </a:r>
          </a:p>
        </p:txBody>
      </p:sp>
      <p:sp>
        <p:nvSpPr>
          <p:cNvPr id="137" name="Preposition (object; phrase)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1481666" indent="-1481666">
              <a:buSzPct val="100000"/>
              <a:buAutoNum type="arabicPeriod"/>
            </a:pPr>
            <a:r>
              <a:t>Preposition (object; phrase)</a:t>
            </a:r>
          </a:p>
          <a:p>
            <a:pPr marL="1481666" indent="-1481666">
              <a:buSzPct val="100000"/>
              <a:buAutoNum type="arabicPeriod"/>
            </a:pPr>
            <a:r>
              <a:t>Meaning and case (not key words)</a:t>
            </a:r>
          </a:p>
          <a:p>
            <a:pPr marL="1481666" indent="-1481666">
              <a:buSzPct val="100000"/>
              <a:buAutoNum type="arabicPeriod"/>
            </a:pPr>
            <a:r>
              <a:t>Not inflected (elision; article omitted)</a:t>
            </a:r>
          </a:p>
          <a:p>
            <a:pPr marL="1481666" indent="-1481666">
              <a:buSzPct val="100000"/>
              <a:buAutoNum type="arabicPeriod"/>
            </a:pPr>
            <a:r>
              <a:t>Dependent clause</a:t>
            </a:r>
          </a:p>
          <a:p>
            <a:pPr marL="1481666" indent="-1481666">
              <a:buSzPct val="100000"/>
              <a:buAutoNum type="arabicPeriod"/>
            </a:pPr>
            <a:r>
              <a:t>εἰμί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ἀλλά (ἀλλ᾿ )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ἀλλά (ἀλλ᾿ )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ἀπό (ἀπ᾿, ἀφ᾿ )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ἀπό (ἀπ᾿, ἀφ᾿ )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English Grammar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English Grammar</a:t>
            </a:r>
          </a:p>
        </p:txBody>
      </p:sp>
      <p:sp>
        <p:nvSpPr>
          <p:cNvPr id="92" name="Preposition — relationship between two words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Preposition — relationship between two words</a:t>
            </a:r>
          </a:p>
          <a:p>
            <a:pPr lvl="1"/>
            <a:r>
              <a:t>Spatial: Rabbit can go “in ...” the rabbit hole</a:t>
            </a:r>
          </a:p>
          <a:p>
            <a:pPr lvl="1"/>
            <a:r>
              <a:t>Temporal: “John came before Jesus.”</a:t>
            </a:r>
          </a:p>
          <a:p>
            <a:r>
              <a:t>“Object of the preposition” (objective)</a:t>
            </a:r>
          </a:p>
          <a:p>
            <a:r>
              <a:t>“Prepositional phrase”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διά (δι᾿ )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διά (δι᾿ )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εἰμί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εἰμί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ἐκ ( ἐξ)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ἐκ ( ἐξ)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ἡμέρα, -ας, ἡ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ἡμέρα, -ας, ἡ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ἦν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ἦν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θάλασσα, -ης, ἡ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θάλασσα, -ης, ἡ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θάνατος, -ου, ὁ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θάνατος, -ου, ὁ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ἵνα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ἵνα</a:t>
            </a: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᾿Ιωάννης, -ου, ὁ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᾿Ιωάννης, -ου, ὁ</a:t>
            </a: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λέγ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λέγω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English Grammar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English Grammar</a:t>
            </a:r>
          </a:p>
        </p:txBody>
      </p:sp>
      <p:sp>
        <p:nvSpPr>
          <p:cNvPr id="95" name="Predicate nominative (“to be”)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Predicate nominative (“to be”)</a:t>
            </a:r>
          </a:p>
          <a:p>
            <a:pPr lvl="1"/>
            <a:r>
              <a:t>Predicates something about the subject</a:t>
            </a:r>
          </a:p>
          <a:p>
            <a:pPr lvl="1"/>
            <a:r>
              <a:t>“It is I.”</a:t>
            </a: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μετά (μετ᾿, μεθ᾿ )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μετά (μετ᾿, μεθ᾿ )</a:t>
            </a:r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οἰκία, -ας, ἡ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οἰκία, -ας, ἡ</a:t>
            </a: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οἶκος, -ου, ὁ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οἶκος, -ου, ὁ</a:t>
            </a:r>
          </a:p>
        </p:txBody>
      </p: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ὄχλος, -ου, ὁ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ὄχλος, -ου, ὁ</a:t>
            </a:r>
          </a:p>
        </p:txBody>
      </p:sp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παρά (παρ᾿ )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παρά (παρ᾿ )</a:t>
            </a:r>
          </a:p>
        </p:txBody>
      </p:sp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παραβολή, -ῆς, ἡ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παραβολή, -ῆς, ἡ</a:t>
            </a:r>
          </a:p>
        </p:txBody>
      </p:sp>
    </p:spTree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πρός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πρός</a:t>
            </a:r>
          </a:p>
        </p:txBody>
      </p:sp>
    </p:spTree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ὑπό (ὑπ᾿, ὑφ᾿ )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ὑπό (ὑπ᾿, ὑφ᾿ )</a:t>
            </a:r>
          </a:p>
        </p:txBody>
      </p:sp>
    </p:spTree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Vocabul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Vocabulary</a:t>
            </a:r>
          </a:p>
        </p:txBody>
      </p:sp>
      <p:graphicFrame>
        <p:nvGraphicFramePr>
          <p:cNvPr id="180" name="2D Pie Chart"/>
          <p:cNvGraphicFramePr/>
          <p:nvPr/>
        </p:nvGraphicFramePr>
        <p:xfrm>
          <a:off x="3282532" y="3871432"/>
          <a:ext cx="8766437" cy="87664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81" name="72 words"/>
          <p:cNvSpPr txBox="1"/>
          <p:nvPr/>
        </p:nvSpPr>
        <p:spPr>
          <a:xfrm>
            <a:off x="14639459" y="9338533"/>
            <a:ext cx="5368629" cy="13577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>
            <a:lvl1pPr defTabSz="647700">
              <a:lnSpc>
                <a:spcPct val="110000"/>
              </a:lnSpc>
              <a:defRPr sz="96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72 words</a:t>
            </a:r>
          </a:p>
        </p:txBody>
      </p:sp>
      <p:sp>
        <p:nvSpPr>
          <p:cNvPr id="182" name="Arrow"/>
          <p:cNvSpPr/>
          <p:nvPr/>
        </p:nvSpPr>
        <p:spPr>
          <a:xfrm rot="10800000">
            <a:off x="9790005" y="9382388"/>
            <a:ext cx="4391321" cy="1270001"/>
          </a:xfrm>
          <a:prstGeom prst="rightArrow">
            <a:avLst>
              <a:gd name="adj1" fmla="val 32000"/>
              <a:gd name="adj2" fmla="val 64000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14849652"/>
          </a:gradFill>
          <a:ln w="12700">
            <a:miter lim="400000"/>
          </a:ln>
          <a:effectLst>
            <a:outerShdw blurRad="50800" dist="38100" dir="5400000" rotWithShape="0">
              <a:srgbClr val="000000">
                <a:alpha val="50000"/>
              </a:srgbClr>
            </a:outerShdw>
          </a:effectLst>
        </p:spPr>
        <p:txBody>
          <a:bodyPr lIns="76200" tIns="76200" rIns="76200" bIns="76200" anchor="ctr"/>
          <a:lstStyle/>
          <a:p>
            <a:pPr algn="ctr" defTabSz="647700">
              <a:defRPr sz="2400">
                <a:solidFill>
                  <a:srgbClr val="FFFFFF"/>
                </a:solidFill>
                <a:effectLst>
                  <a:outerShdw blurRad="63500" dist="25400" dir="2700000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reek Preposition and Cas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Greek Preposition and Case</a:t>
            </a:r>
          </a:p>
        </p:txBody>
      </p:sp>
      <p:sp>
        <p:nvSpPr>
          <p:cNvPr id="98" name="Connection between case of object and meaning of the preposition…"/>
          <p:cNvSpPr txBox="1">
            <a:spLocks noGrp="1"/>
          </p:cNvSpPr>
          <p:nvPr>
            <p:ph type="body" idx="1"/>
          </p:nvPr>
        </p:nvSpPr>
        <p:spPr>
          <a:xfrm>
            <a:off x="1257300" y="3582940"/>
            <a:ext cx="21907500" cy="9605369"/>
          </a:xfrm>
          <a:prstGeom prst="rect">
            <a:avLst/>
          </a:prstGeom>
        </p:spPr>
        <p:txBody>
          <a:bodyPr/>
          <a:lstStyle/>
          <a:p>
            <a:r>
              <a:t>Connection between case of object and meaning of the preposition</a:t>
            </a:r>
          </a:p>
          <a:p>
            <a:pPr lvl="1"/>
            <a:r>
              <a:t>Some preps followed by the same case</a:t>
            </a:r>
          </a:p>
          <a:p>
            <a:pPr lvl="1"/>
            <a:r>
              <a:t>Others with multiple cases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reek Preposition and Cas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Greek Preposition and Case</a:t>
            </a:r>
          </a:p>
        </p:txBody>
      </p:sp>
      <p:sp>
        <p:nvSpPr>
          <p:cNvPr id="101" name="One case…"/>
          <p:cNvSpPr txBox="1">
            <a:spLocks noGrp="1"/>
          </p:cNvSpPr>
          <p:nvPr>
            <p:ph type="body" idx="1"/>
          </p:nvPr>
        </p:nvSpPr>
        <p:spPr>
          <a:xfrm>
            <a:off x="1257300" y="3325269"/>
            <a:ext cx="21907500" cy="9605368"/>
          </a:xfrm>
          <a:prstGeom prst="rect">
            <a:avLst/>
          </a:prstGeom>
        </p:spPr>
        <p:txBody>
          <a:bodyPr>
            <a:normAutofit/>
          </a:bodyPr>
          <a:lstStyle/>
          <a:p>
            <a:pPr defTabSz="634745">
              <a:spcBef>
                <a:spcPts val="4700"/>
              </a:spcBef>
              <a:defRPr sz="8232"/>
            </a:pPr>
            <a:r>
              <a:t>One case</a:t>
            </a:r>
          </a:p>
          <a:p>
            <a:pPr marL="2526538" lvl="1" indent="-896111" defTabSz="634745">
              <a:spcBef>
                <a:spcPts val="2300"/>
              </a:spcBef>
              <a:defRPr sz="7056"/>
            </a:pPr>
            <a:r>
              <a:t>ἀπό → “away from” + genitive</a:t>
            </a:r>
          </a:p>
          <a:p>
            <a:pPr marL="2526538" lvl="1" indent="-896111" defTabSz="634745">
              <a:spcBef>
                <a:spcPts val="2300"/>
              </a:spcBef>
              <a:defRPr sz="7056"/>
            </a:pPr>
            <a:r>
              <a:t>	πρός → “to, towards with” + accusative</a:t>
            </a:r>
          </a:p>
          <a:p>
            <a:pPr defTabSz="634745">
              <a:spcBef>
                <a:spcPts val="2900"/>
              </a:spcBef>
              <a:defRPr sz="8232"/>
            </a:pPr>
            <a:r>
              <a:t>Two cases</a:t>
            </a:r>
          </a:p>
          <a:p>
            <a:pPr marL="2526538" lvl="1" indent="-896111" defTabSz="634745">
              <a:spcBef>
                <a:spcPts val="2300"/>
              </a:spcBef>
              <a:defRPr sz="7056"/>
            </a:pPr>
            <a:r>
              <a:t>μετά → “with” + genitive</a:t>
            </a:r>
          </a:p>
          <a:p>
            <a:pPr marL="2526538" lvl="1" indent="-896111" defTabSz="634745">
              <a:spcBef>
                <a:spcPts val="2300"/>
              </a:spcBef>
              <a:defRPr sz="7056"/>
            </a:pPr>
            <a:r>
              <a:t>μετά → “after” + accusative</a:t>
            </a:r>
          </a:p>
          <a:p>
            <a:pPr defTabSz="634745">
              <a:spcBef>
                <a:spcPts val="2900"/>
              </a:spcBef>
              <a:defRPr sz="8232"/>
            </a:pPr>
            <a:r>
              <a:t>Three cases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repositions and Memoriza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Prepositions and Memorization</a:t>
            </a:r>
          </a:p>
        </p:txBody>
      </p:sp>
      <p:sp>
        <p:nvSpPr>
          <p:cNvPr id="104" name="Flashcards (one for each case)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Flashcards (one for each case)</a:t>
            </a:r>
          </a:p>
          <a:p>
            <a:r>
              <a:t>Not use key words (ἀπὸ θεοῦ)</a:t>
            </a:r>
          </a:p>
          <a:p>
            <a:r>
              <a:t>Not inflected, but elide </a:t>
            </a:r>
          </a:p>
          <a:p>
            <a:pPr lvl="1"/>
            <a:r>
              <a:t>μετά αὐτόν → μετ᾿ → μεθ᾽ ἡμῶν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Elis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Elision</a:t>
            </a:r>
          </a:p>
        </p:txBody>
      </p:sp>
      <p:sp>
        <p:nvSpPr>
          <p:cNvPr id="107" name="μετά αὐτόν → μετ᾿ αὐτόν…"/>
          <p:cNvSpPr txBox="1"/>
          <p:nvPr/>
        </p:nvSpPr>
        <p:spPr>
          <a:xfrm>
            <a:off x="1172615" y="4812825"/>
            <a:ext cx="22038771" cy="5328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>
            <a:spAutoFit/>
          </a:bodyPr>
          <a:lstStyle/>
          <a:p>
            <a:pPr marL="457200" algn="ctr" defTabSz="647700">
              <a:lnSpc>
                <a:spcPct val="130000"/>
              </a:lnSpc>
              <a:spcBef>
                <a:spcPts val="4800"/>
              </a:spcBef>
              <a:defRPr sz="14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μετά αὐτόν → μετ᾿ αὐτόν</a:t>
            </a:r>
          </a:p>
          <a:p>
            <a:pPr marL="457200" algn="ctr" defTabSz="647700">
              <a:lnSpc>
                <a:spcPct val="130000"/>
              </a:lnSpc>
              <a:spcBef>
                <a:spcPts val="4800"/>
              </a:spcBef>
              <a:defRPr sz="14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μετά ἡμῶν → μεθ᾽ ἡμῶν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arsing Formula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Formula</a:t>
            </a:r>
          </a:p>
        </p:txBody>
      </p:sp>
      <p:sp>
        <p:nvSpPr>
          <p:cNvPr id="110" name="___ with the ___ means ___…"/>
          <p:cNvSpPr txBox="1">
            <a:spLocks noGrp="1"/>
          </p:cNvSpPr>
          <p:nvPr>
            <p:ph type="body" sz="half" idx="1"/>
          </p:nvPr>
        </p:nvSpPr>
        <p:spPr>
          <a:xfrm>
            <a:off x="4991617" y="3805763"/>
            <a:ext cx="14438866" cy="6104474"/>
          </a:xfrm>
          <a:prstGeom prst="rect">
            <a:avLst/>
          </a:prstGeom>
        </p:spPr>
        <p:txBody>
          <a:bodyPr anchor="ctr"/>
          <a:lstStyle/>
          <a:p>
            <a:r>
              <a:t>___ with the ___ means ___</a:t>
            </a:r>
          </a:p>
          <a:p>
            <a:pPr>
              <a:spcBef>
                <a:spcPts val="10000"/>
              </a:spcBef>
            </a:pPr>
            <a:r>
              <a:t>___ is in the ___ because it is the </a:t>
            </a:r>
            <a:br/>
            <a:r>
              <a:t>obj. of prep. ___ that takes ___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Dependent Clause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Dependent Clauses</a:t>
            </a:r>
          </a:p>
        </p:txBody>
      </p:sp>
      <p:sp>
        <p:nvSpPr>
          <p:cNvPr id="113" name="ὅτι &amp; ἵνα introduce dependent claus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ὅτι &amp; ἵνα introduce dependent clause</a:t>
            </a:r>
          </a:p>
          <a:p>
            <a:pPr lvl="1"/>
            <a:r>
              <a:t>Definition (“ ... in order to study.”)</a:t>
            </a:r>
          </a:p>
          <a:p>
            <a:r>
              <a:t>Not contain the main verb</a:t>
            </a:r>
          </a:p>
          <a:p>
            <a:pPr lvl="1"/>
            <a:r>
              <a:t>Separate from rest of the sentence</a:t>
            </a:r>
          </a:p>
          <a:p>
            <a:pPr lvl="1"/>
            <a:r>
              <a:t>Often introduced by certain word (e.g., ἵνα)</a:t>
            </a:r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408</Words>
  <Application>Microsoft Macintosh PowerPoint</Application>
  <PresentationFormat>Custom</PresentationFormat>
  <Paragraphs>99</Paragraphs>
  <Slides>38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5" baseType="lpstr">
      <vt:lpstr>Avenir Next</vt:lpstr>
      <vt:lpstr>Chalkboard</vt:lpstr>
      <vt:lpstr>Helvetica</vt:lpstr>
      <vt:lpstr>Helvetica Neue</vt:lpstr>
      <vt:lpstr>Lucida Grande</vt:lpstr>
      <vt:lpstr>Times New Roman</vt:lpstr>
      <vt:lpstr>White</vt:lpstr>
      <vt:lpstr>Chapter 8</vt:lpstr>
      <vt:lpstr>English Grammar</vt:lpstr>
      <vt:lpstr>English Grammar</vt:lpstr>
      <vt:lpstr>Greek Preposition and Case</vt:lpstr>
      <vt:lpstr>Greek Preposition and Case</vt:lpstr>
      <vt:lpstr>Prepositions and Memorization</vt:lpstr>
      <vt:lpstr>Elision</vt:lpstr>
      <vt:lpstr>Parsing Formula</vt:lpstr>
      <vt:lpstr>Dependent Clauses</vt:lpstr>
      <vt:lpstr>εἰμί</vt:lpstr>
      <vt:lpstr>εἰμί</vt:lpstr>
      <vt:lpstr>εἰμί</vt:lpstr>
      <vt:lpstr>εἰμί</vt:lpstr>
      <vt:lpstr>εἰμί</vt:lpstr>
      <vt:lpstr>Translation Hints</vt:lpstr>
      <vt:lpstr>Phrasing</vt:lpstr>
      <vt:lpstr>Summary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Vocabulary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8</dc:title>
  <cp:lastModifiedBy>Bill Mounce</cp:lastModifiedBy>
  <cp:revision>1</cp:revision>
  <dcterms:modified xsi:type="dcterms:W3CDTF">2019-01-22T18:12:21Z</dcterms:modified>
</cp:coreProperties>
</file>