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17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17</a:t>
            </a:r>
          </a:p>
        </p:txBody>
      </p:sp>
      <p:sp>
        <p:nvSpPr>
          <p:cNvPr id="89" name="Contract Verbs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Contract Verbs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ontraction Rule #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 #3</a:t>
            </a:r>
          </a:p>
        </p:txBody>
      </p:sp>
      <p:sp>
        <p:nvSpPr>
          <p:cNvPr id="116" name="ἀγαπῶμεν ← ἀγαπαομεν…"/>
          <p:cNvSpPr txBox="1">
            <a:spLocks noGrp="1"/>
          </p:cNvSpPr>
          <p:nvPr>
            <p:ph type="body" idx="1"/>
          </p:nvPr>
        </p:nvSpPr>
        <p:spPr>
          <a:xfrm>
            <a:off x="1257300" y="3814563"/>
            <a:ext cx="21907500" cy="7651156"/>
          </a:xfrm>
          <a:prstGeom prst="rect">
            <a:avLst/>
          </a:prstGeom>
        </p:spPr>
        <p:txBody>
          <a:bodyPr anchor="ctr"/>
          <a:lstStyle/>
          <a:p>
            <a:pPr marL="166370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ἀγαπ</a:t>
            </a:r>
            <a:r>
              <a:rPr>
                <a:solidFill>
                  <a:srgbClr val="A86C24"/>
                </a:solidFill>
              </a:rPr>
              <a:t>ῶ</a:t>
            </a:r>
            <a:r>
              <a:t>μεν ← ἀγαπ</a:t>
            </a:r>
            <a:r>
              <a:rPr>
                <a:solidFill>
                  <a:srgbClr val="A86C24"/>
                </a:solidFill>
              </a:rPr>
              <a:t>αο</a:t>
            </a:r>
            <a:r>
              <a:t>μεν </a:t>
            </a:r>
          </a:p>
          <a:p>
            <a:pPr marL="166370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ἀγαπ</a:t>
            </a:r>
            <a:r>
              <a:rPr>
                <a:solidFill>
                  <a:srgbClr val="A86C24"/>
                </a:solidFill>
              </a:rPr>
              <a:t>ῶ</a:t>
            </a:r>
            <a:r>
              <a:t> ← ἀγαπ</a:t>
            </a:r>
            <a:r>
              <a:rPr>
                <a:solidFill>
                  <a:srgbClr val="A86C24"/>
                </a:solidFill>
              </a:rPr>
              <a:t>αω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ontraction Rules #4-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Rules #4-5</a:t>
            </a:r>
          </a:p>
        </p:txBody>
      </p:sp>
      <p:sp>
        <p:nvSpPr>
          <p:cNvPr id="119" name="α is formed from αε.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 startAt="4"/>
            </a:pPr>
            <a:r>
              <a:t>α is formed from αε.</a:t>
            </a:r>
          </a:p>
          <a:p>
            <a:pPr lvl="1"/>
            <a:r>
              <a:t>ἀγαπᾶτε	 ←	ἀγαπαετε</a:t>
            </a:r>
          </a:p>
          <a:p>
            <a:pPr marL="1481666" indent="-1481666">
              <a:buSzPct val="100000"/>
              <a:buAutoNum type="arabicPeriod" startAt="4"/>
            </a:pPr>
            <a:r>
              <a:t>η is formed from εα.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ontraction Rules #4-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Rules #4-5</a:t>
            </a:r>
          </a:p>
        </p:txBody>
      </p:sp>
      <p:sp>
        <p:nvSpPr>
          <p:cNvPr id="122" name="ἀγαπᾶτε  ← ἀγαπαετε"/>
          <p:cNvSpPr txBox="1">
            <a:spLocks noGrp="1"/>
          </p:cNvSpPr>
          <p:nvPr>
            <p:ph type="body" idx="1"/>
          </p:nvPr>
        </p:nvSpPr>
        <p:spPr>
          <a:xfrm>
            <a:off x="1257300" y="3814265"/>
            <a:ext cx="21907500" cy="7628634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ἀγαπ</a:t>
            </a:r>
            <a:r>
              <a:rPr>
                <a:solidFill>
                  <a:srgbClr val="A86C24"/>
                </a:solidFill>
              </a:rPr>
              <a:t>ᾶ</a:t>
            </a:r>
            <a:r>
              <a:t>τε	 ←	ἀγαπ</a:t>
            </a:r>
            <a:r>
              <a:rPr>
                <a:solidFill>
                  <a:srgbClr val="A86C24"/>
                </a:solidFill>
              </a:rPr>
              <a:t>αε</a:t>
            </a:r>
            <a:r>
              <a:t>τε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ontraction Rules #6, #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Rules #6, #8</a:t>
            </a:r>
          </a:p>
        </p:txBody>
      </p:sp>
      <p:sp>
        <p:nvSpPr>
          <p:cNvPr id="125" name="οι is formed from οει.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 startAt="6"/>
            </a:pPr>
            <a:r>
              <a:t>οι is formed from οει.</a:t>
            </a:r>
          </a:p>
          <a:p>
            <a:pPr marL="2070100" lvl="1"/>
            <a:r>
              <a:t>πληροῖς  ←  πληροεις</a:t>
            </a:r>
          </a:p>
          <a:p>
            <a:pPr marL="2070100" lvl="1"/>
            <a:r>
              <a:t>πληροῖ  ←  πληροει</a:t>
            </a:r>
          </a:p>
          <a:p>
            <a:pPr marL="1481666" indent="-1481666">
              <a:buSzPct val="100000"/>
              <a:buAutoNum type="arabicPeriod" startAt="8"/>
              <a:defRPr>
                <a:solidFill>
                  <a:srgbClr val="535353"/>
                </a:solidFill>
              </a:defRPr>
            </a:pPr>
            <a:r>
              <a:t>Don’t use true personal endings</a:t>
            </a:r>
          </a:p>
          <a:p>
            <a:pPr marL="2070100" lvl="1"/>
            <a:r>
              <a:t>ω, εις, ει ...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ontraction Rules #6, #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Rules #6, #8</a:t>
            </a:r>
          </a:p>
        </p:txBody>
      </p:sp>
      <p:sp>
        <p:nvSpPr>
          <p:cNvPr id="128" name="πληροῖς ← πληροεις…"/>
          <p:cNvSpPr txBox="1">
            <a:spLocks noGrp="1"/>
          </p:cNvSpPr>
          <p:nvPr>
            <p:ph type="body" idx="1"/>
          </p:nvPr>
        </p:nvSpPr>
        <p:spPr>
          <a:xfrm>
            <a:off x="1257300" y="3812479"/>
            <a:ext cx="21907500" cy="7662964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πληρ</a:t>
            </a:r>
            <a:r>
              <a:rPr>
                <a:solidFill>
                  <a:srgbClr val="A86C24"/>
                </a:solidFill>
              </a:rPr>
              <a:t>οῖ</a:t>
            </a:r>
            <a:r>
              <a:t>ς ← πληρ</a:t>
            </a:r>
            <a:r>
              <a:rPr>
                <a:solidFill>
                  <a:srgbClr val="A86C24"/>
                </a:solidFill>
              </a:rPr>
              <a:t>οει</a:t>
            </a:r>
            <a:r>
              <a:t>ς</a:t>
            </a:r>
          </a:p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πληρ</a:t>
            </a:r>
            <a:r>
              <a:rPr>
                <a:solidFill>
                  <a:srgbClr val="A86C24"/>
                </a:solidFill>
              </a:rPr>
              <a:t>οῖ</a:t>
            </a:r>
            <a:r>
              <a:t> ← πληρ</a:t>
            </a:r>
            <a:r>
              <a:rPr>
                <a:solidFill>
                  <a:srgbClr val="A86C24"/>
                </a:solidFill>
              </a:rPr>
              <a:t>οει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ontraction Rule #7: Diphthong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 #7: Diphthongs</a:t>
            </a:r>
          </a:p>
        </p:txBody>
      </p:sp>
      <p:sp>
        <p:nvSpPr>
          <p:cNvPr id="131" name="Same: simplify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Same: simplify</a:t>
            </a:r>
          </a:p>
          <a:p>
            <a:pPr marL="2654300" lvl="1" indent="-990600"/>
            <a:r>
              <a:t>ποιεῖς  ←  ποιεεις</a:t>
            </a:r>
          </a:p>
          <a:p>
            <a:r>
              <a:t>Different: contract</a:t>
            </a:r>
          </a:p>
          <a:p>
            <a:pPr marL="2730500" lvl="1" indent="-1066800"/>
            <a:r>
              <a:t>Left to right</a:t>
            </a:r>
          </a:p>
          <a:p>
            <a:pPr marL="2730500" lvl="1" indent="-1066800"/>
            <a:r>
              <a:t>Second vowel: </a:t>
            </a:r>
            <a:r>
              <a:rPr>
                <a:latin typeface="TekniaGreek-Regular"/>
                <a:ea typeface="TekniaGreek-Regular"/>
                <a:cs typeface="TekniaGreek-Regular"/>
                <a:sym typeface="TekniaGreek-Regular"/>
              </a:rPr>
              <a:t>u</a:t>
            </a:r>
            <a:r>
              <a:t> drops; </a:t>
            </a:r>
            <a:r>
              <a:rPr>
                <a:latin typeface="TekniaGreek-Regular"/>
                <a:ea typeface="TekniaGreek-Regular"/>
                <a:cs typeface="TekniaGreek-Regular"/>
                <a:sym typeface="TekniaGreek-Regular"/>
              </a:rPr>
              <a:t>i</a:t>
            </a:r>
            <a:r>
              <a:t> subscripts (ἀγαπᾷ  ←  ἀγαπαει)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ontraction Rule #7: Diphthong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 #7: Diphthongs</a:t>
            </a:r>
          </a:p>
        </p:txBody>
      </p:sp>
      <p:sp>
        <p:nvSpPr>
          <p:cNvPr id="134" name="ποιεῖς ← ποιεεις"/>
          <p:cNvSpPr txBox="1">
            <a:spLocks noGrp="1"/>
          </p:cNvSpPr>
          <p:nvPr>
            <p:ph type="body" idx="1"/>
          </p:nvPr>
        </p:nvSpPr>
        <p:spPr>
          <a:xfrm>
            <a:off x="1257300" y="3793429"/>
            <a:ext cx="21907500" cy="7663559"/>
          </a:xfrm>
          <a:prstGeom prst="rect">
            <a:avLst/>
          </a:prstGeom>
        </p:spPr>
        <p:txBody>
          <a:bodyPr anchor="ctr"/>
          <a:lstStyle/>
          <a:p>
            <a:pPr marL="166370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ποι</a:t>
            </a:r>
            <a:r>
              <a:rPr>
                <a:solidFill>
                  <a:srgbClr val="A86C24"/>
                </a:solidFill>
              </a:rPr>
              <a:t>εῖ</a:t>
            </a:r>
            <a:r>
              <a:t>ς ← ποι</a:t>
            </a:r>
            <a:r>
              <a:rPr>
                <a:solidFill>
                  <a:srgbClr val="A86C24"/>
                </a:solidFill>
              </a:rPr>
              <a:t>εει</a:t>
            </a:r>
            <a:r>
              <a:t>ς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ontraction Rule #7: Diphthong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 #7: Diphthongs</a:t>
            </a:r>
          </a:p>
        </p:txBody>
      </p:sp>
      <p:sp>
        <p:nvSpPr>
          <p:cNvPr id="137" name="ἀγαπᾷ ← ἀγαπαει"/>
          <p:cNvSpPr txBox="1">
            <a:spLocks noGrp="1"/>
          </p:cNvSpPr>
          <p:nvPr>
            <p:ph type="body" idx="1"/>
          </p:nvPr>
        </p:nvSpPr>
        <p:spPr>
          <a:xfrm>
            <a:off x="1257300" y="3806427"/>
            <a:ext cx="21907500" cy="7627344"/>
          </a:xfrm>
          <a:prstGeom prst="rect">
            <a:avLst/>
          </a:prstGeom>
        </p:spPr>
        <p:txBody>
          <a:bodyPr anchor="ctr"/>
          <a:lstStyle/>
          <a:p>
            <a:pPr marL="166370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ἀγαπ</a:t>
            </a:r>
            <a:r>
              <a:rPr>
                <a:solidFill>
                  <a:srgbClr val="A86C24"/>
                </a:solidFill>
              </a:rPr>
              <a:t>ᾷ</a:t>
            </a:r>
            <a:r>
              <a:t> ← ἀγαπ</a:t>
            </a:r>
            <a:r>
              <a:rPr>
                <a:solidFill>
                  <a:srgbClr val="A86C24"/>
                </a:solidFill>
              </a:rPr>
              <a:t>αει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resen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 Active Indicative</a:t>
            </a:r>
          </a:p>
        </p:txBody>
      </p:sp>
      <p:sp>
        <p:nvSpPr>
          <p:cNvPr id="140" name="-άω -έω -όω…"/>
          <p:cNvSpPr txBox="1"/>
          <p:nvPr/>
        </p:nvSpPr>
        <p:spPr>
          <a:xfrm>
            <a:off x="1259581" y="3325706"/>
            <a:ext cx="21902937" cy="9991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8559800" algn="l"/>
                <a:tab pos="16306800" algn="l"/>
              </a:tabLst>
              <a:defRPr sz="7800">
                <a:solidFill>
                  <a:srgbClr val="53535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-άω	-έω	-όω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8559800" algn="l"/>
                <a:tab pos="16306800" algn="l"/>
              </a:tabLst>
              <a:defRPr sz="7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ἀγαπ</a:t>
            </a:r>
            <a:r>
              <a:rPr>
                <a:solidFill>
                  <a:srgbClr val="B26900"/>
                </a:solidFill>
              </a:rPr>
              <a:t>ῶ</a:t>
            </a:r>
            <a:r>
              <a:t>	ποι</a:t>
            </a:r>
            <a:r>
              <a:rPr>
                <a:solidFill>
                  <a:srgbClr val="B26900"/>
                </a:solidFill>
              </a:rPr>
              <a:t>ῶ</a:t>
            </a:r>
            <a:r>
              <a:t>	πληρ</a:t>
            </a:r>
            <a:r>
              <a:rPr>
                <a:solidFill>
                  <a:srgbClr val="B26900"/>
                </a:solidFill>
              </a:rPr>
              <a:t>ῶ</a:t>
            </a:r>
            <a:br/>
            <a:r>
              <a:t>ἀγαπ</a:t>
            </a:r>
            <a:r>
              <a:rPr>
                <a:solidFill>
                  <a:srgbClr val="B26900"/>
                </a:solidFill>
              </a:rPr>
              <a:t>ᾷ</a:t>
            </a:r>
            <a:r>
              <a:t>ς	ποι</a:t>
            </a:r>
            <a:r>
              <a:rPr>
                <a:solidFill>
                  <a:srgbClr val="B26900"/>
                </a:solidFill>
              </a:rPr>
              <a:t>εῖ</a:t>
            </a:r>
            <a:r>
              <a:t>ς	πληρ</a:t>
            </a:r>
            <a:r>
              <a:rPr>
                <a:solidFill>
                  <a:srgbClr val="B26900"/>
                </a:solidFill>
              </a:rPr>
              <a:t>οῖ</a:t>
            </a:r>
            <a:r>
              <a:t>ς</a:t>
            </a:r>
            <a:br/>
            <a:r>
              <a:t>ἀγαπ</a:t>
            </a:r>
            <a:r>
              <a:rPr>
                <a:solidFill>
                  <a:srgbClr val="B26900"/>
                </a:solidFill>
              </a:rPr>
              <a:t>ᾷ</a:t>
            </a:r>
            <a:r>
              <a:t>	ποι</a:t>
            </a:r>
            <a:r>
              <a:rPr>
                <a:solidFill>
                  <a:srgbClr val="B26900"/>
                </a:solidFill>
              </a:rPr>
              <a:t>εῖ</a:t>
            </a:r>
            <a:r>
              <a:t>	πληρ</a:t>
            </a:r>
            <a:r>
              <a:rPr>
                <a:solidFill>
                  <a:srgbClr val="B26900"/>
                </a:solidFill>
              </a:rPr>
              <a:t>οῖ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8559800" algn="l"/>
                <a:tab pos="16306800" algn="l"/>
              </a:tabLst>
              <a:defRPr sz="7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ἀγαπ</a:t>
            </a:r>
            <a:r>
              <a:rPr>
                <a:solidFill>
                  <a:srgbClr val="B26900"/>
                </a:solidFill>
              </a:rPr>
              <a:t>ῶ</a:t>
            </a:r>
            <a:r>
              <a:t>μεν	ποι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μεν	πληρ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μεν</a:t>
            </a:r>
            <a:br/>
            <a:r>
              <a:t>ἀγαπ</a:t>
            </a:r>
            <a:r>
              <a:rPr>
                <a:solidFill>
                  <a:srgbClr val="B26900"/>
                </a:solidFill>
              </a:rPr>
              <a:t>ᾶ</a:t>
            </a:r>
            <a:r>
              <a:t>τε	ποι</a:t>
            </a:r>
            <a:r>
              <a:rPr>
                <a:solidFill>
                  <a:srgbClr val="B26900"/>
                </a:solidFill>
              </a:rPr>
              <a:t>εῖ</a:t>
            </a:r>
            <a:r>
              <a:t>τε	πληρ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τε</a:t>
            </a:r>
            <a:br/>
            <a:r>
              <a:t>ἀγαπ</a:t>
            </a:r>
            <a:r>
              <a:rPr>
                <a:solidFill>
                  <a:srgbClr val="B26900"/>
                </a:solidFill>
              </a:rPr>
              <a:t>ῶ</a:t>
            </a:r>
            <a:r>
              <a:t>σι(ν)	ποι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σι(ν)	πληρ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σι(ν)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(In)Transi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(In)Transitive</a:t>
            </a:r>
          </a:p>
        </p:txBody>
      </p:sp>
      <p:sp>
        <p:nvSpPr>
          <p:cNvPr id="143" name="Transitive: direct objec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Transitive: direct object</a:t>
            </a:r>
          </a:p>
          <a:p>
            <a:pPr lvl="1"/>
            <a:r>
              <a:t>“Lay”</a:t>
            </a:r>
          </a:p>
          <a:p>
            <a:pPr lvl="1"/>
            <a:r>
              <a:t>“God raised up Jesus”</a:t>
            </a:r>
          </a:p>
          <a:p>
            <a:r>
              <a:t>Intransitive</a:t>
            </a:r>
          </a:p>
          <a:p>
            <a:pPr lvl="1"/>
            <a:r>
              <a:t>“Lie”</a:t>
            </a:r>
          </a:p>
          <a:p>
            <a:pPr lvl="1"/>
            <a:r>
              <a:t>“The disciple got up and followed Jesus/“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ontract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 Verbs</a:t>
            </a:r>
          </a:p>
        </p:txBody>
      </p:sp>
      <p:sp>
        <p:nvSpPr>
          <p:cNvPr id="92" name="Stems ending in α, ε, or ο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Stems ending in α, ε, or ο</a:t>
            </a:r>
          </a:p>
          <a:p>
            <a:r>
              <a:t>Contracts: *ποιε + ο + μεν → ποιοῦμεν</a:t>
            </a:r>
          </a:p>
          <a:p>
            <a:r>
              <a:t>Patterns</a:t>
            </a:r>
          </a:p>
          <a:p>
            <a:r>
              <a:t>Rules needed to find lexical form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6" name="Stems in α, ε, or ο…"/>
          <p:cNvSpPr txBox="1">
            <a:spLocks noGrp="1"/>
          </p:cNvSpPr>
          <p:nvPr>
            <p:ph type="body" sz="half" idx="1"/>
          </p:nvPr>
        </p:nvSpPr>
        <p:spPr>
          <a:xfrm>
            <a:off x="7751812" y="3481982"/>
            <a:ext cx="8918476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081616" indent="-1081616" defTabSz="472820">
              <a:spcBef>
                <a:spcPts val="3500"/>
              </a:spcBef>
              <a:defRPr sz="6132"/>
            </a:pPr>
            <a:r>
              <a:t>Stems in α, ε, or ο</a:t>
            </a:r>
          </a:p>
          <a:p>
            <a:pPr marL="1081616" indent="-1081616" defTabSz="472820">
              <a:spcBef>
                <a:spcPts val="3500"/>
              </a:spcBef>
              <a:defRPr sz="6132"/>
            </a:pPr>
            <a:r>
              <a:t>Big Five</a:t>
            </a:r>
          </a:p>
          <a:p>
            <a:pPr marL="1081616" indent="-1081616" defTabSz="472820">
              <a:spcBef>
                <a:spcPts val="3500"/>
              </a:spcBef>
              <a:defRPr sz="6132"/>
            </a:pPr>
            <a:r>
              <a:t>Miscellaneous</a:t>
            </a:r>
          </a:p>
          <a:p>
            <a:pPr marL="1882013" lvl="1" indent="-667512" defTabSz="472820">
              <a:spcBef>
                <a:spcPts val="2600"/>
              </a:spcBef>
              <a:defRPr sz="5256"/>
            </a:pPr>
            <a:r>
              <a:t>οι from οει</a:t>
            </a:r>
          </a:p>
          <a:p>
            <a:pPr marL="1882013" lvl="1" indent="-667512" defTabSz="472820">
              <a:spcBef>
                <a:spcPts val="2600"/>
              </a:spcBef>
              <a:defRPr sz="5256"/>
            </a:pPr>
            <a:r>
              <a:t>ω, εις, ειομεν, ετε, ουσι</a:t>
            </a:r>
          </a:p>
          <a:p>
            <a:pPr marL="1882013" lvl="1" indent="-667512" defTabSz="472820">
              <a:spcBef>
                <a:spcPts val="2600"/>
              </a:spcBef>
              <a:defRPr sz="5256"/>
            </a:pPr>
            <a:r>
              <a:t>lexical form</a:t>
            </a:r>
          </a:p>
          <a:p>
            <a:pPr marL="1081616" indent="-1081616" defTabSz="472820">
              <a:spcBef>
                <a:spcPts val="3500"/>
              </a:spcBef>
              <a:defRPr sz="6132"/>
            </a:pPr>
            <a:r>
              <a:t>Diphthong</a:t>
            </a:r>
          </a:p>
          <a:p>
            <a:pPr marL="1081616" indent="-1081616" defTabSz="472820">
              <a:spcBef>
                <a:spcPts val="3500"/>
              </a:spcBef>
              <a:defRPr sz="6132"/>
            </a:pPr>
            <a:r>
              <a:t>(In)transitive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ἀγαπά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ἀγαπάω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δαιμόνιον, -ου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δαιμόνιον, -ου, τό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ζητ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ζητέω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καλ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καλέω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λαλ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λαλέω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οἶδα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οἶδα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ὅτα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ὅταν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πλείων, πλειæ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πλείων, πλειæον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πληρό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πληρόω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ontract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 Verbs</a:t>
            </a:r>
          </a:p>
        </p:txBody>
      </p:sp>
      <p:sp>
        <p:nvSpPr>
          <p:cNvPr id="95" name="*ποιε + ο + μεν → ποιοῦμεν"/>
          <p:cNvSpPr txBox="1">
            <a:spLocks noGrp="1"/>
          </p:cNvSpPr>
          <p:nvPr>
            <p:ph type="body" sz="half" idx="1"/>
          </p:nvPr>
        </p:nvSpPr>
        <p:spPr>
          <a:xfrm>
            <a:off x="1238250" y="3831332"/>
            <a:ext cx="21907500" cy="6053336"/>
          </a:xfrm>
          <a:prstGeom prst="rect">
            <a:avLst/>
          </a:prstGeom>
        </p:spPr>
        <p:txBody>
          <a:bodyPr anchor="ctr"/>
          <a:lstStyle/>
          <a:p>
            <a:pPr>
              <a:defRPr sz="14400"/>
            </a:pPr>
            <a:r>
              <a:t>*ποι</a:t>
            </a:r>
            <a:r>
              <a:rPr>
                <a:solidFill>
                  <a:srgbClr val="B26900"/>
                </a:solidFill>
              </a:rPr>
              <a:t>ε</a:t>
            </a:r>
            <a:r>
              <a:t> + </a:t>
            </a:r>
            <a:r>
              <a:rPr>
                <a:solidFill>
                  <a:srgbClr val="B26900"/>
                </a:solidFill>
              </a:rPr>
              <a:t>ο</a:t>
            </a:r>
            <a:r>
              <a:t> + μεν → ποι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μεν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ποι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ποιέω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τηρ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τηρέω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Need to Know for Parsing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Need to Know for Parsing?</a:t>
            </a:r>
          </a:p>
        </p:txBody>
      </p:sp>
      <p:graphicFrame>
        <p:nvGraphicFramePr>
          <p:cNvPr id="98" name="Table"/>
          <p:cNvGraphicFramePr/>
          <p:nvPr/>
        </p:nvGraphicFramePr>
        <p:xfrm>
          <a:off x="3013075" y="3028950"/>
          <a:ext cx="18383251" cy="97536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7258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9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496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2136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inflected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</a:lnL>
                    <a:lnR w="38100">
                      <a:solidFill>
                        <a:srgbClr val="FFFFFF"/>
                      </a:solidFill>
                    </a:lnR>
                    <a:lnT w="38100">
                      <a:solidFill>
                        <a:srgbClr val="FFFFFF"/>
                      </a:solidFill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person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</a:lnL>
                    <a:lnR w="38100">
                      <a:solidFill>
                        <a:srgbClr val="FFFFFF"/>
                      </a:solidFill>
                    </a:lnR>
                    <a:lnT w="38100">
                      <a:solidFill>
                        <a:srgbClr val="FFFFFF"/>
                      </a:solidFill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number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FFFFFF"/>
                      </a:solidFill>
                    </a:lnL>
                    <a:lnR w="38100">
                      <a:solidFill>
                        <a:srgbClr val="FFFFFF"/>
                      </a:solidFill>
                    </a:lnR>
                    <a:lnT w="38100">
                      <a:solidFill>
                        <a:srgbClr val="FFFFFF"/>
                      </a:solidFill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136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ποιοῦμεν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6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6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136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πληροῦτε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6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6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136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ἀγαπᾷς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6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6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136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ποιῶ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6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6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136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ἀγαπῶσι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6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6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ontraction Rule #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 #1</a:t>
            </a:r>
          </a:p>
        </p:txBody>
      </p:sp>
      <p:sp>
        <p:nvSpPr>
          <p:cNvPr id="101" name="ου is formed from εο, οε, and οο.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ου is formed from εο, οε, and οο.</a:t>
            </a:r>
          </a:p>
          <a:p>
            <a:pPr lvl="1"/>
            <a:r>
              <a:t>ποιοῦμεν	←	ποιεομεν</a:t>
            </a:r>
          </a:p>
          <a:p>
            <a:pPr lvl="1"/>
            <a:r>
              <a:t>πληροῦτε	←	πληροετε</a:t>
            </a:r>
          </a:p>
          <a:p>
            <a:pPr lvl="1"/>
            <a:r>
              <a:t>πληροῦμεν	←	πληροομεν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ontraction Rule #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 #1</a:t>
            </a:r>
          </a:p>
        </p:txBody>
      </p:sp>
      <p:sp>
        <p:nvSpPr>
          <p:cNvPr id="104" name="ποιοῦμεν ← ποιεομεν…"/>
          <p:cNvSpPr txBox="1">
            <a:spLocks noGrp="1"/>
          </p:cNvSpPr>
          <p:nvPr>
            <p:ph type="body" idx="1"/>
          </p:nvPr>
        </p:nvSpPr>
        <p:spPr>
          <a:xfrm>
            <a:off x="1257300" y="3845519"/>
            <a:ext cx="21907500" cy="7637266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ποι</a:t>
            </a:r>
            <a:r>
              <a:rPr>
                <a:solidFill>
                  <a:srgbClr val="A86C24"/>
                </a:solidFill>
              </a:rPr>
              <a:t>οῦ</a:t>
            </a:r>
            <a:r>
              <a:t>μεν ← ποι</a:t>
            </a:r>
            <a:r>
              <a:rPr>
                <a:solidFill>
                  <a:srgbClr val="A86C24"/>
                </a:solidFill>
              </a:rPr>
              <a:t>εο</a:t>
            </a:r>
            <a:r>
              <a:t>μεν</a:t>
            </a:r>
          </a:p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πληρ</a:t>
            </a:r>
            <a:r>
              <a:rPr>
                <a:solidFill>
                  <a:srgbClr val="A86C24"/>
                </a:solidFill>
              </a:rPr>
              <a:t>οῦ</a:t>
            </a:r>
            <a:r>
              <a:t>τε ← πληρ</a:t>
            </a:r>
            <a:r>
              <a:rPr>
                <a:solidFill>
                  <a:srgbClr val="A86C24"/>
                </a:solidFill>
              </a:rPr>
              <a:t>οε</a:t>
            </a:r>
            <a:r>
              <a:t>τε</a:t>
            </a:r>
          </a:p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πληρ</a:t>
            </a:r>
            <a:r>
              <a:rPr>
                <a:solidFill>
                  <a:srgbClr val="A86C24"/>
                </a:solidFill>
              </a:rPr>
              <a:t>οῦ</a:t>
            </a:r>
            <a:r>
              <a:t>μεν ← πληρ</a:t>
            </a:r>
            <a:r>
              <a:rPr>
                <a:solidFill>
                  <a:srgbClr val="A86C24"/>
                </a:solidFill>
              </a:rPr>
              <a:t>οο</a:t>
            </a:r>
            <a:r>
              <a:t>μεν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ontraction Rule #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 #2</a:t>
            </a:r>
          </a:p>
        </p:txBody>
      </p:sp>
      <p:sp>
        <p:nvSpPr>
          <p:cNvPr id="107" name="ει is formed from εε.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ει is formed from εε.</a:t>
            </a:r>
          </a:p>
          <a:p>
            <a:pPr lvl="1"/>
            <a:r>
              <a:t>ποιεῖτε	←	ποιεετε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ontraction Rule #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 #2</a:t>
            </a:r>
          </a:p>
        </p:txBody>
      </p:sp>
      <p:sp>
        <p:nvSpPr>
          <p:cNvPr id="110" name="ποιεῖτε ← ποιεετε"/>
          <p:cNvSpPr txBox="1">
            <a:spLocks noGrp="1"/>
          </p:cNvSpPr>
          <p:nvPr>
            <p:ph type="body" idx="1"/>
          </p:nvPr>
        </p:nvSpPr>
        <p:spPr>
          <a:xfrm>
            <a:off x="1238250" y="2189856"/>
            <a:ext cx="21907500" cy="9336288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ποι</a:t>
            </a:r>
            <a:r>
              <a:rPr>
                <a:solidFill>
                  <a:srgbClr val="A86C24"/>
                </a:solidFill>
              </a:rPr>
              <a:t>εῖ</a:t>
            </a:r>
            <a:r>
              <a:t>τε ← ποι</a:t>
            </a:r>
            <a:r>
              <a:rPr>
                <a:solidFill>
                  <a:srgbClr val="A86C24"/>
                </a:solidFill>
              </a:rPr>
              <a:t>εε</a:t>
            </a:r>
            <a:r>
              <a:t>τε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ontraction Rule #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Contraction Rule #3</a:t>
            </a:r>
          </a:p>
        </p:txBody>
      </p:sp>
      <p:sp>
        <p:nvSpPr>
          <p:cNvPr id="113" name="ω is formed from almost any combination of omicron or omega with any other vowel, except for rule 1.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ω is formed from almost any combination of omicron or omega with any other vowel, except for rule 1.</a:t>
            </a:r>
          </a:p>
          <a:p>
            <a:pPr lvl="1"/>
            <a:r>
              <a:t>ἀγαπῶμεν ← ἀγαπαομεν </a:t>
            </a:r>
          </a:p>
          <a:p>
            <a:pPr lvl="1"/>
            <a:r>
              <a:t>ἀγαπῶ ← ἀγαπαω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</Words>
  <Application>Microsoft Macintosh PowerPoint</Application>
  <PresentationFormat>Custom</PresentationFormat>
  <Paragraphs>95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Avenir Next</vt:lpstr>
      <vt:lpstr>Chalkboard</vt:lpstr>
      <vt:lpstr>Helvetica</vt:lpstr>
      <vt:lpstr>Helvetica Neue</vt:lpstr>
      <vt:lpstr>Lucida Grande</vt:lpstr>
      <vt:lpstr>TekniaGreek-Regular</vt:lpstr>
      <vt:lpstr>Times New Roman</vt:lpstr>
      <vt:lpstr>White</vt:lpstr>
      <vt:lpstr>Chapter 17</vt:lpstr>
      <vt:lpstr>Contract Verbs</vt:lpstr>
      <vt:lpstr>Contract Verbs</vt:lpstr>
      <vt:lpstr>Need to Know for Parsing?</vt:lpstr>
      <vt:lpstr>Contraction Rule #1</vt:lpstr>
      <vt:lpstr>Contraction Rule #1</vt:lpstr>
      <vt:lpstr>Contraction Rule #2</vt:lpstr>
      <vt:lpstr>Contraction Rule #2</vt:lpstr>
      <vt:lpstr>Contraction Rule #3</vt:lpstr>
      <vt:lpstr>Contraction Rule #3</vt:lpstr>
      <vt:lpstr>Contraction Rules #4-5</vt:lpstr>
      <vt:lpstr>Contraction Rules #4-5</vt:lpstr>
      <vt:lpstr>Contraction Rules #6, #8</vt:lpstr>
      <vt:lpstr>Contraction Rules #6, #8</vt:lpstr>
      <vt:lpstr>Contraction Rule #7: Diphthongs</vt:lpstr>
      <vt:lpstr>Contraction Rule #7: Diphthongs</vt:lpstr>
      <vt:lpstr>Contraction Rule #7: Diphthongs</vt:lpstr>
      <vt:lpstr>Present Active Indicative</vt:lpstr>
      <vt:lpstr>(In)Transitive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17</dc:title>
  <cp:lastModifiedBy>Bill Mounce</cp:lastModifiedBy>
  <cp:revision>1</cp:revision>
  <dcterms:modified xsi:type="dcterms:W3CDTF">2019-01-22T18:13:26Z</dcterms:modified>
</cp:coreProperties>
</file>