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15</a:t>
            </a:r>
          </a:p>
        </p:txBody>
      </p:sp>
      <p:sp>
        <p:nvSpPr>
          <p:cNvPr id="89" name="English Verb Grammar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English Verb Grammar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reek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Agreement</a:t>
            </a:r>
          </a:p>
        </p:txBody>
      </p:sp>
      <p:graphicFrame>
        <p:nvGraphicFramePr>
          <p:cNvPr id="116" name="Table"/>
          <p:cNvGraphicFramePr/>
          <p:nvPr/>
        </p:nvGraphicFramePr>
        <p:xfrm>
          <a:off x="1236791" y="3587750"/>
          <a:ext cx="21910418" cy="79121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91210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Τense stem + Connecting vowel + </a:t>
                      </a:r>
                      <a:br/>
                      <a:r>
                        <a:t>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λυ + ο + μεν → λύομεν</a:t>
                      </a:r>
                    </a:p>
                  </a:txBody>
                  <a:tcPr marL="0" marR="0" marT="0" marB="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reek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Grammar: Agreement</a:t>
            </a:r>
          </a:p>
        </p:txBody>
      </p:sp>
      <p:sp>
        <p:nvSpPr>
          <p:cNvPr id="119" name="ἀκούω I hear, am hearing ἀκούεις You hear ἀκούει He/she/it hears…"/>
          <p:cNvSpPr txBox="1">
            <a:spLocks noGrp="1"/>
          </p:cNvSpPr>
          <p:nvPr>
            <p:ph type="body" sz="half" idx="1"/>
          </p:nvPr>
        </p:nvSpPr>
        <p:spPr>
          <a:xfrm>
            <a:off x="4645967" y="3822501"/>
            <a:ext cx="15130166" cy="8646221"/>
          </a:xfrm>
          <a:prstGeom prst="rect">
            <a:avLst/>
          </a:prstGeom>
        </p:spPr>
        <p:txBody>
          <a:bodyPr/>
          <a:lstStyle/>
          <a:p>
            <a:pPr marL="0" lvl="1" indent="228600">
              <a:lnSpc>
                <a:spcPct val="110000"/>
              </a:lnSpc>
              <a:spcBef>
                <a:spcPts val="4800"/>
              </a:spcBef>
              <a:buSzTx/>
              <a:buNone/>
              <a:tabLst>
                <a:tab pos="7162800" algn="l"/>
              </a:tabLst>
              <a:defRPr sz="8400">
                <a:solidFill>
                  <a:srgbClr val="000000"/>
                </a:solidFill>
              </a:defRPr>
            </a:pPr>
            <a:r>
              <a:t>ἀκού</a:t>
            </a:r>
            <a:r>
              <a:rPr>
                <a:solidFill>
                  <a:srgbClr val="B26900"/>
                </a:solidFill>
              </a:rPr>
              <a:t>ω</a:t>
            </a:r>
            <a:r>
              <a:t>	I hear, am hearing</a:t>
            </a:r>
            <a:br/>
            <a:r>
              <a:t>ἀκού</a:t>
            </a:r>
            <a:r>
              <a:rPr>
                <a:solidFill>
                  <a:srgbClr val="B26900"/>
                </a:solidFill>
              </a:rPr>
              <a:t>εις</a:t>
            </a:r>
            <a:r>
              <a:t>	You hear</a:t>
            </a:r>
            <a:br/>
            <a:r>
              <a:t>ἀκού</a:t>
            </a:r>
            <a:r>
              <a:rPr>
                <a:solidFill>
                  <a:srgbClr val="B26900"/>
                </a:solidFill>
              </a:rPr>
              <a:t>ει</a:t>
            </a:r>
            <a:r>
              <a:t>	He/she/it hears</a:t>
            </a:r>
          </a:p>
          <a:p>
            <a:pPr marL="0" lvl="1" indent="228600">
              <a:lnSpc>
                <a:spcPct val="110000"/>
              </a:lnSpc>
              <a:spcBef>
                <a:spcPts val="4800"/>
              </a:spcBef>
              <a:buSzTx/>
              <a:buNone/>
              <a:tabLst>
                <a:tab pos="7162800" algn="l"/>
              </a:tabLst>
              <a:defRPr sz="8400">
                <a:solidFill>
                  <a:srgbClr val="000000"/>
                </a:solidFill>
              </a:defRPr>
            </a:pPr>
            <a:r>
              <a:t>ἀκού</a:t>
            </a:r>
            <a:r>
              <a:rPr>
                <a:solidFill>
                  <a:srgbClr val="B26900"/>
                </a:solidFill>
              </a:rPr>
              <a:t>ομεν</a:t>
            </a:r>
            <a:r>
              <a:t>	We hear</a:t>
            </a:r>
            <a:br/>
            <a:r>
              <a:t>ἀκού</a:t>
            </a:r>
            <a:r>
              <a:rPr>
                <a:solidFill>
                  <a:srgbClr val="B26900"/>
                </a:solidFill>
              </a:rPr>
              <a:t>ετε</a:t>
            </a:r>
            <a:r>
              <a:t>	You hear</a:t>
            </a:r>
            <a:br/>
            <a:r>
              <a:t>ἀκού</a:t>
            </a:r>
            <a:r>
              <a:rPr>
                <a:solidFill>
                  <a:srgbClr val="B26900"/>
                </a:solidFill>
              </a:rPr>
              <a:t>ουσι</a:t>
            </a:r>
            <a:r>
              <a:t>	They hear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reek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Grammar: Agreement</a:t>
            </a:r>
          </a:p>
        </p:txBody>
      </p:sp>
      <p:sp>
        <p:nvSpPr>
          <p:cNvPr id="122" name="ἀκούομεν"/>
          <p:cNvSpPr txBox="1">
            <a:spLocks noGrp="1"/>
          </p:cNvSpPr>
          <p:nvPr>
            <p:ph type="body" sz="half" idx="1"/>
          </p:nvPr>
        </p:nvSpPr>
        <p:spPr>
          <a:xfrm>
            <a:off x="3744168" y="4986238"/>
            <a:ext cx="16895664" cy="4413648"/>
          </a:xfrm>
          <a:prstGeom prst="rect">
            <a:avLst/>
          </a:prstGeom>
        </p:spPr>
        <p:txBody>
          <a:bodyPr/>
          <a:lstStyle/>
          <a:p>
            <a:pPr marL="0" lvl="1" indent="228600" algn="ctr">
              <a:lnSpc>
                <a:spcPct val="110000"/>
              </a:lnSpc>
              <a:spcBef>
                <a:spcPts val="4800"/>
              </a:spcBef>
              <a:buSzTx/>
              <a:buNone/>
              <a:tabLst>
                <a:tab pos="7162800" algn="l"/>
              </a:tabLst>
              <a:defRPr sz="30000">
                <a:solidFill>
                  <a:srgbClr val="000000"/>
                </a:solidFill>
              </a:defRPr>
            </a:pPr>
            <a:r>
              <a:t>ἀκού</a:t>
            </a:r>
            <a:r>
              <a:rPr>
                <a:solidFill>
                  <a:srgbClr val="B26900"/>
                </a:solidFill>
              </a:rPr>
              <a:t>ομεν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Formation of the Greek Verb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</a:t>
            </a:r>
          </a:p>
        </p:txBody>
      </p:sp>
      <p:sp>
        <p:nvSpPr>
          <p:cNvPr id="125" name="Parse: 2 pl, pres act ind, levgw, “y’all say” (no case, gender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λέγετε</a:t>
            </a:r>
          </a:p>
          <a:p>
            <a:pPr marL="1663700" lvl="1" indent="0">
              <a:buSzTx/>
              <a:buNone/>
            </a:pPr>
            <a:r>
              <a:t>Person, Number</a:t>
            </a:r>
          </a:p>
          <a:p>
            <a:pPr marL="1663700" lvl="1" indent="0">
              <a:buSzTx/>
              <a:buNone/>
            </a:pPr>
            <a:r>
              <a:t>Tense, Voice, Mood</a:t>
            </a:r>
          </a:p>
          <a:p>
            <a:pPr marL="1663700" lvl="1" indent="0">
              <a:buSzTx/>
              <a:buNone/>
            </a:pPr>
            <a:r>
              <a:t>Lexical form</a:t>
            </a:r>
          </a:p>
          <a:p>
            <a:pPr marL="1663700" lvl="1" indent="0">
              <a:buSzTx/>
              <a:buNone/>
            </a:pPr>
            <a:r>
              <a:t>Inflected meaning</a:t>
            </a:r>
          </a:p>
          <a:p>
            <a:r>
              <a:t>“Morpheme”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reek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Aspect</a:t>
            </a:r>
          </a:p>
        </p:txBody>
      </p:sp>
      <p:sp>
        <p:nvSpPr>
          <p:cNvPr id="128" name="Agreement and personal ending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Perfective (aspect)</a:t>
            </a:r>
          </a:p>
          <a:p>
            <a:pPr lvl="1"/>
            <a:r>
              <a:t>Simple event; undefined</a:t>
            </a:r>
          </a:p>
          <a:p>
            <a:r>
              <a:t>Imperfective (aspect)</a:t>
            </a:r>
          </a:p>
          <a:p>
            <a:pPr lvl="1"/>
            <a:r>
              <a:t>Ongoing process (continuous)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Aspec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Aspect</a:t>
            </a:r>
          </a:p>
        </p:txBody>
      </p:sp>
      <p:sp>
        <p:nvSpPr>
          <p:cNvPr id="131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Mark 8:34 </a:t>
            </a:r>
          </a:p>
          <a:p>
            <a:pPr lvl="1" indent="228600"/>
            <a:r>
              <a:t>“If someone wants to be my disciple, he must deny himself, </a:t>
            </a:r>
            <a:r>
              <a:rPr>
                <a:solidFill>
                  <a:srgbClr val="B26900"/>
                </a:solidFill>
              </a:rPr>
              <a:t>take up his cross</a:t>
            </a:r>
            <a:r>
              <a:t> and follow me.”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ktions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Aktionsart</a:t>
            </a:r>
          </a:p>
        </p:txBody>
      </p:sp>
      <p:sp>
        <p:nvSpPr>
          <p:cNvPr id="134" name="Tense, voice, aspec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Tense, voice, aspect</a:t>
            </a:r>
          </a:p>
          <a:p>
            <a:r>
              <a:t>Lexical meaning</a:t>
            </a:r>
          </a:p>
          <a:p>
            <a:r>
              <a:t>Context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7" name="Agreemen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481666" indent="-1481666">
              <a:buSzPct val="100000"/>
              <a:buAutoNum type="arabicPeriod"/>
            </a:pPr>
            <a:r>
              <a:t>Agreement</a:t>
            </a:r>
          </a:p>
          <a:p>
            <a:pPr marL="1481666" indent="-1481666">
              <a:buSzPct val="100000"/>
              <a:buAutoNum type="arabicPeriod"/>
            </a:pPr>
            <a:r>
              <a:t>Tense (form)</a:t>
            </a:r>
          </a:p>
          <a:p>
            <a:pPr marL="1481666" indent="-1481666">
              <a:buSzPct val="100000"/>
              <a:buAutoNum type="arabicPeriod"/>
            </a:pPr>
            <a:r>
              <a:t>Time (when)</a:t>
            </a:r>
          </a:p>
          <a:p>
            <a:pPr marL="1481666" indent="-1481666">
              <a:buSzPct val="100000"/>
              <a:buAutoNum type="arabicPeriod"/>
            </a:pPr>
            <a:r>
              <a:t>Aspect (kind: continuous, undefined)</a:t>
            </a:r>
          </a:p>
          <a:p>
            <a:pPr marL="1481666" indent="-1481666">
              <a:buSzPct val="100000"/>
              <a:buAutoNum type="arabicPeriod"/>
            </a:pPr>
            <a:r>
              <a:t>Voice (active, passive)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0" name="Agreemen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481666" indent="-1481666">
              <a:buSzPct val="100000"/>
              <a:buAutoNum type="arabicPeriod" startAt="6"/>
            </a:pPr>
            <a:r>
              <a:t>Mood (indicative)</a:t>
            </a:r>
          </a:p>
          <a:p>
            <a:pPr marL="1481666" indent="-1481666">
              <a:buSzPct val="100000"/>
              <a:buAutoNum type="arabicPeriod" startAt="6"/>
            </a:pPr>
            <a:r>
              <a:t>Root and stem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Formation of the Greek Verb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Formation of the Greek Verb</a:t>
            </a:r>
          </a:p>
        </p:txBody>
      </p:sp>
      <p:sp>
        <p:nvSpPr>
          <p:cNvPr id="143" name="λεγ + ε + τε → λέγετε"/>
          <p:cNvSpPr txBox="1">
            <a:spLocks noGrp="1"/>
          </p:cNvSpPr>
          <p:nvPr>
            <p:ph type="body" idx="1"/>
          </p:nvPr>
        </p:nvSpPr>
        <p:spPr>
          <a:xfrm>
            <a:off x="1238250" y="3797200"/>
            <a:ext cx="21907500" cy="6121600"/>
          </a:xfrm>
          <a:prstGeom prst="rect">
            <a:avLst/>
          </a:prstGeom>
        </p:spPr>
        <p:txBody>
          <a:bodyPr anchor="ctr"/>
          <a:lstStyle>
            <a:lvl1pPr algn="ctr">
              <a:defRPr sz="19500"/>
            </a:lvl1pPr>
          </a:lstStyle>
          <a:p>
            <a:r>
              <a:t>λεγ + ε + τε → λέγετε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Grammar</a:t>
            </a:r>
          </a:p>
        </p:txBody>
      </p:sp>
      <p:sp>
        <p:nvSpPr>
          <p:cNvPr id="92" name="Verb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Verb </a:t>
            </a:r>
          </a:p>
          <a:p>
            <a:pPr lvl="1"/>
            <a:r>
              <a:t>Action (“I love my Greek class.”)</a:t>
            </a:r>
          </a:p>
          <a:p>
            <a:pPr lvl="1"/>
            <a:r>
              <a:t>State of being (“Greek is the heavenly language”)</a:t>
            </a:r>
          </a:p>
          <a:p>
            <a:r>
              <a:t>Three Principal Parts</a:t>
            </a:r>
          </a:p>
          <a:p>
            <a:pPr lvl="1"/>
            <a:r>
              <a:t>Present, Past, Past perfect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6" name="Agreemen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481666" indent="-1481666">
              <a:buSzPct val="100000"/>
              <a:buAutoNum type="arabicPeriod" startAt="8"/>
            </a:pPr>
            <a:r>
              <a:t>Parse and lexical form</a:t>
            </a:r>
          </a:p>
          <a:p>
            <a:pPr marL="1481666" indent="-1481666">
              <a:buSzPct val="100000"/>
              <a:buAutoNum type="arabicPeriod" startAt="8"/>
            </a:pPr>
            <a:r>
              <a:t>Morpheme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English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Grammar</a:t>
            </a:r>
          </a:p>
        </p:txBody>
      </p:sp>
      <p:sp>
        <p:nvSpPr>
          <p:cNvPr id="95" name="Tim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Review</a:t>
            </a:r>
          </a:p>
          <a:p>
            <a:pPr marL="2997200" lvl="1" indent="-889000">
              <a:buSzPct val="75000"/>
            </a:pPr>
            <a:r>
              <a:t>Person</a:t>
            </a:r>
          </a:p>
          <a:p>
            <a:pPr marL="2997200" lvl="1" indent="-889000">
              <a:buSzPct val="75000"/>
            </a:pPr>
            <a:r>
              <a:t>Number</a:t>
            </a:r>
          </a:p>
          <a:p>
            <a:pPr marL="2997200" lvl="1" indent="-889000">
              <a:buSzPct val="75000"/>
            </a:pPr>
            <a:r>
              <a:t>Agreement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English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Grammar</a:t>
            </a:r>
          </a:p>
        </p:txBody>
      </p:sp>
      <p:sp>
        <p:nvSpPr>
          <p:cNvPr id="98" name="Tim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“Time”</a:t>
            </a:r>
          </a:p>
          <a:p>
            <a:pPr lvl="1"/>
            <a:r>
              <a:t>Past; present; future</a:t>
            </a:r>
          </a:p>
          <a:p>
            <a:r>
              <a:t>“Tense”</a:t>
            </a:r>
          </a:p>
          <a:p>
            <a:pPr lvl="1"/>
            <a:r>
              <a:t>Time and form</a:t>
            </a:r>
          </a:p>
          <a:p>
            <a:r>
              <a:t>Time</a:t>
            </a:r>
          </a:p>
          <a:p>
            <a:pPr lvl="1"/>
            <a:r>
              <a:t>From the standpoint of the speaker, not the hearer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“Aspect”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“Aspect”</a:t>
            </a:r>
          </a:p>
        </p:txBody>
      </p:sp>
      <p:sp>
        <p:nvSpPr>
          <p:cNvPr id="101" name="Completed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“Kind” of action</a:t>
            </a:r>
          </a:p>
          <a:p>
            <a:r>
              <a:t>“I studied last night”</a:t>
            </a:r>
          </a:p>
          <a:p>
            <a:pPr lvl="1"/>
            <a:r>
              <a:t>“Perfective aspect” (“undefined” in English)</a:t>
            </a:r>
          </a:p>
          <a:p>
            <a:pPr lvl="1"/>
            <a:r>
              <a:t>As a whole</a:t>
            </a:r>
          </a:p>
          <a:p>
            <a:pPr lvl="1"/>
            <a:r>
              <a:t>Simple, completed, snapshot, helicopter, outside the action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“Aspect”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“Aspect”</a:t>
            </a:r>
          </a:p>
        </p:txBody>
      </p:sp>
      <p:sp>
        <p:nvSpPr>
          <p:cNvPr id="104" name="Completed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“I was studying last night.” </a:t>
            </a:r>
          </a:p>
          <a:p>
            <a:pPr lvl="1"/>
            <a:r>
              <a:t>“Imperfective aspect” (“continuous”)</a:t>
            </a:r>
          </a:p>
          <a:p>
            <a:pPr lvl="1"/>
            <a:r>
              <a:t>Movie, part of the parade, inside the action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“Aspect”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“Aspect”</a:t>
            </a:r>
          </a:p>
        </p:txBody>
      </p:sp>
      <p:sp>
        <p:nvSpPr>
          <p:cNvPr id="107" name="present past future…"/>
          <p:cNvSpPr txBox="1">
            <a:spLocks noGrp="1"/>
          </p:cNvSpPr>
          <p:nvPr>
            <p:ph type="body" idx="1"/>
          </p:nvPr>
        </p:nvSpPr>
        <p:spPr>
          <a:xfrm>
            <a:off x="1257300" y="3720901"/>
            <a:ext cx="21907500" cy="6274198"/>
          </a:xfrm>
          <a:prstGeom prst="rect">
            <a:avLst/>
          </a:prstGeom>
        </p:spPr>
        <p:txBody>
          <a:bodyPr anchor="ctr"/>
          <a:lstStyle/>
          <a:p>
            <a:pPr>
              <a:tabLst>
                <a:tab pos="4216400" algn="l"/>
                <a:tab pos="9550400" algn="l"/>
                <a:tab pos="15392400" algn="l"/>
              </a:tabLst>
              <a:defRPr sz="6000">
                <a:solidFill>
                  <a:srgbClr val="53585F"/>
                </a:solidFill>
              </a:defRPr>
            </a:pPr>
            <a:r>
              <a:t>	present	past	future</a:t>
            </a:r>
          </a:p>
          <a:p>
            <a:pPr>
              <a:tabLst>
                <a:tab pos="4216400" algn="l"/>
                <a:tab pos="9550400" algn="l"/>
                <a:tab pos="15392400" algn="l"/>
              </a:tabLst>
              <a:defRPr sz="6000">
                <a:solidFill>
                  <a:srgbClr val="53585F"/>
                </a:solidFill>
              </a:defRPr>
            </a:pPr>
            <a:r>
              <a:t>perfective</a:t>
            </a:r>
            <a:r>
              <a:rPr sz="7200">
                <a:solidFill>
                  <a:srgbClr val="000000"/>
                </a:solidFill>
              </a:rPr>
              <a:t>	I study	I studied	I will study</a:t>
            </a:r>
            <a:endParaRPr sz="7200"/>
          </a:p>
          <a:p>
            <a:pPr>
              <a:tabLst>
                <a:tab pos="4216400" algn="l"/>
                <a:tab pos="9550400" algn="l"/>
                <a:tab pos="15392400" algn="l"/>
              </a:tabLst>
              <a:defRPr sz="6000">
                <a:solidFill>
                  <a:srgbClr val="53585F"/>
                </a:solidFill>
              </a:defRPr>
            </a:pPr>
            <a:r>
              <a:t>imperfective</a:t>
            </a:r>
            <a:r>
              <a:rPr sz="7200">
                <a:solidFill>
                  <a:srgbClr val="000000"/>
                </a:solidFill>
              </a:rPr>
              <a:t>	I am studying	I was studying	I will be studying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ompleted and Punctili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and Punctiliar</a:t>
            </a:r>
          </a:p>
        </p:txBody>
      </p:sp>
      <p:sp>
        <p:nvSpPr>
          <p:cNvPr id="110" name="Continuou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Punctiliar</a:t>
            </a:r>
          </a:p>
          <a:p>
            <a:pPr lvl="1"/>
            <a:r>
              <a:t>Single point in time (bat hitting the ball)</a:t>
            </a:r>
          </a:p>
          <a:p>
            <a:r>
              <a:t>Perfective</a:t>
            </a:r>
          </a:p>
          <a:p>
            <a:pPr lvl="1"/>
            <a:r>
              <a:t>Could be punctiliar, but not necessarily</a:t>
            </a:r>
          </a:p>
          <a:p>
            <a:pPr lvl="1"/>
            <a:r>
              <a:t>Exegesis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English Grammar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Grammar</a:t>
            </a:r>
          </a:p>
        </p:txBody>
      </p:sp>
      <p:sp>
        <p:nvSpPr>
          <p:cNvPr id="113" name="Voic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Voice: relationship between subject and verb</a:t>
            </a:r>
          </a:p>
          <a:p>
            <a:pPr lvl="1"/>
            <a:r>
              <a:t>Active: subject does the action</a:t>
            </a:r>
          </a:p>
          <a:p>
            <a:pPr lvl="1"/>
            <a:r>
              <a:t>Passive: subject receives the action</a:t>
            </a:r>
          </a:p>
          <a:p>
            <a:r>
              <a:t>Mood: verb and reality (chpt 26)</a:t>
            </a:r>
          </a:p>
          <a:p>
            <a:pPr lvl="1"/>
            <a:r>
              <a:t>Indicative (“reality”)</a:t>
            </a:r>
          </a:p>
          <a:p>
            <a:pPr lvl="1"/>
            <a:r>
              <a:t>Portrayal of reality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</Words>
  <Application>Microsoft Macintosh PowerPoint</Application>
  <PresentationFormat>Custom</PresentationFormat>
  <Paragraphs>88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15</vt:lpstr>
      <vt:lpstr>English Grammar</vt:lpstr>
      <vt:lpstr>English Grammar</vt:lpstr>
      <vt:lpstr>English Grammar</vt:lpstr>
      <vt:lpstr>“Aspect”</vt:lpstr>
      <vt:lpstr>“Aspect”</vt:lpstr>
      <vt:lpstr>“Aspect”</vt:lpstr>
      <vt:lpstr>Perfective and Punctiliar</vt:lpstr>
      <vt:lpstr>English Grammar</vt:lpstr>
      <vt:lpstr>Agreement</vt:lpstr>
      <vt:lpstr>Greek Grammar: Agreement</vt:lpstr>
      <vt:lpstr>Greek Grammar: Agreement</vt:lpstr>
      <vt:lpstr>Parsing</vt:lpstr>
      <vt:lpstr>Aspect</vt:lpstr>
      <vt:lpstr>Aspect</vt:lpstr>
      <vt:lpstr>Aktionsart</vt:lpstr>
      <vt:lpstr>Summary</vt:lpstr>
      <vt:lpstr>Summary</vt:lpstr>
      <vt:lpstr>Formation of the Greek Verb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15</dc:title>
  <cp:lastModifiedBy>Bill Mounce</cp:lastModifiedBy>
  <cp:revision>1</cp:revision>
  <dcterms:modified xsi:type="dcterms:W3CDTF">2019-01-22T18:13:11Z</dcterms:modified>
</cp:coreProperties>
</file>