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25</a:t>
            </a:r>
          </a:p>
        </p:txBody>
      </p:sp>
      <p:sp>
        <p:nvSpPr>
          <p:cNvPr id="89" name="Perfect Indica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Perfect Indicative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econd Perfec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Perfect Active Indicative</a:t>
            </a:r>
          </a:p>
        </p:txBody>
      </p:sp>
      <p:graphicFrame>
        <p:nvGraphicFramePr>
          <p:cNvPr id="116" name="Table"/>
          <p:cNvGraphicFramePr/>
          <p:nvPr/>
        </p:nvGraphicFramePr>
        <p:xfrm>
          <a:off x="1255841" y="3511550"/>
          <a:ext cx="21910418" cy="91998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6176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Reduplication + Perfect active tense stem + </a:t>
                      </a:r>
                      <a:br/>
                      <a:r>
                        <a:t>Tense formative (α) +</a:t>
                      </a:r>
                      <a:br/>
                      <a:r>
                        <a:t>Primary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γ + ε + γον + α + μεν → γεγόναμεν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econd Perfec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Second Perfect Active Indicative</a:t>
            </a:r>
          </a:p>
        </p:txBody>
      </p:sp>
      <p:graphicFrame>
        <p:nvGraphicFramePr>
          <p:cNvPr id="119" name="Table"/>
          <p:cNvGraphicFramePr/>
          <p:nvPr/>
        </p:nvGraphicFramePr>
        <p:xfrm>
          <a:off x="1255841" y="3486150"/>
          <a:ext cx="21910418" cy="90136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75527">
                <a:tc>
                  <a:txBody>
                    <a:bodyPr/>
                    <a:lstStyle/>
                    <a:p>
                      <a:pPr marL="1143000" algn="l" defTabSz="457200">
                        <a:lnSpc>
                          <a:spcPts val="11200"/>
                        </a:lnSpc>
                        <a:spcBef>
                          <a:spcPts val="1200"/>
                        </a:spcBef>
                        <a:tabLst>
                          <a:tab pos="5334000" algn="l"/>
                          <a:tab pos="7620000" algn="l"/>
                          <a:tab pos="12954000" algn="l"/>
                          <a:tab pos="158750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*ἀκου 	→	 ἀκούω	→	ἀκήκοα</a:t>
                      </a:r>
                    </a:p>
                    <a:p>
                      <a:pPr marL="1143000" algn="l" defTabSz="457200">
                        <a:lnSpc>
                          <a:spcPts val="11200"/>
                        </a:lnSpc>
                        <a:spcBef>
                          <a:spcPts val="1200"/>
                        </a:spcBef>
                        <a:tabLst>
                          <a:tab pos="5334000" algn="l"/>
                          <a:tab pos="7620000" algn="l"/>
                          <a:tab pos="12954000" algn="l"/>
                          <a:tab pos="158750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*γεν 	→	 γίνομαι	→	γέγονα</a:t>
                      </a:r>
                    </a:p>
                    <a:p>
                      <a:pPr marL="1143000" algn="l" defTabSz="457200">
                        <a:lnSpc>
                          <a:spcPts val="11200"/>
                        </a:lnSpc>
                        <a:spcBef>
                          <a:spcPts val="1200"/>
                        </a:spcBef>
                        <a:tabLst>
                          <a:tab pos="5334000" algn="l"/>
                          <a:tab pos="7620000" algn="l"/>
                          <a:tab pos="12954000" algn="l"/>
                          <a:tab pos="158750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*γραφ 	→	 γράφω	→	γέγραφα</a:t>
                      </a:r>
                    </a:p>
                    <a:p>
                      <a:pPr marL="1143000" algn="l" defTabSz="457200">
                        <a:lnSpc>
                          <a:spcPts val="11200"/>
                        </a:lnSpc>
                        <a:spcBef>
                          <a:spcPts val="1200"/>
                        </a:spcBef>
                        <a:tabLst>
                          <a:tab pos="5334000" algn="l"/>
                          <a:tab pos="7620000" algn="l"/>
                          <a:tab pos="12954000" algn="l"/>
                          <a:tab pos="158750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*ἐλευθ 	→	 ἔρχομαι	→	ἐλήλυθα	</a:t>
                      </a:r>
                    </a:p>
                    <a:p>
                      <a:pPr marL="1143000" algn="l" defTabSz="457200">
                        <a:lnSpc>
                          <a:spcPts val="11200"/>
                        </a:lnSpc>
                        <a:spcBef>
                          <a:spcPts val="1200"/>
                        </a:spcBef>
                        <a:tabLst>
                          <a:tab pos="5334000" algn="l"/>
                          <a:tab pos="7620000" algn="l"/>
                          <a:tab pos="12954000" algn="l"/>
                          <a:tab pos="158750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*λαβ 	→	 λαμβάνω	→	εἴληφα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onsonantal Redupl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Consonantal Reduplication</a:t>
            </a:r>
          </a:p>
        </p:txBody>
      </p:sp>
      <p:sp>
        <p:nvSpPr>
          <p:cNvPr id="122" name="λύω  →  λέλυκα…"/>
          <p:cNvSpPr txBox="1">
            <a:spLocks noGrp="1"/>
          </p:cNvSpPr>
          <p:nvPr>
            <p:ph type="body" idx="1"/>
          </p:nvPr>
        </p:nvSpPr>
        <p:spPr>
          <a:xfrm>
            <a:off x="4368204" y="3888382"/>
            <a:ext cx="15647592" cy="954603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  <a:tabLst>
                <a:tab pos="6057900" algn="l"/>
                <a:tab pos="8724900" algn="l"/>
              </a:tabLst>
              <a:defRPr sz="9600"/>
            </a:pPr>
            <a:r>
              <a:rPr>
                <a:solidFill>
                  <a:srgbClr val="B26900"/>
                </a:solidFill>
              </a:rPr>
              <a:t>λ</a:t>
            </a:r>
            <a:r>
              <a:t>ύω 	→	 </a:t>
            </a:r>
            <a:r>
              <a:rPr>
                <a:solidFill>
                  <a:srgbClr val="B26900"/>
                </a:solidFill>
              </a:rPr>
              <a:t>λέ</a:t>
            </a:r>
            <a:r>
              <a:t>λυκα</a:t>
            </a:r>
          </a:p>
          <a:p>
            <a:pPr>
              <a:lnSpc>
                <a:spcPct val="130000"/>
              </a:lnSpc>
              <a:spcBef>
                <a:spcPts val="0"/>
              </a:spcBef>
              <a:tabLst>
                <a:tab pos="6057900" algn="l"/>
                <a:tab pos="8724900" algn="l"/>
              </a:tabLst>
              <a:defRPr sz="9600"/>
            </a:pPr>
            <a:r>
              <a:t>ἐκ</a:t>
            </a:r>
            <a:r>
              <a:rPr>
                <a:solidFill>
                  <a:srgbClr val="A86C24"/>
                </a:solidFill>
              </a:rPr>
              <a:t>β</a:t>
            </a:r>
            <a:r>
              <a:t>άλλω 	→	 ἐκ</a:t>
            </a:r>
            <a:r>
              <a:rPr>
                <a:solidFill>
                  <a:srgbClr val="B26900"/>
                </a:solidFill>
              </a:rPr>
              <a:t>βέ</a:t>
            </a:r>
            <a:r>
              <a:t>βληκα</a:t>
            </a:r>
          </a:p>
          <a:p>
            <a:pPr>
              <a:lnSpc>
                <a:spcPct val="130000"/>
              </a:lnSpc>
              <a:spcBef>
                <a:spcPts val="0"/>
              </a:spcBef>
              <a:tabLst>
                <a:tab pos="6057900" algn="l"/>
                <a:tab pos="8724900" algn="l"/>
              </a:tabLst>
              <a:defRPr sz="9600"/>
            </a:pPr>
            <a:r>
              <a:rPr>
                <a:solidFill>
                  <a:srgbClr val="B26900"/>
                </a:solidFill>
              </a:rPr>
              <a:t>φ</a:t>
            </a:r>
            <a:r>
              <a:t>ανερόω	→	</a:t>
            </a:r>
            <a:r>
              <a:rPr>
                <a:solidFill>
                  <a:srgbClr val="B26900"/>
                </a:solidFill>
              </a:rPr>
              <a:t>π</a:t>
            </a:r>
            <a:r>
              <a:t>εφανέρωκα</a:t>
            </a:r>
          </a:p>
          <a:p>
            <a:pPr>
              <a:lnSpc>
                <a:spcPct val="130000"/>
              </a:lnSpc>
              <a:spcBef>
                <a:spcPts val="0"/>
              </a:spcBef>
              <a:tabLst>
                <a:tab pos="6057900" algn="l"/>
                <a:tab pos="8724900" algn="l"/>
              </a:tabLst>
              <a:defRPr sz="9600"/>
            </a:pPr>
            <a:r>
              <a:rPr>
                <a:solidFill>
                  <a:srgbClr val="B26900"/>
                </a:solidFill>
              </a:rPr>
              <a:t>χ</a:t>
            </a:r>
            <a:r>
              <a:t>αρίζομαι	→	</a:t>
            </a:r>
            <a:r>
              <a:rPr>
                <a:solidFill>
                  <a:srgbClr val="B26900"/>
                </a:solidFill>
              </a:rPr>
              <a:t>κ</a:t>
            </a:r>
            <a:r>
              <a:t>εχάρισμαι</a:t>
            </a:r>
          </a:p>
          <a:p>
            <a:pPr>
              <a:lnSpc>
                <a:spcPct val="130000"/>
              </a:lnSpc>
              <a:spcBef>
                <a:spcPts val="0"/>
              </a:spcBef>
              <a:tabLst>
                <a:tab pos="6057900" algn="l"/>
                <a:tab pos="8724900" algn="l"/>
              </a:tabLst>
              <a:defRPr sz="9600"/>
            </a:pPr>
            <a:r>
              <a:rPr>
                <a:solidFill>
                  <a:srgbClr val="B26900"/>
                </a:solidFill>
              </a:rPr>
              <a:t>θ</a:t>
            </a:r>
            <a:r>
              <a:t>εραπεύω	→	</a:t>
            </a:r>
            <a:r>
              <a:rPr>
                <a:solidFill>
                  <a:srgbClr val="B26900"/>
                </a:solidFill>
              </a:rPr>
              <a:t>τ</a:t>
            </a:r>
            <a:r>
              <a:t>εθεράπευμαι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Vocalic Redupl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Vocalic Reduplication</a:t>
            </a:r>
          </a:p>
        </p:txBody>
      </p:sp>
      <p:sp>
        <p:nvSpPr>
          <p:cNvPr id="125" name="ἀγαπάω  →  ἠγάπηκα"/>
          <p:cNvSpPr txBox="1">
            <a:spLocks noGrp="1"/>
          </p:cNvSpPr>
          <p:nvPr>
            <p:ph type="body" sz="half" idx="1"/>
          </p:nvPr>
        </p:nvSpPr>
        <p:spPr>
          <a:xfrm>
            <a:off x="3490714" y="4472582"/>
            <a:ext cx="17402572" cy="5437883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10000"/>
              </a:lnSpc>
              <a:tabLst>
                <a:tab pos="5473700" algn="l"/>
                <a:tab pos="7505700" algn="l"/>
              </a:tabLst>
              <a:defRPr sz="14400"/>
            </a:pPr>
            <a:r>
              <a:rPr>
                <a:solidFill>
                  <a:srgbClr val="B26900"/>
                </a:solidFill>
              </a:rPr>
              <a:t>ἀ</a:t>
            </a:r>
            <a:r>
              <a:t>γαπάω  →  </a:t>
            </a:r>
            <a:r>
              <a:rPr>
                <a:solidFill>
                  <a:srgbClr val="B26900"/>
                </a:solidFill>
              </a:rPr>
              <a:t>ἠ</a:t>
            </a:r>
            <a:r>
              <a:t>γάπηκα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ontract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Contract Verbs</a:t>
            </a:r>
          </a:p>
        </p:txBody>
      </p:sp>
      <p:sp>
        <p:nvSpPr>
          <p:cNvPr id="128" name="ἀγαπάω  →  ἠγάπηκα"/>
          <p:cNvSpPr txBox="1">
            <a:spLocks noGrp="1"/>
          </p:cNvSpPr>
          <p:nvPr>
            <p:ph type="body" sz="half" idx="1"/>
          </p:nvPr>
        </p:nvSpPr>
        <p:spPr>
          <a:xfrm>
            <a:off x="3490714" y="4472582"/>
            <a:ext cx="17402572" cy="5437883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10000"/>
              </a:lnSpc>
              <a:tabLst>
                <a:tab pos="5473700" algn="l"/>
                <a:tab pos="7505700" algn="l"/>
              </a:tabLst>
              <a:defRPr sz="14400"/>
            </a:pPr>
            <a:r>
              <a:t>ἀγαπ</a:t>
            </a:r>
            <a:r>
              <a:rPr>
                <a:solidFill>
                  <a:srgbClr val="A86C24"/>
                </a:solidFill>
              </a:rPr>
              <a:t>ά</a:t>
            </a:r>
            <a:r>
              <a:t>ω  →  ἠγάπ</a:t>
            </a:r>
            <a:r>
              <a:rPr>
                <a:solidFill>
                  <a:srgbClr val="A86C24"/>
                </a:solidFill>
              </a:rPr>
              <a:t>η</a:t>
            </a:r>
            <a:r>
              <a:t>κα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erfect Active Tense For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 Active Tense Form</a:t>
            </a:r>
          </a:p>
        </p:txBody>
      </p:sp>
      <p:sp>
        <p:nvSpPr>
          <p:cNvPr id="131" name="ἀγαπάω, ἀγαπήσω, ἠγάπησα, ἠγάπηκα, ἠγάπημαι, ἠγαπήθη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914400" defTabSz="685800">
              <a:lnSpc>
                <a:spcPct val="110000"/>
              </a:lnSpc>
              <a:tabLst>
                <a:tab pos="1193800" algn="l"/>
                <a:tab pos="1422400" algn="l"/>
              </a:tabLst>
              <a:defRPr sz="9600"/>
            </a:pPr>
            <a:r>
              <a:t>ἀγαπάω, ἀγαπήσω, ἠγάπησα, </a:t>
            </a:r>
            <a:r>
              <a:rPr>
                <a:solidFill>
                  <a:srgbClr val="B26900"/>
                </a:solidFill>
              </a:rPr>
              <a:t>ἠγάπηκα</a:t>
            </a:r>
            <a:r>
              <a:t>, ἠγάπημαι, ἠγαπήθην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erfect Middle/Passive Tense For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 Middle/Passive Tense Form</a:t>
            </a:r>
          </a:p>
        </p:txBody>
      </p:sp>
      <p:sp>
        <p:nvSpPr>
          <p:cNvPr id="134" name="ἀγαπάω, ἀγαπήσω, ἠγάπησα, ἠγάπηκα, ἠγάπημαι, ἠγαπήθη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914400" defTabSz="685800">
              <a:lnSpc>
                <a:spcPct val="110000"/>
              </a:lnSpc>
              <a:tabLst>
                <a:tab pos="1193800" algn="l"/>
                <a:tab pos="1422400" algn="l"/>
              </a:tabLst>
              <a:defRPr sz="9600"/>
            </a:pPr>
            <a:r>
              <a:t>ἀγαπάω, ἀγαπήσω, ἠγάπησα, ἠγάπηκα, </a:t>
            </a:r>
            <a:r>
              <a:rPr>
                <a:solidFill>
                  <a:srgbClr val="B26900"/>
                </a:solidFill>
              </a:rPr>
              <a:t>ἠγάπημαι</a:t>
            </a:r>
            <a:r>
              <a:t>, ἠγαπήθην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7" name="Meaning: Completed, effects; speaker’s…"/>
          <p:cNvSpPr txBox="1">
            <a:spLocks noGrp="1"/>
          </p:cNvSpPr>
          <p:nvPr>
            <p:ph type="body" idx="1"/>
          </p:nvPr>
        </p:nvSpPr>
        <p:spPr>
          <a:xfrm>
            <a:off x="1257300" y="35835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Meaning: Completed, effects; speaker’s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Aspect: combinative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Reduplication: consonantal (stop); vocalic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4th and 5th tense forms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Contracts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Few 2nd perfect (act)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Master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Verb Chart</a:t>
            </a:r>
          </a:p>
        </p:txBody>
      </p:sp>
      <p:graphicFrame>
        <p:nvGraphicFramePr>
          <p:cNvPr id="140" name="Table"/>
          <p:cNvGraphicFramePr/>
          <p:nvPr/>
        </p:nvGraphicFramePr>
        <p:xfrm>
          <a:off x="1236791" y="3548930"/>
          <a:ext cx="21910418" cy="808198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043887">
                <a:tc>
                  <a:txBody>
                    <a:bodyPr/>
                    <a:lstStyle/>
                    <a:p>
                      <a:pPr marL="711200" lvl="3" indent="-622300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3962400" algn="l"/>
                          <a:tab pos="6565900" algn="l"/>
                          <a:tab pos="9740900" algn="l"/>
                          <a:tab pos="11899900" algn="l"/>
                          <a:tab pos="14312900" algn="l"/>
                          <a:tab pos="177419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	Aug/	Tense	Tense	Conn.	Personal	1st sg</a:t>
                      </a:r>
                      <a:br/>
                      <a:r>
                        <a:t>	Redup	stem	form.	vowel	endings	paradigm</a:t>
                      </a:r>
                    </a:p>
                    <a:p>
                      <a:pPr lvl="3" indent="0" algn="l">
                        <a:lnSpc>
                          <a:spcPct val="110000"/>
                        </a:lnSpc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lvl="3" indent="0" algn="l">
                        <a:lnSpc>
                          <a:spcPts val="7500"/>
                        </a:lnSpc>
                        <a:spcBef>
                          <a:spcPts val="2700"/>
                        </a:spcBef>
                        <a:tabLst>
                          <a:tab pos="4038600" algn="l"/>
                          <a:tab pos="6616700" algn="l"/>
                          <a:tab pos="9779000" algn="l"/>
                          <a:tab pos="12103100" algn="l"/>
                          <a:tab pos="14287500" algn="l"/>
                          <a:tab pos="17703800" algn="l"/>
                        </a:tabLst>
                        <a:def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 perf act	λε	perf act	κα		prim act	λέλυκα</a:t>
                      </a:r>
                    </a:p>
                    <a:p>
                      <a:pPr lvl="3" indent="0" algn="l">
                        <a:lnSpc>
                          <a:spcPts val="7500"/>
                        </a:lnSpc>
                        <a:spcBef>
                          <a:spcPts val="2700"/>
                        </a:spcBef>
                        <a:tabLst>
                          <a:tab pos="4038600" algn="l"/>
                          <a:tab pos="6616700" algn="l"/>
                          <a:tab pos="9779000" algn="l"/>
                          <a:tab pos="12103100" algn="l"/>
                          <a:tab pos="14287500" algn="l"/>
                          <a:tab pos="17703800" algn="l"/>
                        </a:tabLst>
                        <a:def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 perf m/p	λε	perf m/p			prim m/p	λέλυμαι </a:t>
                      </a:r>
                    </a:p>
                    <a:p>
                      <a:pPr lvl="3" indent="0" algn="l">
                        <a:lnSpc>
                          <a:spcPts val="7500"/>
                        </a:lnSpc>
                        <a:spcBef>
                          <a:spcPts val="2700"/>
                        </a:spcBef>
                        <a:tabLst>
                          <a:tab pos="4038600" algn="l"/>
                          <a:tab pos="6616700" algn="l"/>
                          <a:tab pos="9779000" algn="l"/>
                          <a:tab pos="12103100" algn="l"/>
                          <a:tab pos="14287500" algn="l"/>
                          <a:tab pos="17703800" algn="l"/>
                        </a:tabLst>
                        <a:def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 perf act	λε	perf act	α		prim act	γέγονα</a:t>
                      </a:r>
                    </a:p>
                  </a:txBody>
                  <a:tcPr marL="457200" marR="457200" marT="457200" marB="4572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αἰτ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αἰτέω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2" name="Past: something happened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Past: something happened</a:t>
            </a:r>
          </a:p>
          <a:p>
            <a:r>
              <a:t>“Have” or “has”: done in the recent past and statement is still accurate</a:t>
            </a:r>
          </a:p>
          <a:p>
            <a:pPr lvl="1"/>
            <a:r>
              <a:t>“I have studied.”</a:t>
            </a:r>
          </a:p>
          <a:p>
            <a:r>
              <a:t>Present: past event, current consequences</a:t>
            </a:r>
          </a:p>
          <a:p>
            <a:pPr lvl="1"/>
            <a:r>
              <a:t>“It is written.”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μᾶλλ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μᾶλλον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μαρτυρ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μαρτυρέω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erfec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</a:t>
            </a:r>
          </a:p>
        </p:txBody>
      </p:sp>
      <p:sp>
        <p:nvSpPr>
          <p:cNvPr id="95" name="“Action that was brought to completion and whose effects are felt in the present.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“Action that was brought to completion and whose effects are felt in the present.”</a:t>
            </a:r>
          </a:p>
          <a:p>
            <a:r>
              <a:t>Emphasis on either completion or effects</a:t>
            </a:r>
          </a:p>
          <a:p>
            <a:pPr lvl="1"/>
            <a:r>
              <a:t>“Jesus has died.” (“Jesus died” is aorist)</a:t>
            </a:r>
          </a:p>
          <a:p>
            <a:pPr lvl="1"/>
            <a:r>
              <a:t>“It is written” or “It stands written”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Aspec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Aspect</a:t>
            </a:r>
          </a:p>
        </p:txBody>
      </p:sp>
      <p:sp>
        <p:nvSpPr>
          <p:cNvPr id="98" name="“Combinative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“Combinative”</a:t>
            </a:r>
          </a:p>
          <a:p>
            <a:pPr lvl="1"/>
            <a:r>
              <a:t>“Comʹ bi na tive”</a:t>
            </a:r>
          </a:p>
          <a:p>
            <a:r>
              <a:t>Confusion</a:t>
            </a:r>
          </a:p>
          <a:p>
            <a:pPr lvl="1"/>
            <a:r>
              <a:t>Perfect tense</a:t>
            </a:r>
          </a:p>
          <a:p>
            <a:pPr lvl="1"/>
            <a:r>
              <a:t>Perfective aspect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01" name="Helping verb if emphasis on completio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Helping verb if emphasis on completion</a:t>
            </a:r>
          </a:p>
          <a:p>
            <a:pPr lvl="1"/>
            <a:r>
              <a:t>“Have” or “has” (not had)</a:t>
            </a:r>
          </a:p>
          <a:p>
            <a:r>
              <a:t>Present if emphasis on current implications</a:t>
            </a:r>
          </a:p>
          <a:p>
            <a:pPr lvl="1"/>
            <a:r>
              <a:t>“The kingdom of God is near.”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First Perfec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Perfect Active Indicative</a:t>
            </a:r>
          </a:p>
        </p:txBody>
      </p:sp>
      <p:graphicFrame>
        <p:nvGraphicFramePr>
          <p:cNvPr id="104" name="Table"/>
          <p:cNvGraphicFramePr/>
          <p:nvPr/>
        </p:nvGraphicFramePr>
        <p:xfrm>
          <a:off x="1255841" y="3511550"/>
          <a:ext cx="21910418" cy="909429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056191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Reduplication + Perfect active tense stem + </a:t>
                      </a:r>
                      <a:br/>
                      <a:r>
                        <a:t>Tense formative (κα) + </a:t>
                      </a:r>
                      <a:br/>
                      <a:r>
                        <a:t>Primary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 + ε + λυ + κα + μεν → λελύκαμεν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λέλυκα I have loosed - ἔλυσα λέλυκας You have loosed ς ἔλυσας λέλυκε(ν) He has loosed -(ν) ἔλυσε(ν)…"/>
          <p:cNvSpPr txBox="1"/>
          <p:nvPr/>
        </p:nvSpPr>
        <p:spPr>
          <a:xfrm>
            <a:off x="1219200" y="3359584"/>
            <a:ext cx="21983700" cy="9582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5918200" algn="l"/>
                <a:tab pos="14655800" algn="l"/>
                <a:tab pos="177038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λέ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	I have loosed	-	ἔλυσα</a:t>
            </a:r>
            <a:br/>
            <a:r>
              <a:rPr>
                <a:solidFill>
                  <a:srgbClr val="B26900"/>
                </a:solidFill>
              </a:rPr>
              <a:t>λέ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ς	You have loosed	ς	ἔλυσας</a:t>
            </a:r>
            <a:br/>
            <a:r>
              <a:rPr>
                <a:solidFill>
                  <a:srgbClr val="B26900"/>
                </a:solidFill>
              </a:rPr>
              <a:t>λέ</a:t>
            </a:r>
            <a:r>
              <a:t>λυ</a:t>
            </a:r>
            <a:r>
              <a:rPr>
                <a:solidFill>
                  <a:srgbClr val="B26900"/>
                </a:solidFill>
              </a:rPr>
              <a:t>κε</a:t>
            </a:r>
            <a:r>
              <a:t>(ν)	He has loosed	-(ν)	ἔλυσε(ν)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5918200" algn="l"/>
                <a:tab pos="14655800" algn="l"/>
                <a:tab pos="177038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λε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μεν	We have loosed	μεν	ἐλύσαμεν</a:t>
            </a:r>
            <a:br/>
            <a:r>
              <a:rPr>
                <a:solidFill>
                  <a:srgbClr val="B26900"/>
                </a:solidFill>
              </a:rPr>
              <a:t>λε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τε	You have loosed	τε	ἐλύσατε</a:t>
            </a:r>
            <a:br/>
            <a:r>
              <a:rPr>
                <a:solidFill>
                  <a:srgbClr val="B26900"/>
                </a:solidFill>
              </a:rPr>
              <a:t>λε</a:t>
            </a:r>
            <a:r>
              <a:t>λύ</a:t>
            </a:r>
            <a:r>
              <a:rPr>
                <a:solidFill>
                  <a:srgbClr val="B26900"/>
                </a:solidFill>
              </a:rPr>
              <a:t>κα</a:t>
            </a:r>
            <a:r>
              <a:t>σι(ν)	They have loosed	νσι(ν)	ἔλυσαν</a:t>
            </a:r>
          </a:p>
        </p:txBody>
      </p:sp>
      <p:sp>
        <p:nvSpPr>
          <p:cNvPr id="107" name="First Perfec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Perfect Active Indicative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irst Perfect Middle/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Perfect Middle/ Passive Indicative</a:t>
            </a:r>
          </a:p>
        </p:txBody>
      </p:sp>
      <p:graphicFrame>
        <p:nvGraphicFramePr>
          <p:cNvPr id="110" name="Table"/>
          <p:cNvGraphicFramePr/>
          <p:nvPr/>
        </p:nvGraphicFramePr>
        <p:xfrm>
          <a:off x="1255841" y="3486150"/>
          <a:ext cx="21910418" cy="917783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3973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Reduplication + </a:t>
                      </a:r>
                      <a:br/>
                      <a:r>
                        <a:t>Perfect middle/passive tense stem + </a:t>
                      </a:r>
                      <a:br/>
                      <a:r>
                        <a:t>Secondary middle/passive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 + ε + λυ + μαι → λέλυμαι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λέλυμαι I have been loosed μαι λέλυσαι You have been loosed σαι λέλυται He has been loosed ται…"/>
          <p:cNvSpPr txBox="1"/>
          <p:nvPr/>
        </p:nvSpPr>
        <p:spPr>
          <a:xfrm>
            <a:off x="1866900" y="3359584"/>
            <a:ext cx="20688300" cy="9582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>
              <a:lnSpc>
                <a:spcPct val="110000"/>
              </a:lnSpc>
              <a:spcBef>
                <a:spcPts val="4800"/>
              </a:spcBef>
              <a:tabLst>
                <a:tab pos="5930900" algn="l"/>
                <a:tab pos="18313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λέ</a:t>
            </a:r>
            <a:r>
              <a:t>λυμαι	I have been loosed	μαι</a:t>
            </a:r>
            <a:br/>
            <a:r>
              <a:rPr>
                <a:solidFill>
                  <a:srgbClr val="B26900"/>
                </a:solidFill>
              </a:rPr>
              <a:t>λέ</a:t>
            </a:r>
            <a:r>
              <a:t>λυσαι	You have been loosed	σαι</a:t>
            </a:r>
            <a:br/>
            <a:r>
              <a:rPr>
                <a:solidFill>
                  <a:srgbClr val="B26900"/>
                </a:solidFill>
              </a:rPr>
              <a:t>λέ</a:t>
            </a:r>
            <a:r>
              <a:t>λυται	He has been loosed	ται</a:t>
            </a:r>
          </a:p>
          <a:p>
            <a:pPr>
              <a:lnSpc>
                <a:spcPct val="110000"/>
              </a:lnSpc>
              <a:spcBef>
                <a:spcPts val="4800"/>
              </a:spcBef>
              <a:tabLst>
                <a:tab pos="5930900" algn="l"/>
                <a:tab pos="183134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λε</a:t>
            </a:r>
            <a:r>
              <a:t>λύμεθα	We have been loosed	μεθα</a:t>
            </a:r>
            <a:br/>
            <a:r>
              <a:rPr>
                <a:solidFill>
                  <a:srgbClr val="B26900"/>
                </a:solidFill>
              </a:rPr>
              <a:t>λέ</a:t>
            </a:r>
            <a:r>
              <a:t>λυσθε	You have been loosed	σθε</a:t>
            </a:r>
            <a:br/>
            <a:r>
              <a:rPr>
                <a:solidFill>
                  <a:srgbClr val="B26900"/>
                </a:solidFill>
              </a:rPr>
              <a:t>λέ</a:t>
            </a:r>
            <a:r>
              <a:t>λυνται	They have been loosed	νται</a:t>
            </a:r>
          </a:p>
        </p:txBody>
      </p:sp>
      <p:sp>
        <p:nvSpPr>
          <p:cNvPr id="113" name="First Perfect Middle/ Pass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Perfect Middle/ Passive Indicative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Macintosh PowerPoint</Application>
  <PresentationFormat>Custom</PresentationFormat>
  <Paragraphs>75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25</vt:lpstr>
      <vt:lpstr>English</vt:lpstr>
      <vt:lpstr>Perfect</vt:lpstr>
      <vt:lpstr>Aspect</vt:lpstr>
      <vt:lpstr>Translation</vt:lpstr>
      <vt:lpstr>First Perfect Active Indicative</vt:lpstr>
      <vt:lpstr>First Perfect Active Indicative</vt:lpstr>
      <vt:lpstr>First Perfect Middle/ Passive Indicative</vt:lpstr>
      <vt:lpstr>First Perfect Middle/ Passive Indicative</vt:lpstr>
      <vt:lpstr>Second Perfect Active Indicative</vt:lpstr>
      <vt:lpstr>Second Perfect Active Indicative</vt:lpstr>
      <vt:lpstr>Consonantal Reduplication</vt:lpstr>
      <vt:lpstr>Vocalic Reduplication</vt:lpstr>
      <vt:lpstr>Contract Verbs</vt:lpstr>
      <vt:lpstr>Perfect Active Tense Form</vt:lpstr>
      <vt:lpstr>Perfect Middle/Passive Tense Form</vt:lpstr>
      <vt:lpstr>Summary</vt:lpstr>
      <vt:lpstr>Master Verb Chart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25</dc:title>
  <cp:lastModifiedBy>Bill Mounce</cp:lastModifiedBy>
  <cp:revision>1</cp:revision>
  <dcterms:modified xsi:type="dcterms:W3CDTF">2019-01-22T18:14:15Z</dcterms:modified>
</cp:coreProperties>
</file>