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7" Type="http://schemas.openxmlformats.org/officeDocument/2006/relationships/package" Target="../embeddings/Microsoft_Excel_Worksheet.xlsx"/><Relationship Id="rId2" Type="http://schemas.openxmlformats.org/officeDocument/2006/relationships/image" Target="../media/image4.tif"/><Relationship Id="rId1" Type="http://schemas.openxmlformats.org/officeDocument/2006/relationships/image" Target="../media/image3.tif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blipFill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 w="254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7F35-A744-A580-45252FA69009}"/>
              </c:ext>
            </c:extLst>
          </c:dPt>
          <c:dPt>
            <c:idx val="1"/>
            <c:bubble3D val="0"/>
            <c:spPr>
              <a:blipFill rotWithShape="1">
                <a:blip xmlns:r="http://schemas.openxmlformats.org/officeDocument/2006/relationships" r:embed="rId2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7F35-A744-A580-45252FA69009}"/>
              </c:ext>
            </c:extLst>
          </c:dPt>
          <c:dPt>
            <c:idx val="2"/>
            <c:bubble3D val="0"/>
            <c:spPr>
              <a:blipFill rotWithShape="1">
                <a:blip xmlns:r="http://schemas.openxmlformats.org/officeDocument/2006/relationships" r:embed="rId3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7F35-A744-A580-45252FA69009}"/>
              </c:ext>
            </c:extLst>
          </c:dPt>
          <c:dPt>
            <c:idx val="3"/>
            <c:bubble3D val="0"/>
            <c:spPr>
              <a:blipFill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7F35-A744-A580-45252FA69009}"/>
              </c:ext>
            </c:extLst>
          </c:dPt>
          <c:dPt>
            <c:idx val="4"/>
            <c:bubble3D val="0"/>
            <c:spPr>
              <a:blipFill rotWithShape="1">
                <a:blip xmlns:r="http://schemas.openxmlformats.org/officeDocument/2006/relationships" r:embed="rId5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7F35-A744-A580-45252FA69009}"/>
              </c:ext>
            </c:extLst>
          </c:dPt>
          <c:dPt>
            <c:idx val="5"/>
            <c:bubble3D val="0"/>
            <c:spPr>
              <a:blipFill rotWithShape="1">
                <a:blip xmlns:r="http://schemas.openxmlformats.org/officeDocument/2006/relationships" r:embed="rId6"/>
                <a:srcRect/>
                <a:stretch>
                  <a:fillRect/>
                </a:stretch>
              </a:blipFill>
              <a:ln w="254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7F35-A744-A580-45252FA69009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708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7F35-A744-A580-45252FA69009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708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7F35-A744-A580-45252FA69009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708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7F35-A744-A580-45252FA69009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708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7F35-A744-A580-45252FA69009}"/>
                </c:ext>
              </c:extLst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708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7F35-A744-A580-45252FA69009}"/>
                </c:ext>
              </c:extLst>
            </c:dLbl>
            <c:dLbl>
              <c:idx val="5"/>
              <c:numFmt formatCode="0%" sourceLinked="0"/>
              <c:spPr/>
              <c:txPr>
                <a:bodyPr/>
                <a:lstStyle/>
                <a:p>
                  <a:pPr>
                    <a:defRPr sz="7080" b="0" i="0" u="none" strike="noStrike">
                      <a:solidFill>
                        <a:srgbClr val="FFFFFF"/>
                      </a:solidFill>
                      <a:effectLst>
                        <a:outerShdw blurRad="127000" dist="76199" dir="2700000" algn="tl">
                          <a:srgbClr val="000000">
                            <a:alpha val="72413"/>
                          </a:srgbClr>
                        </a:outerShdw>
                      </a:effectLst>
                      <a:latin typeface="Times New Roman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7F35-A744-A580-45252FA69009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80" b="0" i="0" u="none" strike="noStrike">
                    <a:solidFill>
                      <a:srgbClr val="FFFFFF"/>
                    </a:solidFill>
                    <a:effectLst>
                      <a:outerShdw blurRad="127000" dist="76199" dir="2700000" algn="tl">
                        <a:srgbClr val="000000">
                          <a:alpha val="72413"/>
                        </a:srgbClr>
                      </a:outerShdw>
                    </a:effectLst>
                    <a:latin typeface="Times New Roman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6"/>
                <c:pt idx="0">
                  <c:v>Vocabulary learned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66.73</c:v>
                </c:pt>
                <c:pt idx="1">
                  <c:v>33.270000000000003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F35-A744-A580-45252FA690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7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1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14</a:t>
            </a:r>
          </a:p>
        </p:txBody>
      </p:sp>
      <p:sp>
        <p:nvSpPr>
          <p:cNvPr id="89" name="Relative Pronoun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Relative Pronoun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or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</a:t>
            </a:r>
          </a:p>
        </p:txBody>
      </p:sp>
      <p:sp>
        <p:nvSpPr>
          <p:cNvPr id="117" name="“The woman, whom we saw, was walking to the subway.”"/>
          <p:cNvSpPr txBox="1">
            <a:spLocks noGrp="1"/>
          </p:cNvSpPr>
          <p:nvPr>
            <p:ph type="body" idx="1"/>
          </p:nvPr>
        </p:nvSpPr>
        <p:spPr>
          <a:xfrm>
            <a:off x="1257300" y="3798391"/>
            <a:ext cx="21907500" cy="766713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None/>
              <a:defRPr sz="9600"/>
            </a:lvl1pPr>
          </a:lstStyle>
          <a:p>
            <a:r>
              <a:t>“The woman, whom we saw, was walking to the subway.”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r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</a:t>
            </a:r>
          </a:p>
        </p:txBody>
      </p:sp>
      <p:sp>
        <p:nvSpPr>
          <p:cNvPr id="120" name="“The star that they had seen in the east.”"/>
          <p:cNvSpPr txBox="1">
            <a:spLocks noGrp="1"/>
          </p:cNvSpPr>
          <p:nvPr>
            <p:ph type="body" idx="1"/>
          </p:nvPr>
        </p:nvSpPr>
        <p:spPr>
          <a:xfrm>
            <a:off x="1257300" y="3798391"/>
            <a:ext cx="21907500" cy="7667130"/>
          </a:xfrm>
          <a:prstGeom prst="rect">
            <a:avLst/>
          </a:prstGeom>
        </p:spPr>
        <p:txBody>
          <a:bodyPr anchor="ctr"/>
          <a:lstStyle>
            <a:lvl1pPr marL="0" indent="0" algn="ctr">
              <a:buSzTx/>
              <a:buNone/>
              <a:defRPr sz="9600"/>
            </a:lvl1pPr>
          </a:lstStyle>
          <a:p>
            <a:r>
              <a:t>“The star that they had seen in the east.”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For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</a:t>
            </a:r>
          </a:p>
        </p:txBody>
      </p:sp>
      <p:sp>
        <p:nvSpPr>
          <p:cNvPr id="123" name="ὃς οὐ λαμβάνει τὸν σταυρὸν αὐτοῦ καὶ ἀκολουθεῖ ὀπίσω μου, οὐκ ἔστιν μου ἄξιος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ὃς οὐ λαμβάνει τὸν σταυρὸν αὐτοῦ καὶ ἀκολουθεῖ ὀπίσω μου, οὐκ ἔστιν μου ἄξιος.</a:t>
            </a:r>
          </a:p>
          <a:p>
            <a:endParaRPr/>
          </a:p>
          <a:p>
            <a:pPr>
              <a:defRPr sz="7200"/>
            </a:pPr>
            <a:r>
              <a:t>ὃς οὐ λαμβάνει τὸν σταυρὸν αὐτοῦ </a:t>
            </a:r>
          </a:p>
          <a:p>
            <a:pPr marL="0" lvl="1" indent="0">
              <a:buSzTx/>
              <a:buNone/>
              <a:tabLst>
                <a:tab pos="3441700" algn="l"/>
                <a:tab pos="13728700" algn="l"/>
              </a:tabLst>
            </a:pPr>
            <a:r>
              <a:t>	καὶ 	οὐκ ἔστιν μου ἄξιος.</a:t>
            </a:r>
          </a:p>
          <a:p>
            <a:pPr marL="1917700" lvl="1" indent="0">
              <a:buSzTx/>
              <a:buNone/>
            </a:pPr>
            <a:r>
              <a:t>	 ἀκολουθεῖ ὀπίσω μου,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un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Function</a:t>
            </a:r>
          </a:p>
        </p:txBody>
      </p:sp>
      <p:sp>
        <p:nvSpPr>
          <p:cNvPr id="126" name="Modify: “who,” “which,” “that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Modify: “who,” “which,” “that”</a:t>
            </a:r>
          </a:p>
          <a:p>
            <a:pPr marL="2324100" lvl="1"/>
            <a:r>
              <a:t>“The man </a:t>
            </a:r>
            <a:r>
              <a:rPr>
                <a:solidFill>
                  <a:srgbClr val="A86C24"/>
                </a:solidFill>
              </a:rPr>
              <a:t>who is sitting at the table</a:t>
            </a:r>
            <a:r>
              <a:t> is my pastor.”</a:t>
            </a:r>
          </a:p>
          <a:p>
            <a:pPr marL="1481666" indent="-1481666">
              <a:buSzPct val="100000"/>
              <a:buAutoNum type="arabicPeriod"/>
            </a:pPr>
            <a:r>
              <a:t>Function</a:t>
            </a:r>
          </a:p>
          <a:p>
            <a:pPr marL="2451100" lvl="1"/>
            <a:r>
              <a:t>Possibly add words if used substantivally (“</a:t>
            </a:r>
            <a:r>
              <a:rPr>
                <a:solidFill>
                  <a:srgbClr val="A86C24"/>
                </a:solidFill>
              </a:rPr>
              <a:t>He</a:t>
            </a:r>
            <a:r>
              <a:t> who takes up his cross ...”)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29" name="Keep clause together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Keep clause together</a:t>
            </a:r>
          </a:p>
          <a:p>
            <a:r>
              <a:t>Never contain main subject/verb</a:t>
            </a:r>
          </a:p>
          <a:p>
            <a:r>
              <a:t>Phrasing: connect to antecedent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2" name="ὅς, ἥ, ὅ; 2-1-2 forms; article + rough breathing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ὅς, ἥ, ὅ; 2-1-2 forms; article + rough breathing</a:t>
            </a:r>
          </a:p>
          <a:p>
            <a:pPr marL="1481666" indent="-1481666">
              <a:buSzPct val="100000"/>
              <a:buAutoNum type="arabicPeriod"/>
            </a:pPr>
            <a:r>
              <a:t>Case by function, gender/number by antecedent</a:t>
            </a:r>
          </a:p>
          <a:p>
            <a:pPr marL="1481666" indent="-1481666">
              <a:buSzPct val="100000"/>
              <a:buAutoNum type="arabicPeriod"/>
            </a:pPr>
            <a:r>
              <a:t>Introduce relative clauses</a:t>
            </a:r>
          </a:p>
          <a:p>
            <a:pPr marL="1481666" indent="-1481666">
              <a:buSzPct val="100000"/>
              <a:buAutoNum type="arabicPeriod"/>
            </a:pPr>
            <a:r>
              <a:t>Function adjectivally or substantivally (add)</a:t>
            </a:r>
          </a:p>
          <a:p>
            <a:pPr marL="1481666" indent="-1481666">
              <a:buSzPct val="100000"/>
              <a:buAutoNum type="arabicPeriod"/>
            </a:pPr>
            <a:r>
              <a:t>Dependent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Vocabul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Vocabulary</a:t>
            </a:r>
          </a:p>
        </p:txBody>
      </p:sp>
      <p:sp>
        <p:nvSpPr>
          <p:cNvPr id="135" name="ὁδός, -οῦ, ἡ"/>
          <p:cNvSpPr txBox="1">
            <a:spLocks noGrp="1"/>
          </p:cNvSpPr>
          <p:nvPr>
            <p:ph type="body" idx="1"/>
          </p:nvPr>
        </p:nvSpPr>
        <p:spPr>
          <a:xfrm>
            <a:off x="2571055" y="3532782"/>
            <a:ext cx="20593745" cy="9605368"/>
          </a:xfrm>
          <a:prstGeom prst="rect">
            <a:avLst/>
          </a:prstGeom>
        </p:spPr>
        <p:txBody>
          <a:bodyPr/>
          <a:lstStyle/>
          <a:p>
            <a:pPr>
              <a:defRPr sz="6000"/>
            </a:pPr>
            <a:endParaRPr/>
          </a:p>
          <a:p>
            <a:pPr>
              <a:defRPr sz="10400"/>
            </a:pPr>
            <a:r>
              <a:t>ὁδός, -οῦ, ἡ</a:t>
            </a:r>
          </a:p>
        </p:txBody>
      </p:sp>
      <p:graphicFrame>
        <p:nvGraphicFramePr>
          <p:cNvPr id="136" name="2D Pie Chart"/>
          <p:cNvGraphicFramePr/>
          <p:nvPr/>
        </p:nvGraphicFramePr>
        <p:xfrm>
          <a:off x="12973050" y="3629893"/>
          <a:ext cx="8839200" cy="8839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7" name="169 words"/>
          <p:cNvSpPr txBox="1"/>
          <p:nvPr/>
        </p:nvSpPr>
        <p:spPr>
          <a:xfrm>
            <a:off x="3199556" y="9804995"/>
            <a:ext cx="5368628" cy="13577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defTabSz="647700">
              <a:lnSpc>
                <a:spcPct val="110000"/>
              </a:lnSpc>
              <a:defRPr sz="9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169 words</a:t>
            </a:r>
          </a:p>
        </p:txBody>
      </p:sp>
      <p:sp>
        <p:nvSpPr>
          <p:cNvPr id="138" name="Arrow"/>
          <p:cNvSpPr/>
          <p:nvPr/>
        </p:nvSpPr>
        <p:spPr>
          <a:xfrm>
            <a:off x="9170502" y="9848850"/>
            <a:ext cx="7666928" cy="1270000"/>
          </a:xfrm>
          <a:prstGeom prst="rightArrow">
            <a:avLst>
              <a:gd name="adj1" fmla="val 32000"/>
              <a:gd name="adj2" fmla="val 64000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14849652"/>
          </a:gradFill>
          <a:ln w="12700">
            <a:miter lim="400000"/>
          </a:ln>
          <a:effectLst>
            <a:outerShdw blurRad="50800" dist="38100" dir="5400000" rotWithShape="0">
              <a:srgbClr val="000000">
                <a:alpha val="50000"/>
              </a:srgbClr>
            </a:outerShdw>
          </a:effectLst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ἀλήθει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ἀλήθεια, -ας, ἡ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εἰρήνη, -η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εἰρήνη, -ης, ἡ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ἐνώπιον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ἐνώπιον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“Who, that, which (whom, whose)”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“Who, that, which (whom, whose)”</a:t>
            </a:r>
          </a:p>
        </p:txBody>
      </p:sp>
      <p:sp>
        <p:nvSpPr>
          <p:cNvPr id="92" name="“Who” refers to peopl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defTabSz="628269">
              <a:spcBef>
                <a:spcPts val="3200"/>
              </a:spcBef>
              <a:defRPr sz="6984"/>
            </a:pPr>
            <a:r>
              <a:t>“Who” refers to people</a:t>
            </a:r>
          </a:p>
          <a:p>
            <a:pPr marL="2500757" lvl="1" indent="-886968" defTabSz="628269">
              <a:spcBef>
                <a:spcPts val="3200"/>
              </a:spcBef>
              <a:defRPr sz="6984"/>
            </a:pPr>
            <a:r>
              <a:t>“The teacher, whom we love, teaches Greek.”</a:t>
            </a:r>
          </a:p>
          <a:p>
            <a:pPr defTabSz="628269">
              <a:spcBef>
                <a:spcPts val="3200"/>
              </a:spcBef>
              <a:defRPr sz="6984"/>
            </a:pPr>
            <a:r>
              <a:t>“Whose” is primarily personal</a:t>
            </a:r>
          </a:p>
          <a:p>
            <a:pPr marL="2500757" lvl="1" indent="-886968" defTabSz="628269">
              <a:spcBef>
                <a:spcPts val="3200"/>
              </a:spcBef>
              <a:defRPr sz="6984"/>
            </a:pPr>
            <a:r>
              <a:t>“I sold the car whose color made me ill.”</a:t>
            </a:r>
          </a:p>
          <a:p>
            <a:pPr defTabSz="628269">
              <a:spcBef>
                <a:spcPts val="3200"/>
              </a:spcBef>
              <a:defRPr sz="6984"/>
            </a:pPr>
            <a:r>
              <a:t>“Which” tends to be neuter</a:t>
            </a:r>
          </a:p>
          <a:p>
            <a:pPr defTabSz="628269">
              <a:spcBef>
                <a:spcPts val="3200"/>
              </a:spcBef>
              <a:defRPr sz="6984"/>
            </a:pPr>
            <a:r>
              <a:t>“That” is any gender</a:t>
            </a:r>
          </a:p>
          <a:p>
            <a:pPr defTabSz="628269">
              <a:spcBef>
                <a:spcPts val="3200"/>
              </a:spcBef>
              <a:defRPr sz="6984"/>
            </a:pPr>
            <a:r>
              <a:t>Not interrogatives (“Who are my students?”)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ἐπαγγελία, -α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ἐπαγγελία, -ας, ἡ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ἑπτά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ἑπτά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θρόν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θρόνος, -ου, ὁ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Ἰερουσαλήμ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Ἰερουσαλήμ, ἡ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κατά (κατ᾿, καθ᾿)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κατά (κατ᾿, καθ᾿)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κεφαλή, -ῆ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κεφαλή, -ῆς, ἡ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ὁδός, -οῦ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ὁδός, -οῦ, ἡ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ὅς, ἥ, ὅ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ὅς, ἥ, ὅ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ὅτ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ὅτε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οὕτως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οὕτως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“Who, that, which (whom, whose)”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“Who, that, which (whom, whose)”</a:t>
            </a:r>
          </a:p>
        </p:txBody>
      </p:sp>
      <p:sp>
        <p:nvSpPr>
          <p:cNvPr id="95" name="“Who”…"/>
          <p:cNvSpPr txBox="1">
            <a:spLocks noGrp="1"/>
          </p:cNvSpPr>
          <p:nvPr>
            <p:ph type="body" sz="quarter" idx="1"/>
          </p:nvPr>
        </p:nvSpPr>
        <p:spPr>
          <a:xfrm>
            <a:off x="8584158" y="3812182"/>
            <a:ext cx="7215684" cy="763875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spcBef>
                <a:spcPts val="3300"/>
              </a:spcBef>
              <a:defRPr sz="7200"/>
            </a:pPr>
            <a:r>
              <a:t>“Who”</a:t>
            </a:r>
          </a:p>
          <a:p>
            <a:pPr algn="ctr">
              <a:spcBef>
                <a:spcPts val="3300"/>
              </a:spcBef>
              <a:defRPr sz="7200"/>
            </a:pPr>
            <a:r>
              <a:t>“Whose”</a:t>
            </a:r>
          </a:p>
          <a:p>
            <a:pPr algn="ctr">
              <a:spcBef>
                <a:spcPts val="3300"/>
              </a:spcBef>
              <a:defRPr sz="7200"/>
            </a:pPr>
            <a:r>
              <a:t>“Which”</a:t>
            </a:r>
          </a:p>
          <a:p>
            <a:pPr algn="ctr">
              <a:spcBef>
                <a:spcPts val="3300"/>
              </a:spcBef>
              <a:defRPr sz="7200"/>
            </a:pPr>
            <a:r>
              <a:t>“That”</a:t>
            </a:r>
          </a:p>
          <a:p>
            <a:pPr algn="ctr">
              <a:spcBef>
                <a:spcPts val="3300"/>
              </a:spcBef>
              <a:defRPr sz="7200"/>
            </a:pPr>
            <a:r>
              <a:t>Not interrogatives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πλοῖον, -ου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πλοῖον, -ου, τό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ῥῆμα, -ατος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ῥῆμα, -ατος, τό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τ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τε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χείρ, χειρό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χείρ, χειρός, ἡ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ψυχή, -ῆ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ψυχή, -ῆς, ἡ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lative Clau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Relative Clause</a:t>
            </a:r>
          </a:p>
        </p:txBody>
      </p:sp>
      <p:sp>
        <p:nvSpPr>
          <p:cNvPr id="98" name="Pronoun is first word in a dependent claus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Pronoun is first word in a dependent clause</a:t>
            </a:r>
          </a:p>
          <a:p>
            <a:pPr lvl="1"/>
            <a:r>
              <a:t>“Come to me, </a:t>
            </a:r>
            <a:r>
              <a:rPr i="1"/>
              <a:t>whoever</a:t>
            </a:r>
            <a:r>
              <a:t> is thirsty, and I will give drink.”</a:t>
            </a:r>
          </a:p>
          <a:p>
            <a:pPr marL="1481666" indent="-1481666">
              <a:buSzPct val="100000"/>
              <a:buAutoNum type="arabicPeriod"/>
            </a:pPr>
            <a:r>
              <a:t>Usually modifies a noun</a:t>
            </a:r>
          </a:p>
          <a:p>
            <a:pPr marL="1481666" indent="-1481666">
              <a:buSzPct val="100000"/>
              <a:buAutoNum type="arabicPeriod"/>
            </a:pPr>
            <a:r>
              <a:t>Can function as a substantive</a:t>
            </a:r>
          </a:p>
          <a:p>
            <a:pPr lvl="1"/>
            <a:r>
              <a:t>“Whoever is last will be first.”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lative Clau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Relative Clause</a:t>
            </a:r>
          </a:p>
        </p:txBody>
      </p:sp>
      <p:sp>
        <p:nvSpPr>
          <p:cNvPr id="101" name="“Come to me, whoever is thirsty, and I will give drink.”"/>
          <p:cNvSpPr txBox="1">
            <a:spLocks noGrp="1"/>
          </p:cNvSpPr>
          <p:nvPr>
            <p:ph type="body" idx="1"/>
          </p:nvPr>
        </p:nvSpPr>
        <p:spPr>
          <a:xfrm>
            <a:off x="1257300" y="3834407"/>
            <a:ext cx="21907500" cy="7597776"/>
          </a:xfrm>
          <a:prstGeom prst="rect">
            <a:avLst/>
          </a:prstGeom>
        </p:spPr>
        <p:txBody>
          <a:bodyPr anchor="ctr"/>
          <a:lstStyle/>
          <a:p>
            <a:pPr algn="ctr">
              <a:defRPr sz="12000"/>
            </a:pPr>
            <a:r>
              <a:t>“Come to me, </a:t>
            </a:r>
            <a:r>
              <a:rPr i="1">
                <a:solidFill>
                  <a:srgbClr val="A86C24"/>
                </a:solidFill>
              </a:rPr>
              <a:t>whoever</a:t>
            </a:r>
            <a:r>
              <a:rPr>
                <a:solidFill>
                  <a:srgbClr val="A86C24"/>
                </a:solidFill>
              </a:rPr>
              <a:t> is thirsty</a:t>
            </a:r>
            <a:r>
              <a:t>, and I will give drink.”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lative Clau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Relative Clause</a:t>
            </a:r>
          </a:p>
        </p:txBody>
      </p:sp>
      <p:sp>
        <p:nvSpPr>
          <p:cNvPr id="104" name="“Whoever is last will be first.”"/>
          <p:cNvSpPr txBox="1">
            <a:spLocks noGrp="1"/>
          </p:cNvSpPr>
          <p:nvPr>
            <p:ph type="body" idx="1"/>
          </p:nvPr>
        </p:nvSpPr>
        <p:spPr>
          <a:xfrm>
            <a:off x="1257300" y="3799284"/>
            <a:ext cx="21907500" cy="7663161"/>
          </a:xfrm>
          <a:prstGeom prst="rect">
            <a:avLst/>
          </a:prstGeom>
        </p:spPr>
        <p:txBody>
          <a:bodyPr anchor="ctr"/>
          <a:lstStyle/>
          <a:p>
            <a:pPr algn="ctr">
              <a:defRPr sz="12000"/>
            </a:pPr>
            <a:r>
              <a:t>“</a:t>
            </a:r>
            <a:r>
              <a:rPr i="1">
                <a:solidFill>
                  <a:srgbClr val="A86C24"/>
                </a:solidFill>
              </a:rPr>
              <a:t>Whoever</a:t>
            </a:r>
            <a:r>
              <a:rPr>
                <a:solidFill>
                  <a:srgbClr val="A86C24"/>
                </a:solidFill>
              </a:rPr>
              <a:t> is last</a:t>
            </a:r>
            <a:r>
              <a:t> will be first.”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ὅς, ἥ, ὅ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ὅς, ἥ, ὅ</a:t>
            </a:r>
          </a:p>
        </p:txBody>
      </p:sp>
      <p:sp>
        <p:nvSpPr>
          <p:cNvPr id="107" name="ὅς ἥ ὅ who/which/that…"/>
          <p:cNvSpPr txBox="1">
            <a:spLocks noGrp="1"/>
          </p:cNvSpPr>
          <p:nvPr>
            <p:ph type="body" idx="1"/>
          </p:nvPr>
        </p:nvSpPr>
        <p:spPr>
          <a:xfrm>
            <a:off x="1257300" y="4533701"/>
            <a:ext cx="21907500" cy="6856612"/>
          </a:xfrm>
          <a:prstGeom prst="rect">
            <a:avLst/>
          </a:prstGeom>
        </p:spPr>
        <p:txBody>
          <a:bodyPr/>
          <a:lstStyle/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3390900" algn="l"/>
                <a:tab pos="6197600" algn="l"/>
                <a:tab pos="9613900" algn="l"/>
              </a:tabLst>
              <a:defRPr sz="9600"/>
            </a:pPr>
            <a:r>
              <a:t>ὅς	ἥ	ὅ	who/which/that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3390900" algn="l"/>
                <a:tab pos="6197600" algn="l"/>
                <a:tab pos="9613900" algn="l"/>
              </a:tabLst>
              <a:defRPr sz="9600"/>
            </a:pPr>
            <a:r>
              <a:t>οὗ	ἧς	οὗ	of whom/which/whose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3390900" algn="l"/>
                <a:tab pos="6197600" algn="l"/>
                <a:tab pos="9613900" algn="l"/>
              </a:tabLst>
              <a:defRPr sz="9600"/>
            </a:pPr>
            <a:r>
              <a:t>ᾧ	ᾗ	ᾧ	to whom/which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3390900" algn="l"/>
                <a:tab pos="6197600" algn="l"/>
                <a:tab pos="9613900" algn="l"/>
              </a:tabLst>
              <a:defRPr sz="9600"/>
            </a:pPr>
            <a:r>
              <a:t>ὅν	ἥν	ὅ	whom/which/that</a:t>
            </a:r>
          </a:p>
        </p:txBody>
      </p:sp>
      <p:sp>
        <p:nvSpPr>
          <p:cNvPr id="108" name="Compare to case endings and the article"/>
          <p:cNvSpPr txBox="1"/>
          <p:nvPr/>
        </p:nvSpPr>
        <p:spPr>
          <a:xfrm>
            <a:off x="557956" y="12388850"/>
            <a:ext cx="8599687" cy="765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1pPr marL="635000" indent="-635000" defTabSz="647700">
              <a:lnSpc>
                <a:spcPct val="110000"/>
              </a:lnSpc>
              <a:buSzPct val="100000"/>
              <a:buAutoNum type="arabicPeriod"/>
              <a:defRPr sz="36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Compare to case endings and the article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ὅς, ἥ, ὅ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ὅς, ἥ, ὅ</a:t>
            </a:r>
          </a:p>
        </p:txBody>
      </p:sp>
      <p:sp>
        <p:nvSpPr>
          <p:cNvPr id="111" name="οἵ αἵ ἅ who/which/that…"/>
          <p:cNvSpPr txBox="1">
            <a:spLocks noGrp="1"/>
          </p:cNvSpPr>
          <p:nvPr>
            <p:ph type="body" idx="1"/>
          </p:nvPr>
        </p:nvSpPr>
        <p:spPr>
          <a:xfrm>
            <a:off x="1250950" y="4508301"/>
            <a:ext cx="21907500" cy="6872189"/>
          </a:xfrm>
          <a:prstGeom prst="rect">
            <a:avLst/>
          </a:prstGeom>
        </p:spPr>
        <p:txBody>
          <a:bodyPr/>
          <a:lstStyle/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3390900" algn="l"/>
                <a:tab pos="6197600" algn="l"/>
                <a:tab pos="9613900" algn="l"/>
              </a:tabLst>
              <a:defRPr sz="9600"/>
            </a:pPr>
            <a:r>
              <a:t>οἵ	αἵ	ἅ	who/which/that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3390900" algn="l"/>
                <a:tab pos="6197600" algn="l"/>
                <a:tab pos="9613900" algn="l"/>
              </a:tabLst>
              <a:defRPr sz="9600"/>
            </a:pPr>
            <a:r>
              <a:t>ὧν	ὧν	ὧν	of whom/which/whose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3390900" algn="l"/>
                <a:tab pos="6197600" algn="l"/>
                <a:tab pos="9613900" algn="l"/>
              </a:tabLst>
              <a:defRPr sz="9600"/>
            </a:pPr>
            <a:r>
              <a:t>οἷς	αἷς	οἷς	to whom/which</a:t>
            </a:r>
          </a:p>
          <a:p>
            <a:pPr marL="666750" defTabSz="666750">
              <a:lnSpc>
                <a:spcPct val="110000"/>
              </a:lnSpc>
              <a:spcBef>
                <a:spcPts val="0"/>
              </a:spcBef>
              <a:tabLst>
                <a:tab pos="3390900" algn="l"/>
                <a:tab pos="6197600" algn="l"/>
                <a:tab pos="9613900" algn="l"/>
              </a:tabLst>
              <a:defRPr sz="9600"/>
            </a:pPr>
            <a:r>
              <a:t>οὕς	ἅς	ἅ	whom/which/that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Form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</a:t>
            </a:r>
          </a:p>
        </p:txBody>
      </p:sp>
      <p:sp>
        <p:nvSpPr>
          <p:cNvPr id="114" name="Number and gender by anteceden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Number and gender by antecedent</a:t>
            </a:r>
          </a:p>
          <a:p>
            <a:r>
              <a:t>Case by function inside the relative clause</a:t>
            </a:r>
          </a:p>
          <a:p>
            <a:pPr lvl="1"/>
            <a:r>
              <a:t>“The woman, whom we saw, was walking to the subway.”</a:t>
            </a:r>
          </a:p>
          <a:p>
            <a:pPr lvl="1"/>
            <a:r>
              <a:t>“The star that they had seen in the east.”</a:t>
            </a:r>
          </a:p>
          <a:p>
            <a:pPr lvl="1"/>
            <a:r>
              <a:t>If difficult, replace with antecedent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</Words>
  <Application>Microsoft Macintosh PowerPoint</Application>
  <PresentationFormat>Custom</PresentationFormat>
  <Paragraphs>90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14</vt:lpstr>
      <vt:lpstr>“Who, that, which (whom, whose)”</vt:lpstr>
      <vt:lpstr>“Who, that, which (whom, whose)”</vt:lpstr>
      <vt:lpstr>Relative Clause</vt:lpstr>
      <vt:lpstr>Relative Clause</vt:lpstr>
      <vt:lpstr>Relative Clause</vt:lpstr>
      <vt:lpstr>ὅς, ἥ, ὅ</vt:lpstr>
      <vt:lpstr>ὅς, ἥ, ὅ</vt:lpstr>
      <vt:lpstr>Form</vt:lpstr>
      <vt:lpstr>Form</vt:lpstr>
      <vt:lpstr>Form</vt:lpstr>
      <vt:lpstr>Form</vt:lpstr>
      <vt:lpstr>Function</vt:lpstr>
      <vt:lpstr>Translation</vt:lpstr>
      <vt:lpstr>Summary</vt:lpstr>
      <vt:lpstr>Vocabulary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</dc:title>
  <cp:lastModifiedBy>Bill Mounce</cp:lastModifiedBy>
  <cp:revision>1</cp:revision>
  <dcterms:modified xsi:type="dcterms:W3CDTF">2019-01-22T18:13:00Z</dcterms:modified>
</cp:coreProperties>
</file>