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9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9</a:t>
            </a:r>
          </a:p>
        </p:txBody>
      </p:sp>
      <p:sp>
        <p:nvSpPr>
          <p:cNvPr id="89" name="Adjectives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Adjectives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Adjectives.png" descr="Adjectiv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1885095"/>
            <a:ext cx="18288000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Recognition: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Recognition: Article</a:t>
            </a:r>
          </a:p>
        </p:txBody>
      </p:sp>
      <p:sp>
        <p:nvSpPr>
          <p:cNvPr id="117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ognition: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Recognition: Article</a:t>
            </a:r>
          </a:p>
        </p:txBody>
      </p:sp>
      <p:sp>
        <p:nvSpPr>
          <p:cNvPr id="120" name="All adverbial adjectives are anarthrou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All adverbial adjectives are anarthrous </a:t>
            </a:r>
          </a:p>
          <a:p>
            <a:r>
              <a:t>Most articular adjectives are attributive/substantival</a:t>
            </a:r>
          </a:p>
          <a:p>
            <a:r>
              <a:t>If nouns is articular and adjective is anarthrous, the adjective is predicate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ognition: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Recognition: Article</a:t>
            </a:r>
          </a:p>
        </p:txBody>
      </p:sp>
      <p:sp>
        <p:nvSpPr>
          <p:cNvPr id="123" name="What if no article?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 if no article?</a:t>
            </a:r>
          </a:p>
          <a:p>
            <a:pPr algn="ctr">
              <a:defRPr sz="9600"/>
            </a:pPr>
            <a:r>
              <a:t>ἀγαθὸς ἄνθρωπος</a:t>
            </a:r>
          </a:p>
          <a:p>
            <a:pPr algn="ctr">
              <a:defRPr sz="9600"/>
            </a:pPr>
            <a:r>
              <a:t>ἄνθρωπος ἀγαθὸς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ognition: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Recognition: Article</a:t>
            </a:r>
          </a:p>
        </p:txBody>
      </p:sp>
      <p:sp>
        <p:nvSpPr>
          <p:cNvPr id="126" name="ἀγαθὸς ἄνθρωπος…"/>
          <p:cNvSpPr txBox="1">
            <a:spLocks noGrp="1"/>
          </p:cNvSpPr>
          <p:nvPr>
            <p:ph type="body" idx="1"/>
          </p:nvPr>
        </p:nvSpPr>
        <p:spPr>
          <a:xfrm>
            <a:off x="1257300" y="4470844"/>
            <a:ext cx="21907500" cy="6599635"/>
          </a:xfrm>
          <a:prstGeom prst="rect">
            <a:avLst/>
          </a:prstGeom>
        </p:spPr>
        <p:txBody>
          <a:bodyPr anchor="ctr"/>
          <a:lstStyle/>
          <a:p>
            <a:pPr algn="ctr">
              <a:defRPr sz="14400"/>
            </a:pPr>
            <a:r>
              <a:t>ἀγαθὸς ἄνθρωπος</a:t>
            </a:r>
          </a:p>
          <a:p>
            <a:pPr algn="ctr">
              <a:defRPr sz="14400"/>
            </a:pPr>
            <a:r>
              <a:t>ἄνθρωπος ἀγαθὸς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29" name="Article and preposition phras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Article and preposition phrase</a:t>
            </a:r>
          </a:p>
          <a:p>
            <a:pPr marL="2324100" lvl="1"/>
            <a:r>
              <a:t>Article-noun-article-modifier</a:t>
            </a:r>
          </a:p>
          <a:p>
            <a:pPr marL="2324100" lvl="1"/>
            <a:r>
              <a:t>τοὺς παῖδας τοὺς ἐν Βηθλέεμ</a:t>
            </a:r>
          </a:p>
          <a:p>
            <a:r>
              <a:t>Substantive</a:t>
            </a:r>
          </a:p>
          <a:p>
            <a:pPr marL="2451100" lvl="1"/>
            <a:r>
              <a:t>ἐλάλησαν τὸν λόγον τοῦ κυρίου πᾶσιν τοῖς ἐν τῇ οἰκίᾳ.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Odds ’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’n Ends</a:t>
            </a:r>
          </a:p>
        </p:txBody>
      </p:sp>
      <p:sp>
        <p:nvSpPr>
          <p:cNvPr id="132" name="2-2 Adjec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AutoNum type="arabicPeriod" startAt="3"/>
            </a:pPr>
            <a:r>
              <a:t>2-2 Adjective</a:t>
            </a:r>
          </a:p>
          <a:p>
            <a:pPr lvl="1"/>
            <a:r>
              <a:t>αἰώνιος, -ον</a:t>
            </a:r>
          </a:p>
          <a:p>
            <a:pPr>
              <a:buAutoNum type="arabicPeriod" startAt="3"/>
            </a:pPr>
            <a:r>
              <a:t>Neuter Plural Subjects</a:t>
            </a:r>
          </a:p>
          <a:p>
            <a:pPr lvl="1"/>
            <a:r>
              <a:t>Singular verb when think of subject as a unit.</a:t>
            </a:r>
          </a:p>
          <a:p>
            <a:pPr lvl="1"/>
            <a:r>
              <a:t>“Test the spirits and see if they are (ἐστιν) from God” (1 Jn 4:1).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ranslation Hi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Hints</a:t>
            </a:r>
          </a:p>
        </p:txBody>
      </p:sp>
      <p:sp>
        <p:nvSpPr>
          <p:cNvPr id="135" name="Keep modifiers with head nouns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Keep modifiers with head nouns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8" name="Article &amp; word to modify: attribu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Article &amp; word to modify: attributive</a:t>
            </a:r>
          </a:p>
          <a:p>
            <a:pPr marL="1481666" indent="-1481666">
              <a:buSzPct val="100000"/>
              <a:buAutoNum type="arabicPeriod"/>
            </a:pPr>
            <a:r>
              <a:t>Article &amp; not modify: substantive</a:t>
            </a:r>
          </a:p>
          <a:p>
            <a:pPr marL="1481666" indent="-1481666">
              <a:buSzPct val="100000"/>
              <a:buAutoNum type="arabicPeriod"/>
            </a:pPr>
            <a:r>
              <a:t>Articular noun + anarthrous adjective: adverbial</a:t>
            </a:r>
          </a:p>
          <a:p>
            <a:pPr marL="1481666" indent="-1481666">
              <a:buSzPct val="100000"/>
              <a:buAutoNum type="arabicPeriod"/>
            </a:pPr>
            <a:r>
              <a:t>Anarthrous noun and adjective: context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1" name="Prepositional phrase as modifie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5"/>
            </a:pPr>
            <a:r>
              <a:t>Prepositional phrase as modifier </a:t>
            </a:r>
          </a:p>
          <a:p>
            <a:pPr marL="1481666" indent="-1481666">
              <a:buSzPct val="100000"/>
              <a:buAutoNum type="arabicPeriod" startAt="5"/>
            </a:pPr>
            <a:r>
              <a:t>2–2 adjectives</a:t>
            </a:r>
          </a:p>
          <a:p>
            <a:pPr marL="1481666" indent="-1481666">
              <a:buSzPct val="100000"/>
              <a:buAutoNum type="arabicPeriod" startAt="5"/>
            </a:pPr>
            <a:r>
              <a:t>Plural neuter subject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he Fo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The Fog</a:t>
            </a:r>
          </a:p>
        </p:txBody>
      </p:sp>
      <p:pic>
        <p:nvPicPr>
          <p:cNvPr id="144" name="the fog.tiff" descr="the fog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43900" y="4305300"/>
            <a:ext cx="7698442" cy="78524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“Adjective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“Adjective”</a:t>
            </a:r>
          </a:p>
          <a:p>
            <a:pPr lvl="1"/>
            <a:r>
              <a:t>Modifies noun or pronoun</a:t>
            </a:r>
          </a:p>
          <a:p>
            <a:r>
              <a:t>1. Attributive</a:t>
            </a:r>
          </a:p>
          <a:p>
            <a:pPr lvl="1"/>
            <a:r>
              <a:t>Gives quality, attribute of </a:t>
            </a:r>
            <a:r>
              <a:rPr b="1">
                <a:solidFill>
                  <a:srgbClr val="000000"/>
                </a:solidFill>
              </a:rPr>
              <a:t>head</a:t>
            </a:r>
            <a:r>
              <a:t> noun — normal</a:t>
            </a:r>
          </a:p>
          <a:p>
            <a:pPr lvl="1"/>
            <a:r>
              <a:t>“He studied ancient Hebrew”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ἀγαθός, –ή, –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ἀγαθός, –ή, –όν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ἀγαπητός, –ή, –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ἀγαπητός, –ή, –όν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αἰώνιος, –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αἰώνιος, –ον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ἀλλήλω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ἀλλήλων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ἀπεκρίθη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ἀπεκρίθη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δοῦλ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δοῦλος, -ου, ὁ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ἐά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ἐάν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ἐμός, ἐμή, ἐμ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ἐμός, ἐμή, ἐμόν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ἐντολή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ἐντολή, -ῆς, ἡ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καθώ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καθώς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5" name="Substantive: Nou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AutoNum type="arabicPeriod" startAt="2"/>
            </a:pPr>
            <a:r>
              <a:t>Substantive: Noun</a:t>
            </a:r>
          </a:p>
          <a:p>
            <a:pPr lvl="1"/>
            <a:r>
              <a:t>“Out with the old.”</a:t>
            </a:r>
          </a:p>
          <a:p>
            <a:pPr>
              <a:buAutoNum type="arabicPeriod" startAt="2"/>
            </a:pPr>
            <a:r>
              <a:t>Predicate adjective</a:t>
            </a:r>
          </a:p>
          <a:p>
            <a:pPr lvl="1"/>
            <a:r>
              <a:t>“To be” is stated or implied</a:t>
            </a:r>
          </a:p>
          <a:p>
            <a:pPr lvl="1"/>
            <a:r>
              <a:t>“She is young.”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κακός, -ή, -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κακός, -ή, -όν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μου ( ἐμοῦ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μου ( ἐμοῦ)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νεκρός, -ά, -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νεκρός, -ά, -όν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πιστός, -ή, -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πιστός, -ή, -όν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πονηρός, -ά, -ό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πονηρός, -ά, -όν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πρῶτ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πρῶτος, -η, -ον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τρίτ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τρίτος, -η, -ον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Paradigm</a:t>
            </a:r>
          </a:p>
        </p:txBody>
      </p:sp>
      <p:sp>
        <p:nvSpPr>
          <p:cNvPr id="98" name="2 1 2 masc fem neu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800" defTabSz="819150">
              <a:lnSpc>
                <a:spcPct val="110000"/>
              </a:lnSpc>
              <a:tabLst>
                <a:tab pos="8915400" algn="l"/>
                <a:tab pos="16535400" algn="l"/>
              </a:tabLst>
              <a:defRPr sz="7200">
                <a:solidFill>
                  <a:srgbClr val="53585F"/>
                </a:solidFill>
              </a:defRPr>
            </a:pPr>
            <a:r>
              <a:t>2	1	2</a:t>
            </a:r>
            <a:br/>
            <a:r>
              <a:t>masc	fem	neut</a:t>
            </a:r>
          </a:p>
          <a:p>
            <a:pPr marL="685800" defTabSz="819150">
              <a:lnSpc>
                <a:spcPct val="110000"/>
              </a:lnSpc>
              <a:tabLst>
                <a:tab pos="8915400" algn="l"/>
                <a:tab pos="16535400" algn="l"/>
              </a:tabLst>
              <a:defRPr sz="9600"/>
            </a:pPr>
            <a:r>
              <a:t>ἀγαθός	ἀγαθή	ἀγαθόν</a:t>
            </a:r>
            <a:br/>
            <a:r>
              <a:t>ἀγαθοῦ	ἀγαθῆς	ἀγαθοῦ</a:t>
            </a:r>
            <a:br/>
            <a:r>
              <a:t>ἀγαθῷ	ἀγαθῇ	ἀγαθῷ</a:t>
            </a:r>
            <a:br/>
            <a:r>
              <a:t>ἀγαθόν	ἀγαθήν	ἀγαθόν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Paradigm</a:t>
            </a:r>
          </a:p>
        </p:txBody>
      </p:sp>
      <p:sp>
        <p:nvSpPr>
          <p:cNvPr id="101" name="2 1 2 masc fem neu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800" defTabSz="819150">
              <a:lnSpc>
                <a:spcPct val="110000"/>
              </a:lnSpc>
              <a:tabLst>
                <a:tab pos="8915400" algn="l"/>
                <a:tab pos="16535400" algn="l"/>
              </a:tabLst>
              <a:defRPr sz="7200">
                <a:solidFill>
                  <a:srgbClr val="53585F"/>
                </a:solidFill>
              </a:defRPr>
            </a:pPr>
            <a:r>
              <a:t>2	1	2</a:t>
            </a:r>
            <a:br/>
            <a:r>
              <a:t>masc	fem	neut</a:t>
            </a:r>
          </a:p>
          <a:p>
            <a:pPr marL="685800" defTabSz="819150">
              <a:lnSpc>
                <a:spcPct val="110000"/>
              </a:lnSpc>
              <a:tabLst>
                <a:tab pos="8915400" algn="l"/>
                <a:tab pos="16535400" algn="l"/>
              </a:tabLst>
              <a:defRPr sz="9600"/>
            </a:pPr>
            <a:r>
              <a:t>ἀγαθοί	ἀγαθαί	ἀγαθά</a:t>
            </a:r>
            <a:br/>
            <a:r>
              <a:t>ἀγαθῶν	ἀγαθῶν	ἀγαθῶν</a:t>
            </a:r>
            <a:br/>
            <a:r>
              <a:t>ἀγαθοῖς	ἀγαθαῖς	ἀγαθοῖς</a:t>
            </a:r>
            <a:br/>
            <a:r>
              <a:t>ἀγαθούς	ἀγαθάς	ἀγαθά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hree Func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Functions</a:t>
            </a:r>
          </a:p>
        </p:txBody>
      </p:sp>
      <p:sp>
        <p:nvSpPr>
          <p:cNvPr id="104" name="Attribu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Attributive</a:t>
            </a:r>
          </a:p>
          <a:p>
            <a:pPr lvl="1"/>
            <a:r>
              <a:t>Agrees in c, n, g (ὁ ἀγαθὸς λόγος) — all 3 genders</a:t>
            </a:r>
          </a:p>
          <a:p>
            <a:pPr lvl="1"/>
            <a:r>
              <a:t>First attributive position</a:t>
            </a:r>
          </a:p>
          <a:p>
            <a:pPr lvl="1"/>
            <a:r>
              <a:t>Second attributive position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hree Func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Functions</a:t>
            </a:r>
          </a:p>
        </p:txBody>
      </p:sp>
      <p:sp>
        <p:nvSpPr>
          <p:cNvPr id="107" name="Substantival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AutoNum type="arabicPeriod" startAt="2"/>
            </a:pPr>
            <a:r>
              <a:t>Substantival</a:t>
            </a:r>
          </a:p>
          <a:p>
            <a:pPr lvl="1"/>
            <a:r>
              <a:t>Case: function. Number &amp; Gender: stands for.</a:t>
            </a:r>
          </a:p>
          <a:p>
            <a:pPr lvl="1"/>
            <a:r>
              <a:t>Common sense (add a word)</a:t>
            </a:r>
          </a:p>
          <a:p>
            <a:pPr>
              <a:buAutoNum type="arabicPeriod" startAt="2"/>
            </a:pPr>
            <a:r>
              <a:t>Predicate</a:t>
            </a:r>
          </a:p>
          <a:p>
            <a:pPr lvl="1"/>
            <a:r>
              <a:t>εἰμί expressed/implied (ὁ ἄνθρωπος ἀγαθός)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hree Func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Functions</a:t>
            </a:r>
          </a:p>
        </p:txBody>
      </p:sp>
      <p:sp>
        <p:nvSpPr>
          <p:cNvPr id="110" name="ὁ ἄνθρωπος ἀγαθός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6599636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None/>
              <a:defRPr sz="20000"/>
            </a:lvl1pPr>
          </a:lstStyle>
          <a:p>
            <a:r>
              <a:t>ὁ ἄνθρωπος ἀγαθός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ognition: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Recognition: Article</a:t>
            </a:r>
          </a:p>
        </p:txBody>
      </p:sp>
      <p:sp>
        <p:nvSpPr>
          <p:cNvPr id="113" name="Definition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Definitions</a:t>
            </a:r>
          </a:p>
          <a:p>
            <a:pPr lvl="1"/>
            <a:r>
              <a:t>Anarthrous</a:t>
            </a:r>
          </a:p>
          <a:p>
            <a:pPr lvl="1"/>
            <a:r>
              <a:t>Articular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Microsoft Macintosh PowerPoint</Application>
  <PresentationFormat>Custom</PresentationFormat>
  <Paragraphs>90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9</vt:lpstr>
      <vt:lpstr>English</vt:lpstr>
      <vt:lpstr>English</vt:lpstr>
      <vt:lpstr>Paradigm</vt:lpstr>
      <vt:lpstr>Paradigm</vt:lpstr>
      <vt:lpstr>Three Functions</vt:lpstr>
      <vt:lpstr>Three Functions</vt:lpstr>
      <vt:lpstr>Three Functions</vt:lpstr>
      <vt:lpstr>Recognition: Article</vt:lpstr>
      <vt:lpstr>Recognition: Article</vt:lpstr>
      <vt:lpstr>Recognition: Article</vt:lpstr>
      <vt:lpstr>Recognition: Article</vt:lpstr>
      <vt:lpstr>Recognition: Article</vt:lpstr>
      <vt:lpstr>Odds ‘n Ends</vt:lpstr>
      <vt:lpstr>Odds ’n Ends</vt:lpstr>
      <vt:lpstr>Translation Hints</vt:lpstr>
      <vt:lpstr>Summary</vt:lpstr>
      <vt:lpstr>Summary</vt:lpstr>
      <vt:lpstr>The Fog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</dc:title>
  <cp:lastModifiedBy>Bill Mounce</cp:lastModifiedBy>
  <cp:revision>1</cp:revision>
  <dcterms:modified xsi:type="dcterms:W3CDTF">2019-01-22T18:12:27Z</dcterms:modified>
</cp:coreProperties>
</file>