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19</a:t>
            </a:r>
          </a:p>
        </p:txBody>
      </p:sp>
      <p:sp>
        <p:nvSpPr>
          <p:cNvPr id="89" name="Future Active/Middle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Future Active/Middle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attern 1 (of 4): Roots not alter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 1 (of 4): Roots not altered</a:t>
            </a:r>
          </a:p>
        </p:txBody>
      </p:sp>
      <p:sp>
        <p:nvSpPr>
          <p:cNvPr id="122" name="*ἀκου → ἀκούω → ἀκούσω…"/>
          <p:cNvSpPr txBox="1">
            <a:spLocks noGrp="1"/>
          </p:cNvSpPr>
          <p:nvPr>
            <p:ph type="body" idx="1"/>
          </p:nvPr>
        </p:nvSpPr>
        <p:spPr>
          <a:xfrm>
            <a:off x="1257300" y="3818234"/>
            <a:ext cx="21907500" cy="7664849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*ἀκου → </a:t>
            </a:r>
            <a:r>
              <a:rPr>
                <a:solidFill>
                  <a:srgbClr val="A86C24"/>
                </a:solidFill>
              </a:rPr>
              <a:t>ἀκού</a:t>
            </a:r>
            <a:r>
              <a:t>ω → </a:t>
            </a:r>
            <a:r>
              <a:rPr>
                <a:solidFill>
                  <a:srgbClr val="A86C24"/>
                </a:solidFill>
              </a:rPr>
              <a:t>ἀκού</a:t>
            </a:r>
            <a:r>
              <a:t>σω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*ποιε → </a:t>
            </a:r>
            <a:r>
              <a:rPr>
                <a:solidFill>
                  <a:srgbClr val="A86C24"/>
                </a:solidFill>
              </a:rPr>
              <a:t>ποιέ</a:t>
            </a:r>
            <a:r>
              <a:t>ω → </a:t>
            </a:r>
            <a:r>
              <a:rPr>
                <a:solidFill>
                  <a:srgbClr val="A86C24"/>
                </a:solidFill>
              </a:rPr>
              <a:t>ποιή</a:t>
            </a:r>
            <a:r>
              <a:t>σω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*βλεπ → </a:t>
            </a:r>
            <a:r>
              <a:rPr>
                <a:solidFill>
                  <a:srgbClr val="A86C24"/>
                </a:solidFill>
              </a:rPr>
              <a:t>βλέπ</a:t>
            </a:r>
            <a:r>
              <a:t>ω → </a:t>
            </a:r>
            <a:r>
              <a:rPr>
                <a:solidFill>
                  <a:srgbClr val="A86C24"/>
                </a:solidFill>
              </a:rPr>
              <a:t>βλέψ</a:t>
            </a:r>
            <a:r>
              <a:t>ω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Future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Active Indicative</a:t>
            </a:r>
          </a:p>
        </p:txBody>
      </p:sp>
      <p:graphicFrame>
        <p:nvGraphicFramePr>
          <p:cNvPr id="125" name="Table"/>
          <p:cNvGraphicFramePr/>
          <p:nvPr/>
        </p:nvGraphicFramePr>
        <p:xfrm>
          <a:off x="1255841" y="3784600"/>
          <a:ext cx="21910418" cy="913358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95482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Future active tense stem + </a:t>
                      </a:r>
                      <a:br/>
                      <a:r>
                        <a:t>Tense formative (σ) + Connecting vowel + </a:t>
                      </a:r>
                      <a:br/>
                      <a:r>
                        <a:t>Primary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σ + ο + μεν → λύσομεν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λύσω I will loose ο - λύω λύσεις You will loose ε ς λύεις λύσει He will loose ε ι λύει…"/>
          <p:cNvSpPr txBox="1"/>
          <p:nvPr/>
        </p:nvSpPr>
        <p:spPr>
          <a:xfrm>
            <a:off x="1238597" y="3704228"/>
            <a:ext cx="21906807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045200" algn="l"/>
                <a:tab pos="14046200" algn="l"/>
                <a:tab pos="15062200" algn="l"/>
                <a:tab pos="174752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ω	I will loose	ο	-	λύω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εις	You will loose	ε	ς	λύεις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ει	He will loose	ε	ι	λύει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045200" algn="l"/>
                <a:tab pos="14046200" algn="l"/>
                <a:tab pos="15062200" algn="l"/>
                <a:tab pos="174752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ομεν	We will loose	ο	μεν	λύομεν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ετε	You will loose	ε	τε	λύετε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ουσι(ν)	They will loose	ο	νσι	λύουσι(ν)</a:t>
            </a:r>
          </a:p>
        </p:txBody>
      </p:sp>
      <p:sp>
        <p:nvSpPr>
          <p:cNvPr id="128" name="Future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Active Indicative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ontract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  <p:sp>
        <p:nvSpPr>
          <p:cNvPr id="131" name="*ἀγαπα + σ + ω → ἀγαπήσω…"/>
          <p:cNvSpPr txBox="1">
            <a:spLocks noGrp="1"/>
          </p:cNvSpPr>
          <p:nvPr>
            <p:ph type="body" sz="half" idx="1"/>
          </p:nvPr>
        </p:nvSpPr>
        <p:spPr>
          <a:xfrm>
            <a:off x="3100139" y="4525615"/>
            <a:ext cx="18183722" cy="608717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4470400" algn="l"/>
                <a:tab pos="6248400" algn="l"/>
                <a:tab pos="7899400" algn="l"/>
                <a:tab pos="9677400" algn="l"/>
                <a:tab pos="11455400" algn="l"/>
                <a:tab pos="13347700" algn="l"/>
              </a:tabLst>
              <a:defRPr sz="9600"/>
            </a:pPr>
            <a:r>
              <a:t>*ἀγαπα	+	σ	+	ω	→	ἀγαπ</a:t>
            </a:r>
            <a:r>
              <a:rPr>
                <a:solidFill>
                  <a:srgbClr val="B26900"/>
                </a:solidFill>
              </a:rPr>
              <a:t>ή</a:t>
            </a:r>
            <a:r>
              <a:t>σω</a:t>
            </a:r>
          </a:p>
          <a:p>
            <a:pPr>
              <a:lnSpc>
                <a:spcPct val="110000"/>
              </a:lnSpc>
              <a:tabLst>
                <a:tab pos="4470400" algn="l"/>
                <a:tab pos="6248400" algn="l"/>
                <a:tab pos="7899400" algn="l"/>
                <a:tab pos="9677400" algn="l"/>
                <a:tab pos="11455400" algn="l"/>
                <a:tab pos="13347700" algn="l"/>
              </a:tabLst>
              <a:defRPr sz="9600"/>
            </a:pPr>
            <a:r>
              <a:t>*ποιε	+	σ	+	ω	→	ποι</a:t>
            </a:r>
            <a:r>
              <a:rPr>
                <a:solidFill>
                  <a:srgbClr val="B26900"/>
                </a:solidFill>
              </a:rPr>
              <a:t>ή</a:t>
            </a:r>
            <a:r>
              <a:t>σω</a:t>
            </a:r>
          </a:p>
          <a:p>
            <a:pPr>
              <a:lnSpc>
                <a:spcPct val="110000"/>
              </a:lnSpc>
              <a:tabLst>
                <a:tab pos="4470400" algn="l"/>
                <a:tab pos="6248400" algn="l"/>
                <a:tab pos="7899400" algn="l"/>
                <a:tab pos="9677400" algn="l"/>
                <a:tab pos="11455400" algn="l"/>
                <a:tab pos="13347700" algn="l"/>
              </a:tabLst>
              <a:defRPr sz="9600"/>
            </a:pPr>
            <a:r>
              <a:t>*πληρο	+	σ	+	ω	→	πληρ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σω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quare of Stop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Square of Stops</a:t>
            </a:r>
          </a:p>
        </p:txBody>
      </p:sp>
      <p:graphicFrame>
        <p:nvGraphicFramePr>
          <p:cNvPr id="134" name="Table"/>
          <p:cNvGraphicFramePr/>
          <p:nvPr/>
        </p:nvGraphicFramePr>
        <p:xfrm>
          <a:off x="4268454" y="4114800"/>
          <a:ext cx="14837938" cy="67767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1584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738640">
                <a:tc>
                  <a:txBody>
                    <a:bodyPr/>
                    <a:lstStyle/>
                    <a:p>
                      <a:pPr marL="308610" algn="l">
                        <a:lnSpc>
                          <a:spcPct val="130000"/>
                        </a:lnSpc>
                        <a:tabLst>
                          <a:tab pos="4813300" algn="l"/>
                          <a:tab pos="6642100" algn="l"/>
                          <a:tab pos="8343900" algn="l"/>
                          <a:tab pos="10185400" algn="l"/>
                          <a:tab pos="123444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Labial	</a:t>
                      </a:r>
                      <a:r>
                        <a:rPr sz="9600"/>
                        <a:t>π	β	φ	→	ψ</a:t>
                      </a:r>
                    </a:p>
                    <a:p>
                      <a:pPr marL="308610" algn="l">
                        <a:lnSpc>
                          <a:spcPct val="130000"/>
                        </a:lnSpc>
                        <a:tabLst>
                          <a:tab pos="4813300" algn="l"/>
                          <a:tab pos="6642100" algn="l"/>
                          <a:tab pos="8343900" algn="l"/>
                          <a:tab pos="10185400" algn="l"/>
                          <a:tab pos="123444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Velar	</a:t>
                      </a:r>
                      <a:r>
                        <a:rPr sz="9600"/>
                        <a:t>κ	γ	χ	→	ξ</a:t>
                      </a:r>
                    </a:p>
                    <a:p>
                      <a:pPr marL="308610" algn="l">
                        <a:lnSpc>
                          <a:spcPct val="130000"/>
                        </a:lnSpc>
                        <a:tabLst>
                          <a:tab pos="4813300" algn="l"/>
                          <a:tab pos="6642100" algn="l"/>
                          <a:tab pos="8343900" algn="l"/>
                          <a:tab pos="10185400" algn="l"/>
                          <a:tab pos="12344400" algn="l"/>
                        </a:tabLst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Dental	</a:t>
                      </a:r>
                      <a:r>
                        <a:rPr sz="9600"/>
                        <a:t>τ	δ	θ	→	σ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uture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Middle Indicative</a:t>
            </a:r>
          </a:p>
        </p:txBody>
      </p:sp>
      <p:graphicFrame>
        <p:nvGraphicFramePr>
          <p:cNvPr id="137" name="Table"/>
          <p:cNvGraphicFramePr/>
          <p:nvPr/>
        </p:nvGraphicFramePr>
        <p:xfrm>
          <a:off x="1267831" y="3549947"/>
          <a:ext cx="21886438" cy="961370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886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75602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Future active tense stem + </a:t>
                      </a:r>
                      <a:br/>
                      <a:r>
                        <a:t>Tense formative (σ)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πορευ + σ + ο + μαι → πορεύσομαι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πορεύσομαι I will go ο μαι πορεύσῃ You will go ε σαι πορεύσεται He will go ε ται…"/>
          <p:cNvSpPr txBox="1"/>
          <p:nvPr/>
        </p:nvSpPr>
        <p:spPr>
          <a:xfrm>
            <a:off x="1534269" y="3812238"/>
            <a:ext cx="21315463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8458200" algn="l"/>
                <a:tab pos="18084800" algn="r"/>
                <a:tab pos="190627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πορεύ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ομαι	I will go	ο	μαι</a:t>
            </a:r>
            <a:br/>
            <a:r>
              <a:t>πορεύ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ῃ	You will go	ε	σαι</a:t>
            </a:r>
            <a:br/>
            <a:r>
              <a:t>πορεύ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εται	He will go	ε	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8458200" algn="l"/>
                <a:tab pos="18084800" algn="r"/>
                <a:tab pos="190627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πορευ</a:t>
            </a:r>
            <a:r>
              <a:rPr>
                <a:solidFill>
                  <a:srgbClr val="B26900"/>
                </a:solidFill>
              </a:rPr>
              <a:t>σ</a:t>
            </a:r>
            <a:r>
              <a:t>όμεθα	We will go	ο	μεθα</a:t>
            </a:r>
            <a:br/>
            <a:r>
              <a:t>πορεύ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εσθε	You will go	ε	σθε</a:t>
            </a:r>
            <a:br/>
            <a:r>
              <a:t>πορεύ</a:t>
            </a:r>
            <a:r>
              <a:rPr>
                <a:solidFill>
                  <a:srgbClr val="B26900"/>
                </a:solidFill>
              </a:rPr>
              <a:t>σ</a:t>
            </a:r>
            <a:r>
              <a:t>ονται	They will go	ο	νται</a:t>
            </a:r>
          </a:p>
        </p:txBody>
      </p:sp>
      <p:sp>
        <p:nvSpPr>
          <p:cNvPr id="140" name="Future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Middle Indicative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Middle-Only/Depon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Middle-Only/Deponent</a:t>
            </a:r>
          </a:p>
        </p:txBody>
      </p:sp>
      <p:sp>
        <p:nvSpPr>
          <p:cNvPr id="143" name="Characteristic of a single tens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Characteristic of a single tense</a:t>
            </a:r>
          </a:p>
          <a:p>
            <a:pPr lvl="1"/>
            <a:r>
              <a:t>But if middle-only in present, probably in future</a:t>
            </a:r>
          </a:p>
          <a:p>
            <a:r>
              <a:t>How know?</a:t>
            </a:r>
          </a:p>
          <a:p>
            <a:pPr lvl="1"/>
            <a:r>
              <a:t>πορεύομαι, πορεύσομαι</a:t>
            </a:r>
          </a:p>
          <a:p>
            <a:r>
              <a:t>Translation</a:t>
            </a:r>
          </a:p>
          <a:p>
            <a:pPr lvl="1"/>
            <a:r>
              <a:t>Active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46" name="ἔσομαι I will be πορεύσομαι ἔσῃ You will be πορεύσῃ ἔσται He will be πορεύσεται…"/>
          <p:cNvSpPr txBox="1">
            <a:spLocks noGrp="1"/>
          </p:cNvSpPr>
          <p:nvPr>
            <p:ph type="body" idx="1"/>
          </p:nvPr>
        </p:nvSpPr>
        <p:spPr>
          <a:xfrm>
            <a:off x="1950094" y="3797101"/>
            <a:ext cx="20483812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5715000" algn="l"/>
                <a:tab pos="14617700" algn="l"/>
              </a:tabLst>
            </a:pPr>
            <a:r>
              <a:t>ἔσομαι	I will be	πορεύσομαι</a:t>
            </a:r>
            <a:br/>
            <a:r>
              <a:t>ἔσῃ	You will be	πορεύσῃ</a:t>
            </a:r>
            <a:br/>
            <a:r>
              <a:t>ἔσται	He will be	πορεύσεται</a:t>
            </a:r>
          </a:p>
          <a:p>
            <a:pPr marL="685800" defTabSz="685800">
              <a:lnSpc>
                <a:spcPct val="110000"/>
              </a:lnSpc>
              <a:tabLst>
                <a:tab pos="5715000" algn="l"/>
                <a:tab pos="14617700" algn="l"/>
              </a:tabLst>
            </a:pPr>
            <a:r>
              <a:t>ἐσόμεθα	We will be	πορευσόμεθα</a:t>
            </a:r>
            <a:br/>
            <a:r>
              <a:t>ἔσεσθε	You will be	πορεύσεσθε</a:t>
            </a:r>
            <a:br/>
            <a:r>
              <a:t>ἔσονται	They will be	πορεύσονται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9" name="Future time, undefined aspec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Future time, undefined aspect</a:t>
            </a:r>
          </a:p>
          <a:p>
            <a:r>
              <a:t>Pattern 1 verbs (root = present tense form)</a:t>
            </a:r>
          </a:p>
          <a:p>
            <a:pPr lvl="1"/>
            <a:r>
              <a:t>ι or υ</a:t>
            </a:r>
          </a:p>
          <a:p>
            <a:pPr lvl="1"/>
            <a:r>
              <a:t>Contracts</a:t>
            </a:r>
          </a:p>
          <a:p>
            <a:pPr lvl="1"/>
            <a:r>
              <a:t>Stop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Future formed from present principal par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Future formed from present principal part </a:t>
            </a:r>
          </a:p>
          <a:p>
            <a:pPr marL="1481666" indent="-1481666">
              <a:buSzPct val="100000"/>
              <a:buAutoNum type="arabicPeriod"/>
            </a:pPr>
            <a:r>
              <a:t>“Will” (or “shall” for first person)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2" name="Tense formative (σ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3"/>
            </a:pPr>
            <a:r>
              <a:t>Tense formative (σ)</a:t>
            </a:r>
          </a:p>
          <a:p>
            <a:pPr>
              <a:buAutoNum type="arabicPeriod" startAt="3"/>
            </a:pPr>
            <a:r>
              <a:t>Primary endings: active or middle/passive</a:t>
            </a:r>
          </a:p>
          <a:p>
            <a:pPr>
              <a:buAutoNum type="arabicPeriod" startAt="3"/>
            </a:pPr>
            <a:r>
              <a:t>Contract verbs, Square of Stops</a:t>
            </a:r>
          </a:p>
          <a:p>
            <a:pPr>
              <a:buAutoNum type="arabicPeriod" startAt="3"/>
            </a:pPr>
            <a:r>
              <a:t>Middle-only/Deponent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55" name="Table"/>
          <p:cNvGraphicFramePr/>
          <p:nvPr/>
        </p:nvGraphicFramePr>
        <p:xfrm>
          <a:off x="1255841" y="3902918"/>
          <a:ext cx="21910418" cy="753988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01781">
                <a:tc>
                  <a:txBody>
                    <a:bodyPr/>
                    <a:lstStyle/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act		pres		ο/ε	prim act	λύω</a:t>
                      </a:r>
                      <a:br/>
                      <a:r>
                        <a:t>Present m/p		pres		ο/ε	prim m/p	λύομαι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Future act		fut act	σ	ο/ε</a:t>
                      </a:r>
                      <a:r>
                        <a:rPr sz="5000"/>
                        <a:t>	</a:t>
                      </a:r>
                      <a:r>
                        <a:t>prim act	λύσω</a:t>
                      </a:r>
                      <a:br/>
                      <a:r>
                        <a:t>Future mid		fut act	σ	ο/ε</a:t>
                      </a:r>
                      <a:r>
                        <a:rPr sz="5000"/>
                        <a:t>	</a:t>
                      </a:r>
                      <a:r>
                        <a:t>prim m/p	πορεύσομαι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βασιλεύς, -έω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βασιλεύς, -έως, ὁ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γενν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γεννάω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ζ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ζάω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Ἰουδαί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Ἰουδαία, -ας, ἡ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Ἰουδαίος, -αία, -αί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Ἰουδαίος, -αία, -αίον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Ἰσραήλ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Ἰσραήλ, ὁ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καρπ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καρπός, -οῦ, ὁ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μείζων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μείζων, -ον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5" name="Future time (not aspect): “will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Future time (not aspect): “will”</a:t>
            </a:r>
          </a:p>
          <a:p>
            <a:r>
              <a:t>Aspect: undefined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ὅλ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ὅλος, -η, -ον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προσκυν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προσκυνέω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Verbal Root…"/>
          <p:cNvSpPr txBox="1"/>
          <p:nvPr/>
        </p:nvSpPr>
        <p:spPr>
          <a:xfrm>
            <a:off x="1217949" y="1371600"/>
            <a:ext cx="21926551" cy="1097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8200" tIns="838200" rIns="838200" bIns="838200" anchor="ctr"/>
          <a:lstStyle/>
          <a:p>
            <a:pPr lvl="3" indent="0" algn="ctr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Verbal Root</a:t>
            </a:r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/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/>
            </a:pPr>
            <a:endParaRPr/>
          </a:p>
          <a:p>
            <a:pPr lvl="3" indent="0">
              <a:lnSpc>
                <a:spcPts val="9000"/>
              </a:lnSpc>
              <a:spcBef>
                <a:spcPts val="6100"/>
              </a:spcBef>
              <a:tabLst>
                <a:tab pos="3403600" algn="ctr"/>
                <a:tab pos="10109200" algn="ctr"/>
                <a:tab pos="17056100" algn="ctr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Present stem	Future stem	Aorist stem</a:t>
            </a:r>
          </a:p>
        </p:txBody>
      </p:sp>
      <p:sp>
        <p:nvSpPr>
          <p:cNvPr id="98" name="Arrow"/>
          <p:cNvSpPr/>
          <p:nvPr/>
        </p:nvSpPr>
        <p:spPr>
          <a:xfrm rot="5416421">
            <a:off x="10300726" y="6220861"/>
            <a:ext cx="37719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99" name="Arrow"/>
          <p:cNvSpPr/>
          <p:nvPr/>
        </p:nvSpPr>
        <p:spPr>
          <a:xfrm rot="8290787">
            <a:off x="7342525" y="6298296"/>
            <a:ext cx="550545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0" name="Arrow"/>
          <p:cNvSpPr/>
          <p:nvPr/>
        </p:nvSpPr>
        <p:spPr>
          <a:xfrm rot="2700000">
            <a:off x="11460120" y="6264481"/>
            <a:ext cx="52197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1" name="Circle"/>
          <p:cNvSpPr/>
          <p:nvPr/>
        </p:nvSpPr>
        <p:spPr>
          <a:xfrm>
            <a:off x="11715750" y="4610100"/>
            <a:ext cx="933450" cy="933450"/>
          </a:xfrm>
          <a:prstGeom prst="ellipse">
            <a:avLst/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*λυ…"/>
          <p:cNvSpPr txBox="1"/>
          <p:nvPr/>
        </p:nvSpPr>
        <p:spPr>
          <a:xfrm>
            <a:off x="1219200" y="1371600"/>
            <a:ext cx="21926550" cy="1097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8200" tIns="838200" rIns="838200" bIns="838200" anchor="ctr"/>
          <a:lstStyle/>
          <a:p>
            <a:pPr lvl="3" indent="0" algn="ctr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*λυ</a:t>
            </a:r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lvl="3" indent="0">
              <a:lnSpc>
                <a:spcPts val="12600"/>
              </a:lnSpc>
              <a:spcBef>
                <a:spcPts val="3100"/>
              </a:spcBef>
              <a:tabLst>
                <a:tab pos="3962400" algn="l"/>
                <a:tab pos="6400800" algn="l"/>
                <a:tab pos="8712200" algn="l"/>
                <a:tab pos="11277600" algn="l"/>
                <a:tab pos="13957300" algn="l"/>
                <a:tab pos="17373600" algn="l"/>
              </a:tabLst>
              <a:defRPr sz="9000"/>
            </a:pPr>
            <a:endParaRPr/>
          </a:p>
          <a:p>
            <a:pPr lvl="3" indent="0">
              <a:lnSpc>
                <a:spcPts val="13000"/>
              </a:lnSpc>
              <a:spcBef>
                <a:spcPts val="3100"/>
              </a:spcBef>
              <a:tabLst>
                <a:tab pos="4749800" algn="ctr"/>
                <a:tab pos="10109200" algn="ctr"/>
                <a:tab pos="15722600" algn="ctr"/>
              </a:tabLst>
              <a:defRPr sz="9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λύω	λύσω	ἔλυσα</a:t>
            </a:r>
          </a:p>
        </p:txBody>
      </p:sp>
      <p:sp>
        <p:nvSpPr>
          <p:cNvPr id="104" name="Arrow"/>
          <p:cNvSpPr/>
          <p:nvPr/>
        </p:nvSpPr>
        <p:spPr>
          <a:xfrm rot="5416421">
            <a:off x="10300726" y="6220861"/>
            <a:ext cx="37719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5" name="Arrow"/>
          <p:cNvSpPr/>
          <p:nvPr/>
        </p:nvSpPr>
        <p:spPr>
          <a:xfrm rot="8290787">
            <a:off x="7342525" y="6298296"/>
            <a:ext cx="550545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6" name="Arrow"/>
          <p:cNvSpPr/>
          <p:nvPr/>
        </p:nvSpPr>
        <p:spPr>
          <a:xfrm rot="2700000">
            <a:off x="11460120" y="6264481"/>
            <a:ext cx="5219701" cy="914401"/>
          </a:xfrm>
          <a:prstGeom prst="rightArrow">
            <a:avLst>
              <a:gd name="adj1" fmla="val 29395"/>
              <a:gd name="adj2" fmla="val 79348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7" name="Circle"/>
          <p:cNvSpPr/>
          <p:nvPr/>
        </p:nvSpPr>
        <p:spPr>
          <a:xfrm>
            <a:off x="11715750" y="4610100"/>
            <a:ext cx="933450" cy="933450"/>
          </a:xfrm>
          <a:prstGeom prst="ellipse">
            <a:avLst/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even Greek Ten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Seven Greek Tenses</a:t>
            </a:r>
          </a:p>
        </p:txBody>
      </p:sp>
      <p:sp>
        <p:nvSpPr>
          <p:cNvPr id="110" name="ἀγαπάω present I lo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ἀγαπάω	present	I love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ἠγάπων	imperfect	I was loving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rPr>
                <a:solidFill>
                  <a:srgbClr val="B26900"/>
                </a:solidFill>
              </a:rPr>
              <a:t>ἀγαπήσω</a:t>
            </a:r>
            <a:r>
              <a:t>	future active	I will love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ἠγάπησα	aorist active	I loved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ἠγάπηκα	perfect active	I have loved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ἠγάπημαι	perfect m/p	I have been loved</a:t>
            </a:r>
          </a:p>
          <a:p>
            <a:pPr marL="1270000" indent="-1270000" defTabSz="685800">
              <a:lnSpc>
                <a:spcPct val="120000"/>
              </a:lnSpc>
              <a:spcBef>
                <a:spcPts val="0"/>
              </a:spcBef>
              <a:buClr>
                <a:srgbClr val="53585F"/>
              </a:buClr>
              <a:tabLst>
                <a:tab pos="7632700" algn="l"/>
                <a:tab pos="15011400" algn="l"/>
              </a:tabLst>
              <a:defRPr sz="7200"/>
            </a:pPr>
            <a:r>
              <a:t>ἠγαπήθην	aorist passive	I was loved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nse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Tense Stems</a:t>
            </a:r>
          </a:p>
        </p:txBody>
      </p:sp>
      <p:sp>
        <p:nvSpPr>
          <p:cNvPr id="113" name="λύω, λύσω, ἔλυσα, λέλυκα, λέλυμαι, ἐλύθην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λύω, λύσω, ἔλυσα, λέλυκα, λέλυμαι, ἐλύθην</a:t>
            </a:r>
          </a:p>
          <a:p>
            <a:r>
              <a:t>“Principal parts”</a:t>
            </a:r>
          </a:p>
          <a:p>
            <a:pPr lvl="1"/>
            <a:r>
              <a:t>Parts of speech</a:t>
            </a:r>
          </a:p>
          <a:p>
            <a:pPr lvl="1"/>
            <a:r>
              <a:t>“Tense forms”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nse Ste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Tense Stems</a:t>
            </a:r>
          </a:p>
        </p:txBody>
      </p:sp>
      <p:sp>
        <p:nvSpPr>
          <p:cNvPr id="116" name="λύω, λύσω, ἔλυσα, λέλυκα, λέλυμαι, ἐλύθην"/>
          <p:cNvSpPr txBox="1">
            <a:spLocks noGrp="1"/>
          </p:cNvSpPr>
          <p:nvPr>
            <p:ph type="body" sz="half" idx="1"/>
          </p:nvPr>
        </p:nvSpPr>
        <p:spPr>
          <a:xfrm>
            <a:off x="1257300" y="3833117"/>
            <a:ext cx="21907500" cy="6049766"/>
          </a:xfrm>
          <a:prstGeom prst="rect">
            <a:avLst/>
          </a:prstGeom>
        </p:spPr>
        <p:txBody>
          <a:bodyPr anchor="ctr"/>
          <a:lstStyle>
            <a:lvl1pPr algn="ctr"/>
          </a:lstStyle>
          <a:p>
            <a:r>
              <a:t>λύω, λύσω, ἔλυσα, λέλυκα, λέλυμαι, ἐλύθην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attern 1 (of 4): Roots not altere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 1 (of 4): Roots not altered</a:t>
            </a:r>
          </a:p>
        </p:txBody>
      </p:sp>
      <p:sp>
        <p:nvSpPr>
          <p:cNvPr id="119" name="Stems ending in an iota or upsil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Stems ending in an iota or upsilon</a:t>
            </a:r>
          </a:p>
          <a:p>
            <a:pPr lvl="1"/>
            <a:r>
              <a:t>*ἀκου → ἀκούω → ἀκούσω</a:t>
            </a:r>
          </a:p>
          <a:p>
            <a:r>
              <a:t>Contract verbs</a:t>
            </a:r>
          </a:p>
          <a:p>
            <a:pPr lvl="1"/>
            <a:r>
              <a:t>*ποιε → ποιέω → ποιήσω</a:t>
            </a:r>
          </a:p>
          <a:p>
            <a:r>
              <a:t>Stems ending in a stop</a:t>
            </a:r>
          </a:p>
          <a:p>
            <a:pPr lvl="1"/>
            <a:r>
              <a:t>*βλεπ → βλέπω → βλέψω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</Words>
  <Application>Microsoft Macintosh PowerPoint</Application>
  <PresentationFormat>Custom</PresentationFormat>
  <Paragraphs>100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19</vt:lpstr>
      <vt:lpstr>English</vt:lpstr>
      <vt:lpstr>Greek</vt:lpstr>
      <vt:lpstr>PowerPoint Presentation</vt:lpstr>
      <vt:lpstr>PowerPoint Presentation</vt:lpstr>
      <vt:lpstr>Seven Greek Tenses</vt:lpstr>
      <vt:lpstr>Tense Stems</vt:lpstr>
      <vt:lpstr>Tense Stems</vt:lpstr>
      <vt:lpstr>Pattern 1 (of 4): Roots not altered</vt:lpstr>
      <vt:lpstr>Pattern 1 (of 4): Roots not altered</vt:lpstr>
      <vt:lpstr>Future Active Indicative</vt:lpstr>
      <vt:lpstr>Future Active Indicative</vt:lpstr>
      <vt:lpstr>Contract Verbs</vt:lpstr>
      <vt:lpstr>Square of Stops</vt:lpstr>
      <vt:lpstr>Future Middle Indicative</vt:lpstr>
      <vt:lpstr>Future Middle Indicative</vt:lpstr>
      <vt:lpstr>Middle-Only/Deponent</vt:lpstr>
      <vt:lpstr>εἰμί</vt:lpstr>
      <vt:lpstr>Summary</vt:lpstr>
      <vt:lpstr>Summary</vt:lpstr>
      <vt:lpstr>Master Verb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19</dc:title>
  <cp:lastModifiedBy>Bill Mounce</cp:lastModifiedBy>
  <cp:revision>1</cp:revision>
  <dcterms:modified xsi:type="dcterms:W3CDTF">2019-01-22T18:13:39Z</dcterms:modified>
</cp:coreProperties>
</file>