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6" name="Shape 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indent="0" algn="ctr">
              <a:spcBef>
                <a:spcPts val="3400"/>
              </a:spcBef>
              <a:buSzTx/>
              <a:buNone/>
              <a:defRPr sz="1800"/>
            </a:lvl4pPr>
            <a:lvl5pPr marL="0" indent="0" algn="ctr">
              <a:spcBef>
                <a:spcPts val="3400"/>
              </a:spcBef>
              <a:buSzTx/>
              <a:buNone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543101"/>
            <a:ext cx="21907500" cy="9620449"/>
          </a:xfrm>
          <a:prstGeom prst="rect">
            <a:avLst/>
          </a:prstGeom>
        </p:spPr>
        <p:txBody>
          <a:bodyPr/>
          <a:lstStyle>
            <a:lvl3pPr marL="2191445">
              <a:buBlip>
                <a:blip r:embed="rId2"/>
              </a:buBlip>
              <a:defRPr sz="1800"/>
            </a:lvl3pPr>
            <a:lvl4pPr>
              <a:buBlip>
                <a:blip r:embed="rId2"/>
              </a:buBlip>
              <a:defRPr sz="1800"/>
            </a:lvl4pPr>
            <a:lvl5pPr marL="3118545" indent="-654745"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18288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2305745" indent="-654745">
              <a:spcBef>
                <a:spcPts val="4000"/>
              </a:spcBef>
              <a:buSzPct val="43000"/>
              <a:buBlip>
                <a:blip r:embed="rId7"/>
              </a:buBlip>
              <a:defRPr sz="5400">
                <a:solidFill>
                  <a:srgbClr val="53585F"/>
                </a:solidFill>
              </a:defRPr>
            </a:lvl3pPr>
            <a:lvl4pPr marL="2762945" indent="-654745">
              <a:spcBef>
                <a:spcPts val="4000"/>
              </a:spcBef>
              <a:buSzPct val="43000"/>
              <a:buBlip>
                <a:blip r:embed="rId7"/>
              </a:buBlip>
              <a:defRPr sz="4200">
                <a:solidFill>
                  <a:srgbClr val="53585F"/>
                </a:solidFill>
              </a:defRPr>
            </a:lvl4pPr>
            <a:lvl5pPr marL="3347146" indent="-654746">
              <a:spcBef>
                <a:spcPts val="4000"/>
              </a:spcBef>
              <a:buSzPct val="43000"/>
              <a:buBlip>
                <a:blip r:embed="rId7"/>
              </a:buBlip>
              <a:defRPr sz="42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Chapter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</a:t>
            </a:r>
          </a:p>
        </p:txBody>
      </p:sp>
      <p:sp>
        <p:nvSpPr>
          <p:cNvPr id="59" name="Study Habits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Study Habits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Chapter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</a:t>
            </a:r>
          </a:p>
        </p:txBody>
      </p:sp>
      <p:sp>
        <p:nvSpPr>
          <p:cNvPr id="62" name="Goal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Goal</a:t>
            </a:r>
          </a:p>
          <a:p>
            <a:pPr marL="1481666" indent="-1481666">
              <a:buSzPct val="100000"/>
              <a:buAutoNum type="arabicPeriod"/>
            </a:pPr>
            <a:r>
              <a:t>Hints for memorization</a:t>
            </a:r>
          </a:p>
          <a:p>
            <a:pPr marL="2933700" lvl="1" indent="-1270000">
              <a:buAutoNum type="alphaLcPeriod"/>
            </a:pPr>
            <a:r>
              <a:t>Flash cards</a:t>
            </a:r>
          </a:p>
          <a:p>
            <a:pPr marL="2933700" lvl="1" indent="-1270000">
              <a:buAutoNum type="alphaLcPeriod"/>
            </a:pPr>
            <a:r>
              <a:t>FlashWorks</a:t>
            </a:r>
          </a:p>
          <a:p>
            <a:pPr marL="2933700" lvl="1" indent="-1270000">
              <a:buAutoNum type="alphaLcPeriod"/>
            </a:pPr>
            <a:r>
              <a:t>Employ all your senses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Chapter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</a:t>
            </a:r>
          </a:p>
        </p:txBody>
      </p:sp>
      <p:sp>
        <p:nvSpPr>
          <p:cNvPr id="65" name="Treat exercises as a tes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 startAt="3"/>
            </a:pPr>
            <a:r>
              <a:t>Treat exercises as a test</a:t>
            </a:r>
          </a:p>
          <a:p>
            <a:pPr marL="1481666" indent="-1481666">
              <a:buSzPct val="100000"/>
              <a:buAutoNum type="arabicPeriod" startAt="3"/>
            </a:pPr>
            <a:r>
              <a:t>Discipline — Consistent time</a:t>
            </a:r>
          </a:p>
          <a:p>
            <a:pPr marL="2616200" lvl="1" indent="-889000">
              <a:buSzPct val="75000"/>
            </a:pPr>
            <a:r>
              <a:t>Can’t cram</a:t>
            </a:r>
          </a:p>
          <a:p>
            <a:pPr marL="2616200" lvl="1" indent="-889000">
              <a:buSzPct val="75000"/>
            </a:pPr>
            <a:r>
              <a:t>Time to sink in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Chapter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</a:t>
            </a:r>
          </a:p>
        </p:txBody>
      </p:sp>
      <p:sp>
        <p:nvSpPr>
          <p:cNvPr id="68" name="“It’s Greek to Me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 startAt="5"/>
            </a:pPr>
            <a:r>
              <a:t>“It’s Greek to Me”</a:t>
            </a:r>
          </a:p>
          <a:p>
            <a:pPr marL="2654300" lvl="1"/>
            <a:r>
              <a:t>Hard — not that hard (regular)</a:t>
            </a:r>
          </a:p>
          <a:p>
            <a:pPr marL="2654300" lvl="1"/>
            <a:r>
              <a:t>German/Spanish</a:t>
            </a:r>
          </a:p>
          <a:p>
            <a:pPr marL="2654300" lvl="1"/>
            <a:r>
              <a:t>Hebrew is harder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Microsoft Macintosh PowerPoint</Application>
  <PresentationFormat>Custom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Chalkboard</vt:lpstr>
      <vt:lpstr>Helvetica</vt:lpstr>
      <vt:lpstr>Helvetica Neue</vt:lpstr>
      <vt:lpstr>Lucida Grande</vt:lpstr>
      <vt:lpstr>Times New Roman</vt:lpstr>
      <vt:lpstr>White</vt:lpstr>
      <vt:lpstr>Chapter 2</vt:lpstr>
      <vt:lpstr>Chapter 2</vt:lpstr>
      <vt:lpstr>Chapter 2</vt:lpstr>
      <vt:lpstr>Chapter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</dc:title>
  <cp:lastModifiedBy>Bill Mounce</cp:lastModifiedBy>
  <cp:revision>1</cp:revision>
  <dcterms:modified xsi:type="dcterms:W3CDTF">2019-01-22T18:11:26Z</dcterms:modified>
</cp:coreProperties>
</file>