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1pPr>
    <a:lvl2pPr marL="0" marR="0" indent="228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2pPr>
    <a:lvl3pPr marL="0" marR="0" indent="457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3pPr>
    <a:lvl4pPr marL="0" marR="0" indent="685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4pPr>
    <a:lvl5pPr marL="0" marR="0" indent="9144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5pPr>
    <a:lvl6pPr marL="0" marR="0" indent="11430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6pPr>
    <a:lvl7pPr marL="0" marR="0" indent="1371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7pPr>
    <a:lvl8pPr marL="0" marR="0" indent="1600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8pPr>
    <a:lvl9pPr marL="0" marR="0" indent="1828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D51ADE6A-740E-44AE-83CC-AE7238B6C88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381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58" d="100"/>
          <a:sy n="58" d="100"/>
        </p:scale>
        <p:origin x="920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31800" latinLnBrk="0">
      <a:defRPr>
        <a:latin typeface="Lucida Grande"/>
        <a:ea typeface="Lucida Grande"/>
        <a:cs typeface="Lucida Grande"/>
        <a:sym typeface="Lucida Grande"/>
      </a:defRPr>
    </a:lvl1pPr>
    <a:lvl2pPr indent="228600" defTabSz="431800" latinLnBrk="0">
      <a:defRPr>
        <a:latin typeface="Lucida Grande"/>
        <a:ea typeface="Lucida Grande"/>
        <a:cs typeface="Lucida Grande"/>
        <a:sym typeface="Lucida Grande"/>
      </a:defRPr>
    </a:lvl2pPr>
    <a:lvl3pPr indent="457200" defTabSz="431800" latinLnBrk="0">
      <a:defRPr>
        <a:latin typeface="Lucida Grande"/>
        <a:ea typeface="Lucida Grande"/>
        <a:cs typeface="Lucida Grande"/>
        <a:sym typeface="Lucida Grande"/>
      </a:defRPr>
    </a:lvl3pPr>
    <a:lvl4pPr indent="685800" defTabSz="431800" latinLnBrk="0">
      <a:defRPr>
        <a:latin typeface="Lucida Grande"/>
        <a:ea typeface="Lucida Grande"/>
        <a:cs typeface="Lucida Grande"/>
        <a:sym typeface="Lucida Grande"/>
      </a:defRPr>
    </a:lvl4pPr>
    <a:lvl5pPr indent="914400" defTabSz="431800" latinLnBrk="0">
      <a:defRPr>
        <a:latin typeface="Lucida Grande"/>
        <a:ea typeface="Lucida Grande"/>
        <a:cs typeface="Lucida Grande"/>
        <a:sym typeface="Lucida Grande"/>
      </a:defRPr>
    </a:lvl5pPr>
    <a:lvl6pPr indent="1143000" defTabSz="431800" latinLnBrk="0">
      <a:defRPr>
        <a:latin typeface="Lucida Grande"/>
        <a:ea typeface="Lucida Grande"/>
        <a:cs typeface="Lucida Grande"/>
        <a:sym typeface="Lucida Grande"/>
      </a:defRPr>
    </a:lvl6pPr>
    <a:lvl7pPr indent="1371600" defTabSz="431800" latinLnBrk="0">
      <a:defRPr>
        <a:latin typeface="Lucida Grande"/>
        <a:ea typeface="Lucida Grande"/>
        <a:cs typeface="Lucida Grande"/>
        <a:sym typeface="Lucida Grande"/>
      </a:defRPr>
    </a:lvl7pPr>
    <a:lvl8pPr indent="1600200" defTabSz="431800" latinLnBrk="0">
      <a:defRPr>
        <a:latin typeface="Lucida Grande"/>
        <a:ea typeface="Lucida Grande"/>
        <a:cs typeface="Lucida Grande"/>
        <a:sym typeface="Lucida Grande"/>
      </a:defRPr>
    </a:lvl8pPr>
    <a:lvl9pPr indent="1828800" defTabSz="431800" latinLnBrk="0">
      <a:defRPr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"/>
          <p:cNvSpPr/>
          <p:nvPr/>
        </p:nvSpPr>
        <p:spPr>
          <a:xfrm flipV="1">
            <a:off x="1219200" y="4786069"/>
            <a:ext cx="21934224" cy="246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13" name="Title Text"/>
          <p:cNvSpPr txBox="1">
            <a:spLocks noGrp="1"/>
          </p:cNvSpPr>
          <p:nvPr>
            <p:ph type="title"/>
          </p:nvPr>
        </p:nvSpPr>
        <p:spPr>
          <a:xfrm>
            <a:off x="1219200" y="819150"/>
            <a:ext cx="21983700" cy="318135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4" name="Body Level One…"/>
          <p:cNvSpPr txBox="1">
            <a:spLocks noGrp="1"/>
          </p:cNvSpPr>
          <p:nvPr>
            <p:ph type="body" idx="1"/>
          </p:nvPr>
        </p:nvSpPr>
        <p:spPr>
          <a:xfrm>
            <a:off x="1219200" y="6359624"/>
            <a:ext cx="21983700" cy="6213376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lnSpc>
                <a:spcPct val="130000"/>
              </a:lnSpc>
              <a:spcBef>
                <a:spcPts val="0"/>
              </a:spcBef>
              <a:defRPr sz="14400">
                <a:solidFill>
                  <a:srgbClr val="53585F"/>
                </a:solidFill>
              </a:defRPr>
            </a:lvl1pPr>
            <a:lvl2pPr marL="0" indent="0" algn="ctr">
              <a:buSzTx/>
              <a:buNone/>
              <a:defRPr sz="9000"/>
            </a:lvl2pPr>
            <a:lvl3pPr marL="0" indent="0" algn="ctr">
              <a:spcBef>
                <a:spcPts val="3400"/>
              </a:spcBef>
              <a:buSzTx/>
              <a:buNone/>
              <a:defRPr sz="1800"/>
            </a:lvl3pPr>
            <a:lvl4pPr marL="0" algn="ctr">
              <a:spcBef>
                <a:spcPts val="3400"/>
              </a:spcBef>
              <a:defRPr sz="1800"/>
            </a:lvl4pPr>
            <a:lvl5pPr marL="0" algn="ctr">
              <a:spcBef>
                <a:spcPts val="3400"/>
              </a:spcBef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3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2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L="1481666" indent="-1481666">
              <a:buSzPct val="100000"/>
              <a:buAutoNum type="arabicPeriod"/>
            </a:lvl1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1" name="Body Level One…"/>
          <p:cNvSpPr txBox="1">
            <a:spLocks noGrp="1"/>
          </p:cNvSpPr>
          <p:nvPr>
            <p:ph type="body" idx="1"/>
          </p:nvPr>
        </p:nvSpPr>
        <p:spPr>
          <a:xfrm>
            <a:off x="1238250" y="3797101"/>
            <a:ext cx="21907500" cy="9214744"/>
          </a:xfrm>
          <a:prstGeom prst="rect">
            <a:avLst/>
          </a:prstGeom>
        </p:spPr>
        <p:txBody>
          <a:bodyPr/>
          <a:lstStyle>
            <a:lvl2pPr marL="1828800"/>
            <a:lvl3pPr marL="2191445" indent="-654745">
              <a:buSzPct val="43000"/>
              <a:buBlip>
                <a:blip r:embed="rId2"/>
              </a:buBlip>
              <a:defRPr sz="1800"/>
            </a:lvl3pPr>
            <a:lvl4pPr marL="2762945" indent="-654745">
              <a:buSzPct val="43000"/>
              <a:buBlip>
                <a:blip r:embed="rId2"/>
              </a:buBlip>
              <a:defRPr sz="1800"/>
            </a:lvl4pPr>
            <a:lvl5pPr marL="3118545" indent="-654745">
              <a:buSzPct val="43000"/>
              <a:buBlip>
                <a:blip r:embed="rId2"/>
              </a:buBlip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er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Line"/>
          <p:cNvSpPr/>
          <p:nvPr/>
        </p:nvSpPr>
        <p:spPr>
          <a:xfrm>
            <a:off x="1238251" y="2762250"/>
            <a:ext cx="21910418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  <p:sp>
        <p:nvSpPr>
          <p:cNvPr id="5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51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0209669" cy="9605368"/>
          </a:xfrm>
          <a:prstGeom prst="rect">
            <a:avLst/>
          </a:prstGeom>
        </p:spPr>
        <p:txBody>
          <a:bodyPr>
            <a:normAutofit/>
          </a:bodyPr>
          <a:lstStyle>
            <a:lvl2pPr marL="1282700" indent="0">
              <a:spcBef>
                <a:spcPts val="4800"/>
              </a:spcBef>
              <a:buSzTx/>
              <a:buNone/>
              <a:defRPr sz="8400">
                <a:solidFill>
                  <a:srgbClr val="000000"/>
                </a:solidFill>
              </a:defRPr>
            </a:lvl2pPr>
            <a:lvl3pPr marL="2669492" indent="-1018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3pPr>
            <a:lvl4pPr marL="3417689" indent="-1309489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4pPr>
            <a:lvl5pPr marL="4001892" indent="-1309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93909" y="13103418"/>
            <a:ext cx="403946" cy="479233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ocabul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Vocabulary"/>
          <p:cNvSpPr txBox="1"/>
          <p:nvPr/>
        </p:nvSpPr>
        <p:spPr>
          <a:xfrm>
            <a:off x="1264470" y="913804"/>
            <a:ext cx="21907501" cy="160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ctr">
            <a:spAutoFit/>
          </a:bodyPr>
          <a:lstStyle>
            <a:lvl1pPr algn="ctr" defTabSz="647700">
              <a:defRPr sz="9000">
                <a:solidFill>
                  <a:srgbClr val="0067AC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t>Vocabulary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5486400"/>
            <a:ext cx="21907500" cy="6858000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spcBef>
                <a:spcPts val="3400"/>
              </a:spcBef>
              <a:defRPr sz="20000"/>
            </a:lvl1pPr>
            <a:lvl2pPr marL="1676400">
              <a:spcBef>
                <a:spcPts val="3400"/>
              </a:spcBef>
              <a:defRPr sz="6600"/>
            </a:lvl2pPr>
            <a:lvl3pPr marL="2191445" indent="-654745">
              <a:buSzPct val="43000"/>
              <a:buBlip>
                <a:blip r:embed="rId2"/>
              </a:buBlip>
              <a:defRPr sz="5400"/>
            </a:lvl3pPr>
            <a:lvl4pPr marL="2762945" indent="-654745">
              <a:buSzPct val="43000"/>
              <a:buBlip>
                <a:blip r:embed="rId2"/>
              </a:buBlip>
              <a:defRPr sz="4200"/>
            </a:lvl4pPr>
            <a:lvl5pPr marL="3347146" indent="-654746">
              <a:buSzPct val="43000"/>
              <a:buBlip>
                <a:blip r:embed="rId2"/>
              </a:buBlip>
              <a:defRPr sz="4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lphab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Line"/>
          <p:cNvSpPr/>
          <p:nvPr/>
        </p:nvSpPr>
        <p:spPr>
          <a:xfrm flipV="1">
            <a:off x="11556999" y="6223000"/>
            <a:ext cx="1270001" cy="1270000"/>
          </a:xfrm>
          <a:prstGeom prst="line">
            <a:avLst/>
          </a:prstGeom>
          <a:ln w="38100">
            <a:solidFill>
              <a:srgbClr val="FFFFF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6" name="Line"/>
          <p:cNvSpPr/>
          <p:nvPr/>
        </p:nvSpPr>
        <p:spPr>
          <a:xfrm>
            <a:off x="2557958" y="3901678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7" name="Line"/>
          <p:cNvSpPr/>
          <p:nvPr/>
        </p:nvSpPr>
        <p:spPr>
          <a:xfrm>
            <a:off x="2557958" y="6858000"/>
            <a:ext cx="19268084" cy="0"/>
          </a:xfrm>
          <a:prstGeom prst="line">
            <a:avLst/>
          </a:prstGeom>
          <a:ln w="38100">
            <a:solidFill>
              <a:srgbClr val="53585F"/>
            </a:solidFill>
            <a:custDash>
              <a:ds d="200000" sp="200000"/>
            </a:custDash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8" name="Line"/>
          <p:cNvSpPr/>
          <p:nvPr/>
        </p:nvSpPr>
        <p:spPr>
          <a:xfrm>
            <a:off x="2684958" y="9941321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202197" y="13716000"/>
            <a:ext cx="253493" cy="254000"/>
          </a:xfrm>
          <a:prstGeom prst="rect">
            <a:avLst/>
          </a:prstGeom>
        </p:spPr>
        <p:txBody>
          <a:bodyPr anchor="t"/>
          <a:lstStyle>
            <a:lvl1pPr algn="l">
              <a:spcBef>
                <a:spcPts val="1800"/>
              </a:spcBef>
              <a:defRPr sz="6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"/>
          <p:cNvSpPr/>
          <p:nvPr/>
        </p:nvSpPr>
        <p:spPr>
          <a:xfrm>
            <a:off x="1238250" y="2762250"/>
            <a:ext cx="21910419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1219200" y="304800"/>
            <a:ext cx="21983700" cy="2190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b"/>
          <a:lstStyle/>
          <a:p>
            <a:r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/>
          <a:lstStyle>
            <a:lvl2pPr marL="2578100" indent="-914400">
              <a:spcBef>
                <a:spcPts val="3600"/>
              </a:spcBef>
              <a:buSzPct val="100000"/>
              <a:buChar char="•"/>
              <a:defRPr sz="7200">
                <a:solidFill>
                  <a:srgbClr val="53585F"/>
                </a:solidFill>
              </a:defRPr>
            </a:lvl2pPr>
            <a:lvl3pPr marL="3746500" indent="-914400">
              <a:spcBef>
                <a:spcPts val="4000"/>
              </a:spcBef>
              <a:buSzPct val="75000"/>
              <a:buChar char="•"/>
              <a:defRPr sz="6000">
                <a:solidFill>
                  <a:srgbClr val="53585F"/>
                </a:solidFill>
              </a:defRPr>
            </a:lvl3pPr>
            <a:lvl4pPr marL="4711700" indent="0">
              <a:spcBef>
                <a:spcPts val="4000"/>
              </a:spcBef>
              <a:defRPr sz="4800">
                <a:solidFill>
                  <a:srgbClr val="53585F"/>
                </a:solidFill>
              </a:defRPr>
            </a:lvl4pPr>
            <a:lvl5pPr marL="5727700" indent="0">
              <a:spcBef>
                <a:spcPts val="4000"/>
              </a:spcBef>
              <a:defRPr sz="3600">
                <a:solidFill>
                  <a:srgbClr val="53585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  <a:ln w="12700">
            <a:miter lim="400000"/>
          </a:ln>
        </p:spPr>
        <p:txBody>
          <a:bodyPr wrap="none" lIns="76200" tIns="76200" rIns="76200" bIns="76200" anchor="b">
            <a:spAutoFit/>
          </a:bodyPr>
          <a:lstStyle>
            <a:lvl1pPr algn="ctr" defTabSz="647700">
              <a:defRPr sz="300">
                <a:solidFill>
                  <a:srgbClr val="FFFFFF"/>
                </a:solidFill>
                <a:latin typeface="+mn-lt"/>
                <a:ea typeface="+mn-ea"/>
                <a:cs typeface="+mn-cs"/>
                <a:sym typeface="Chalkboard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 spd="med"/>
  <p:txStyles>
    <p:title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9pPr>
    </p:titleStyle>
    <p:bodyStyle>
      <a:lvl1pPr marL="0" marR="0" indent="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0" marR="0" indent="228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0" marR="0" indent="457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0" marR="0" indent="685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0" marR="0" indent="9144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0" marR="0" indent="11430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0" marR="0" indent="1371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0" marR="0" indent="1600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0" marR="0" indent="1828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bodyStyle>
    <p:other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Chapter 3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Chapter 32</a:t>
            </a:r>
          </a:p>
        </p:txBody>
      </p:sp>
      <p:sp>
        <p:nvSpPr>
          <p:cNvPr id="89" name="Infinitive"/>
          <p:cNvSpPr txBox="1">
            <a:spLocks noGrp="1"/>
          </p:cNvSpPr>
          <p:nvPr>
            <p:ph type="subTitle" idx="1"/>
          </p:nvPr>
        </p:nvSpPr>
        <p:spPr>
          <a:xfrm>
            <a:off x="1219200" y="6359623"/>
            <a:ext cx="21983700" cy="6213377"/>
          </a:xfrm>
          <a:prstGeom prst="rect">
            <a:avLst/>
          </a:prstGeom>
        </p:spPr>
        <p:txBody>
          <a:bodyPr/>
          <a:lstStyle/>
          <a:p>
            <a:r>
              <a:t>Infinitive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6 Use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6 Uses</a:t>
            </a:r>
          </a:p>
        </p:txBody>
      </p:sp>
      <p:sp>
        <p:nvSpPr>
          <p:cNvPr id="116" name="Substantive (“articular infinitive”)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pPr marL="1481666" indent="-1481666">
              <a:buSzPct val="100000"/>
              <a:buAutoNum type="arabicPeriod"/>
            </a:pPr>
            <a:r>
              <a:t>Substantive (“articular infinitive”)</a:t>
            </a:r>
          </a:p>
          <a:p>
            <a:pPr lvl="1"/>
            <a:r>
              <a:t>ἐμοὶ τὸ ζῆν Χριστὸς</a:t>
            </a:r>
          </a:p>
          <a:p>
            <a:pPr marL="1481666" indent="-1481666">
              <a:buSzPct val="100000"/>
              <a:buAutoNum type="arabicPeriod"/>
            </a:pPr>
            <a:r>
              <a:t>Complementary infinitive (5 verbs)</a:t>
            </a:r>
          </a:p>
          <a:p>
            <a:pPr lvl="1"/>
            <a:r>
              <a:t>ἤρξαντο λαλεῖν</a:t>
            </a:r>
          </a:p>
          <a:p>
            <a:pPr marL="1481666" indent="-1481666">
              <a:buSzPct val="100000"/>
              <a:buAutoNum type="arabicPeriod"/>
            </a:pPr>
            <a:r>
              <a:t>Preposition + Articular infinitive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6 Use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6 Uses</a:t>
            </a:r>
          </a:p>
        </p:txBody>
      </p:sp>
      <p:sp>
        <p:nvSpPr>
          <p:cNvPr id="119" name="ἐμοὶ τὸ ζῆν Χριστὸς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6599636"/>
          </a:xfrm>
          <a:prstGeom prst="rect">
            <a:avLst/>
          </a:prstGeom>
        </p:spPr>
        <p:txBody>
          <a:bodyPr anchor="ctr"/>
          <a:lstStyle>
            <a:lvl1pPr algn="ctr">
              <a:defRPr sz="14400"/>
            </a:lvl1pPr>
          </a:lstStyle>
          <a:p>
            <a:r>
              <a:t>ἐμοὶ τὸ ζῆν Χριστὸς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6 Use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6 Uses</a:t>
            </a:r>
          </a:p>
        </p:txBody>
      </p:sp>
      <p:sp>
        <p:nvSpPr>
          <p:cNvPr id="122" name="ἤρξαντο λαλεῖν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6599636"/>
          </a:xfrm>
          <a:prstGeom prst="rect">
            <a:avLst/>
          </a:prstGeom>
        </p:spPr>
        <p:txBody>
          <a:bodyPr anchor="ctr"/>
          <a:lstStyle>
            <a:lvl1pPr algn="ctr">
              <a:defRPr sz="14400"/>
            </a:lvl1pPr>
          </a:lstStyle>
          <a:p>
            <a:r>
              <a:t>ἤρξαντο λαλεῖν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Reason/Purpose (Accusative)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Reason/Purpose (Accusative)</a:t>
            </a:r>
          </a:p>
        </p:txBody>
      </p:sp>
      <p:sp>
        <p:nvSpPr>
          <p:cNvPr id="125" name="διά — “because”…"/>
          <p:cNvSpPr txBox="1">
            <a:spLocks noGrp="1"/>
          </p:cNvSpPr>
          <p:nvPr>
            <p:ph type="body" sz="half" idx="1"/>
          </p:nvPr>
        </p:nvSpPr>
        <p:spPr>
          <a:xfrm>
            <a:off x="5844877" y="3558182"/>
            <a:ext cx="12694246" cy="9605368"/>
          </a:xfrm>
          <a:prstGeom prst="rect">
            <a:avLst/>
          </a:prstGeom>
        </p:spPr>
        <p:txBody>
          <a:bodyPr/>
          <a:lstStyle/>
          <a:p>
            <a:r>
              <a:t>διά — “because”</a:t>
            </a:r>
          </a:p>
          <a:p>
            <a:pPr lvl="1"/>
            <a:r>
              <a:t>διὰ τὸ βλέπειν αὐτόν</a:t>
            </a:r>
          </a:p>
          <a:p>
            <a:r>
              <a:t>εἰς — “in order that”</a:t>
            </a:r>
          </a:p>
          <a:p>
            <a:pPr lvl="1"/>
            <a:r>
              <a:t>εἰς τὸ βλέπειν αὐτόν</a:t>
            </a:r>
          </a:p>
          <a:p>
            <a:r>
              <a:t>πρός — “in order that”</a:t>
            </a:r>
          </a:p>
          <a:p>
            <a:pPr lvl="1"/>
            <a:r>
              <a:t>πρὸς τὸ βλέπειν αὐτόν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Reason/Purpose (Accusative)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Reason/Purpose (Accusative)</a:t>
            </a:r>
          </a:p>
        </p:txBody>
      </p:sp>
      <p:sp>
        <p:nvSpPr>
          <p:cNvPr id="128" name="διὰ τὸ βλέπειν αὐτόν"/>
          <p:cNvSpPr txBox="1">
            <a:spLocks noGrp="1"/>
          </p:cNvSpPr>
          <p:nvPr>
            <p:ph type="body" idx="1"/>
          </p:nvPr>
        </p:nvSpPr>
        <p:spPr>
          <a:xfrm>
            <a:off x="1283394" y="3803649"/>
            <a:ext cx="21855312" cy="7666634"/>
          </a:xfrm>
          <a:prstGeom prst="rect">
            <a:avLst/>
          </a:prstGeom>
        </p:spPr>
        <p:txBody>
          <a:bodyPr anchor="ctr"/>
          <a:lstStyle/>
          <a:p>
            <a:pPr marL="0" lvl="1" indent="0" algn="ctr">
              <a:buSzTx/>
              <a:buNone/>
              <a:defRPr sz="14400">
                <a:solidFill>
                  <a:srgbClr val="000000"/>
                </a:solidFill>
              </a:defRPr>
            </a:pPr>
            <a:r>
              <a:rPr>
                <a:solidFill>
                  <a:srgbClr val="A86C24"/>
                </a:solidFill>
              </a:rPr>
              <a:t>διὰ</a:t>
            </a:r>
            <a:r>
              <a:t> τὸ βλέπειν αὐτόν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Reason/Purpose (Accusative)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Reason/Purpose (Accusative)</a:t>
            </a:r>
          </a:p>
        </p:txBody>
      </p:sp>
      <p:sp>
        <p:nvSpPr>
          <p:cNvPr id="131" name="εἰς τὸ βλέπειν αὐτόν"/>
          <p:cNvSpPr txBox="1">
            <a:spLocks noGrp="1"/>
          </p:cNvSpPr>
          <p:nvPr>
            <p:ph type="body" idx="1"/>
          </p:nvPr>
        </p:nvSpPr>
        <p:spPr>
          <a:xfrm>
            <a:off x="1283394" y="3803649"/>
            <a:ext cx="21855312" cy="7666634"/>
          </a:xfrm>
          <a:prstGeom prst="rect">
            <a:avLst/>
          </a:prstGeom>
        </p:spPr>
        <p:txBody>
          <a:bodyPr anchor="ctr"/>
          <a:lstStyle/>
          <a:p>
            <a:pPr marL="0" lvl="1" indent="0" algn="ctr">
              <a:buSzTx/>
              <a:buNone/>
              <a:defRPr sz="14400">
                <a:solidFill>
                  <a:srgbClr val="000000"/>
                </a:solidFill>
              </a:defRPr>
            </a:pPr>
            <a:r>
              <a:rPr>
                <a:solidFill>
                  <a:srgbClr val="A86C24"/>
                </a:solidFill>
              </a:rPr>
              <a:t>εἰς</a:t>
            </a:r>
            <a:r>
              <a:t> τὸ βλέπειν αὐτόν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Reason/Purpose (Accusative)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Reason/Purpose (Accusative)</a:t>
            </a:r>
          </a:p>
        </p:txBody>
      </p:sp>
      <p:sp>
        <p:nvSpPr>
          <p:cNvPr id="134" name="πρὸς τὸ βλέπειν αὐτόν"/>
          <p:cNvSpPr txBox="1">
            <a:spLocks noGrp="1"/>
          </p:cNvSpPr>
          <p:nvPr>
            <p:ph type="body" idx="1"/>
          </p:nvPr>
        </p:nvSpPr>
        <p:spPr>
          <a:xfrm>
            <a:off x="1283394" y="3803649"/>
            <a:ext cx="21855312" cy="7666634"/>
          </a:xfrm>
          <a:prstGeom prst="rect">
            <a:avLst/>
          </a:prstGeom>
        </p:spPr>
        <p:txBody>
          <a:bodyPr anchor="ctr"/>
          <a:lstStyle/>
          <a:p>
            <a:pPr marL="0" lvl="1" indent="0" algn="ctr">
              <a:buSzTx/>
              <a:buNone/>
              <a:defRPr sz="14400">
                <a:solidFill>
                  <a:srgbClr val="000000"/>
                </a:solidFill>
              </a:defRPr>
            </a:pPr>
            <a:r>
              <a:rPr>
                <a:solidFill>
                  <a:srgbClr val="A86C24"/>
                </a:solidFill>
              </a:rPr>
              <a:t>πρὸς</a:t>
            </a:r>
            <a:r>
              <a:t> τὸ βλέπειν αὐτόν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Temporal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Temporal</a:t>
            </a:r>
          </a:p>
        </p:txBody>
      </p:sp>
      <p:sp>
        <p:nvSpPr>
          <p:cNvPr id="137" name="πρό (genitive) - “before”…"/>
          <p:cNvSpPr txBox="1">
            <a:spLocks noGrp="1"/>
          </p:cNvSpPr>
          <p:nvPr>
            <p:ph type="body" sz="half" idx="1"/>
          </p:nvPr>
        </p:nvSpPr>
        <p:spPr>
          <a:xfrm>
            <a:off x="5918993" y="3532782"/>
            <a:ext cx="12844067" cy="9605368"/>
          </a:xfrm>
          <a:prstGeom prst="rect">
            <a:avLst/>
          </a:prstGeom>
        </p:spPr>
        <p:txBody>
          <a:bodyPr/>
          <a:lstStyle/>
          <a:p>
            <a:r>
              <a:t>πρό (genitive) - “before”</a:t>
            </a:r>
          </a:p>
          <a:p>
            <a:pPr lvl="1"/>
            <a:r>
              <a:t>πρὸ τοῦ βλέπειν αὐτόν</a:t>
            </a:r>
          </a:p>
          <a:p>
            <a:r>
              <a:t>ἐν (dat) - “when,” “while”</a:t>
            </a:r>
          </a:p>
          <a:p>
            <a:pPr lvl="1"/>
            <a:r>
              <a:t>ἐν τῷ βλέπειν αὐτόν</a:t>
            </a:r>
          </a:p>
          <a:p>
            <a:r>
              <a:t>μετά (acc) - “after”</a:t>
            </a:r>
          </a:p>
          <a:p>
            <a:pPr lvl="1"/>
            <a:r>
              <a:t>μετὰ τὸ βλέπειν αὐτόν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Temporal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Temporal</a:t>
            </a:r>
          </a:p>
        </p:txBody>
      </p:sp>
      <p:sp>
        <p:nvSpPr>
          <p:cNvPr id="140" name="πρὸ τοῦ βλέπειν αὐτόν"/>
          <p:cNvSpPr txBox="1">
            <a:spLocks noGrp="1"/>
          </p:cNvSpPr>
          <p:nvPr>
            <p:ph type="body" idx="1"/>
          </p:nvPr>
        </p:nvSpPr>
        <p:spPr>
          <a:xfrm>
            <a:off x="1257300" y="3801168"/>
            <a:ext cx="21910418" cy="7652347"/>
          </a:xfrm>
          <a:prstGeom prst="rect">
            <a:avLst/>
          </a:prstGeom>
        </p:spPr>
        <p:txBody>
          <a:bodyPr anchor="ctr"/>
          <a:lstStyle/>
          <a:p>
            <a:pPr marL="0" lvl="1" indent="0" algn="ctr">
              <a:buSzTx/>
              <a:buNone/>
              <a:defRPr sz="14400"/>
            </a:pPr>
            <a:r>
              <a:rPr>
                <a:solidFill>
                  <a:srgbClr val="A86C24"/>
                </a:solidFill>
              </a:rPr>
              <a:t>πρὸ</a:t>
            </a:r>
            <a:r>
              <a:t> τοῦ βλέπειν αὐτόν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Temporal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Temporal</a:t>
            </a:r>
          </a:p>
        </p:txBody>
      </p:sp>
      <p:sp>
        <p:nvSpPr>
          <p:cNvPr id="143" name="ἐν τῷ βλέπειν αὐτόν"/>
          <p:cNvSpPr txBox="1">
            <a:spLocks noGrp="1"/>
          </p:cNvSpPr>
          <p:nvPr>
            <p:ph type="body" idx="1"/>
          </p:nvPr>
        </p:nvSpPr>
        <p:spPr>
          <a:xfrm>
            <a:off x="1257300" y="3801168"/>
            <a:ext cx="21910418" cy="7652347"/>
          </a:xfrm>
          <a:prstGeom prst="rect">
            <a:avLst/>
          </a:prstGeom>
        </p:spPr>
        <p:txBody>
          <a:bodyPr anchor="ctr"/>
          <a:lstStyle/>
          <a:p>
            <a:pPr marL="0" lvl="1" indent="0" algn="ctr">
              <a:buSzTx/>
              <a:buNone/>
              <a:defRPr sz="14400"/>
            </a:pPr>
            <a:r>
              <a:rPr>
                <a:solidFill>
                  <a:srgbClr val="A86C24"/>
                </a:solidFill>
              </a:rPr>
              <a:t>ἐν</a:t>
            </a:r>
            <a:r>
              <a:t> τῷ βλέπειν αὐτόν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English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English</a:t>
            </a:r>
          </a:p>
        </p:txBody>
      </p:sp>
      <p:sp>
        <p:nvSpPr>
          <p:cNvPr id="92" name="Verbal noun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Verbal noun</a:t>
            </a:r>
          </a:p>
          <a:p>
            <a:r>
              <a:t>Formed with “to” plus a verb</a:t>
            </a:r>
          </a:p>
          <a:p>
            <a:pPr lvl="1"/>
            <a:r>
              <a:t>“</a:t>
            </a:r>
            <a:r>
              <a:rPr>
                <a:solidFill>
                  <a:srgbClr val="B26900"/>
                </a:solidFill>
              </a:rPr>
              <a:t>To study</a:t>
            </a:r>
            <a:r>
              <a:t> Greek is my highest aspiration.”</a:t>
            </a:r>
          </a:p>
          <a:p>
            <a:pPr lvl="1"/>
            <a:r>
              <a:t>“I began </a:t>
            </a:r>
            <a:r>
              <a:rPr>
                <a:solidFill>
                  <a:srgbClr val="B26900"/>
                </a:solidFill>
              </a:rPr>
              <a:t>to sweat</a:t>
            </a:r>
            <a:r>
              <a:t> when the test began.”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Temporal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Temporal</a:t>
            </a:r>
          </a:p>
        </p:txBody>
      </p:sp>
      <p:sp>
        <p:nvSpPr>
          <p:cNvPr id="146" name="μετὰ τὸ βλέπειν αὐτόν"/>
          <p:cNvSpPr txBox="1">
            <a:spLocks noGrp="1"/>
          </p:cNvSpPr>
          <p:nvPr>
            <p:ph type="body" idx="1"/>
          </p:nvPr>
        </p:nvSpPr>
        <p:spPr>
          <a:xfrm>
            <a:off x="1257300" y="3801168"/>
            <a:ext cx="21910418" cy="7652347"/>
          </a:xfrm>
          <a:prstGeom prst="rect">
            <a:avLst/>
          </a:prstGeom>
        </p:spPr>
        <p:txBody>
          <a:bodyPr anchor="ctr"/>
          <a:lstStyle/>
          <a:p>
            <a:pPr marL="0" lvl="1" indent="0" algn="ctr">
              <a:buSzTx/>
              <a:buNone/>
              <a:defRPr sz="14400"/>
            </a:pPr>
            <a:r>
              <a:rPr>
                <a:solidFill>
                  <a:srgbClr val="A86C24"/>
                </a:solidFill>
              </a:rPr>
              <a:t>μετὰ</a:t>
            </a:r>
            <a:r>
              <a:t> τὸ βλέπειν αὐτόν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4. Purpos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4. Purpose</a:t>
            </a:r>
          </a:p>
        </p:txBody>
      </p:sp>
      <p:sp>
        <p:nvSpPr>
          <p:cNvPr id="149" name="εἰς / πρός + articular infinitiv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pPr>
              <a:buAutoNum type="alphaLcPeriod"/>
            </a:pPr>
            <a:r>
              <a:t>εἰς / πρός + articular infinitive</a:t>
            </a:r>
          </a:p>
          <a:p>
            <a:pPr>
              <a:buAutoNum type="alphaLcPeriod"/>
            </a:pPr>
            <a:r>
              <a:t>Articular infinitive (gen)</a:t>
            </a:r>
          </a:p>
          <a:p>
            <a:pPr lvl="1"/>
            <a:r>
              <a:t>τοῦ βλέπειν αὐτούς</a:t>
            </a:r>
          </a:p>
          <a:p>
            <a:pPr>
              <a:buAutoNum type="alphaLcPeriod"/>
            </a:pPr>
            <a:r>
              <a:t>Infinitive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4. Purpos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4. Purpose</a:t>
            </a:r>
          </a:p>
        </p:txBody>
      </p:sp>
      <p:sp>
        <p:nvSpPr>
          <p:cNvPr id="152" name="τοῦ βλέπειν αὐτούς"/>
          <p:cNvSpPr txBox="1">
            <a:spLocks noGrp="1"/>
          </p:cNvSpPr>
          <p:nvPr>
            <p:ph type="body" idx="1"/>
          </p:nvPr>
        </p:nvSpPr>
        <p:spPr>
          <a:xfrm>
            <a:off x="1257300" y="3802855"/>
            <a:ext cx="21907500" cy="7642723"/>
          </a:xfrm>
          <a:prstGeom prst="rect">
            <a:avLst/>
          </a:prstGeom>
        </p:spPr>
        <p:txBody>
          <a:bodyPr anchor="ctr"/>
          <a:lstStyle/>
          <a:p>
            <a:pPr marL="0" lvl="1" indent="0" algn="ctr">
              <a:buSzTx/>
              <a:buNone/>
              <a:defRPr sz="14400">
                <a:solidFill>
                  <a:srgbClr val="000000"/>
                </a:solidFill>
              </a:defRPr>
            </a:pPr>
            <a:r>
              <a:rPr>
                <a:solidFill>
                  <a:srgbClr val="A86C24"/>
                </a:solidFill>
              </a:rPr>
              <a:t>τοῦ</a:t>
            </a:r>
            <a:r>
              <a:t> βλέπειν αὐτούς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5. Resul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5. Result</a:t>
            </a:r>
          </a:p>
        </p:txBody>
      </p:sp>
      <p:sp>
        <p:nvSpPr>
          <p:cNvPr id="155" name="ὥστε + infinitiv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ὥστε + infinitive</a:t>
            </a:r>
          </a:p>
          <a:p>
            <a:r>
              <a:t>Translate with regular verb</a:t>
            </a:r>
          </a:p>
          <a:p>
            <a:pPr lvl="1"/>
            <a:r>
              <a:t>ἔπλησαν ἀμφότερα τὰ πλοῖα ὥστε βυθίζεσθαι αὐτά</a:t>
            </a:r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5. Resul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5. Result</a:t>
            </a:r>
          </a:p>
        </p:txBody>
      </p:sp>
      <p:sp>
        <p:nvSpPr>
          <p:cNvPr id="158" name="ἔπλησαν ἀμφότερα τὰ πλοῖα ὥστε βυθίζεσθαι αὐτά"/>
          <p:cNvSpPr txBox="1">
            <a:spLocks noGrp="1"/>
          </p:cNvSpPr>
          <p:nvPr>
            <p:ph type="body" idx="1"/>
          </p:nvPr>
        </p:nvSpPr>
        <p:spPr>
          <a:xfrm>
            <a:off x="1225897" y="3829247"/>
            <a:ext cx="21910420" cy="7622186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30000"/>
              </a:lnSpc>
              <a:defRPr sz="14400"/>
            </a:pPr>
            <a:r>
              <a:t>ἔπλησαν ἀμφότερα τὰ πλοῖα </a:t>
            </a:r>
            <a:r>
              <a:rPr>
                <a:solidFill>
                  <a:srgbClr val="A86C24"/>
                </a:solidFill>
              </a:rPr>
              <a:t>ὥστε βυθίζεσθαι</a:t>
            </a:r>
            <a:r>
              <a:t> αὐτά</a:t>
            </a:r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6. Indirect Discours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6. Indirect Discourse</a:t>
            </a:r>
          </a:p>
        </p:txBody>
      </p:sp>
      <p:sp>
        <p:nvSpPr>
          <p:cNvPr id="161" name="Direct discourse: “quotation marks”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Direct discourse: “quotation marks”</a:t>
            </a:r>
          </a:p>
          <a:p>
            <a:r>
              <a:t>Indirect discourse: “that”</a:t>
            </a:r>
          </a:p>
          <a:p>
            <a:pPr marL="3568700" lvl="1" indent="-1270000">
              <a:buAutoNum type="arabicPeriod"/>
            </a:pPr>
            <a:r>
              <a:t>ὅτι + indicative</a:t>
            </a:r>
          </a:p>
          <a:p>
            <a:pPr marL="3568700" lvl="1" indent="-1270000">
              <a:buAutoNum type="arabicPeriod"/>
            </a:pPr>
            <a:r>
              <a:t>Infinitive: “Sadducees … who say </a:t>
            </a:r>
            <a:r>
              <a:rPr>
                <a:solidFill>
                  <a:srgbClr val="B26900"/>
                </a:solidFill>
              </a:rPr>
              <a:t>there is</a:t>
            </a:r>
            <a:r>
              <a:t> (εἶναι) no resurrection.”</a:t>
            </a:r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6. Indirect Discours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6. Indirect Discourse</a:t>
            </a:r>
          </a:p>
        </p:txBody>
      </p:sp>
      <p:sp>
        <p:nvSpPr>
          <p:cNvPr id="164" name="“Sadducees … who say  there is (εἶναι)  no resurrection.”"/>
          <p:cNvSpPr txBox="1">
            <a:spLocks noGrp="1"/>
          </p:cNvSpPr>
          <p:nvPr>
            <p:ph type="body" idx="1"/>
          </p:nvPr>
        </p:nvSpPr>
        <p:spPr>
          <a:xfrm>
            <a:off x="1240234" y="3837185"/>
            <a:ext cx="21983701" cy="7604424"/>
          </a:xfrm>
          <a:prstGeom prst="rect">
            <a:avLst/>
          </a:prstGeom>
        </p:spPr>
        <p:txBody>
          <a:bodyPr anchor="ctr"/>
          <a:lstStyle/>
          <a:p>
            <a:pPr marL="0" lvl="1" indent="0" algn="ctr">
              <a:buSzTx/>
              <a:buNone/>
              <a:defRPr sz="14400">
                <a:solidFill>
                  <a:srgbClr val="000000"/>
                </a:solidFill>
              </a:defRPr>
            </a:pPr>
            <a:r>
              <a:t>“Sadducees … who say </a:t>
            </a:r>
            <a:br/>
            <a:r>
              <a:rPr>
                <a:solidFill>
                  <a:srgbClr val="A86C24"/>
                </a:solidFill>
              </a:rPr>
              <a:t>there is</a:t>
            </a:r>
            <a:r>
              <a:t> (εἶναι) </a:t>
            </a:r>
            <a:br/>
            <a:r>
              <a:t>no resurrection.”</a:t>
            </a:r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umma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Summary</a:t>
            </a:r>
          </a:p>
        </p:txBody>
      </p:sp>
      <p:sp>
        <p:nvSpPr>
          <p:cNvPr id="167" name="Indeclinable neuter verbal noun (article)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Indeclinable neuter verbal noun (article)</a:t>
            </a:r>
          </a:p>
          <a:p>
            <a:r>
              <a:t>Infinitive Morpheme Chart</a:t>
            </a:r>
          </a:p>
          <a:p>
            <a:r>
              <a:t>Translation (aspect)</a:t>
            </a:r>
          </a:p>
          <a:p>
            <a:r>
              <a:t>“Subject”</a:t>
            </a:r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6. Six Use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6. Six Uses</a:t>
            </a:r>
          </a:p>
        </p:txBody>
      </p:sp>
      <p:sp>
        <p:nvSpPr>
          <p:cNvPr id="170" name="Substantiv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1363133" indent="-1363133" defTabSz="595884">
              <a:spcBef>
                <a:spcPts val="4400"/>
              </a:spcBef>
              <a:buSzPct val="100000"/>
              <a:buAutoNum type="arabicPeriod"/>
              <a:defRPr sz="7728"/>
            </a:pPr>
            <a:r>
              <a:t>Substantive</a:t>
            </a:r>
          </a:p>
          <a:p>
            <a:pPr marL="1363133" indent="-1363133" defTabSz="595884">
              <a:spcBef>
                <a:spcPts val="4400"/>
              </a:spcBef>
              <a:buSzPct val="100000"/>
              <a:buAutoNum type="arabicPeriod"/>
              <a:defRPr sz="7728"/>
            </a:pPr>
            <a:r>
              <a:t>Complementary infinitive</a:t>
            </a:r>
          </a:p>
          <a:p>
            <a:pPr marL="1363133" indent="-1363133" defTabSz="595884">
              <a:spcBef>
                <a:spcPts val="4400"/>
              </a:spcBef>
              <a:buSzPct val="100000"/>
              <a:buAutoNum type="arabicPeriod"/>
              <a:defRPr sz="7728"/>
            </a:pPr>
            <a:r>
              <a:t>Preposition + articular infinitive (6)</a:t>
            </a:r>
          </a:p>
          <a:p>
            <a:pPr marL="1363133" indent="-1363133" defTabSz="595884">
              <a:spcBef>
                <a:spcPts val="4400"/>
              </a:spcBef>
              <a:buSzPct val="100000"/>
              <a:buAutoNum type="arabicPeriod"/>
              <a:defRPr sz="7728"/>
            </a:pPr>
            <a:r>
              <a:t>Purpose</a:t>
            </a:r>
          </a:p>
          <a:p>
            <a:pPr marL="1363133" indent="-1363133" defTabSz="595884">
              <a:spcBef>
                <a:spcPts val="4400"/>
              </a:spcBef>
              <a:buSzPct val="100000"/>
              <a:buAutoNum type="arabicPeriod"/>
              <a:defRPr sz="7728"/>
            </a:pPr>
            <a:r>
              <a:t>Result</a:t>
            </a:r>
          </a:p>
          <a:p>
            <a:pPr marL="1363133" indent="-1363133" defTabSz="595884">
              <a:spcBef>
                <a:spcPts val="4400"/>
              </a:spcBef>
              <a:buSzPct val="100000"/>
              <a:buAutoNum type="arabicPeriod"/>
              <a:defRPr sz="7728"/>
            </a:pPr>
            <a:r>
              <a:t>Indirect discourse</a:t>
            </a:r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δίκαιος,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δίκαιος, </a:t>
            </a:r>
          </a:p>
          <a:p>
            <a:r>
              <a:t>-αία, -αιον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reek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Greek</a:t>
            </a:r>
          </a:p>
        </p:txBody>
      </p:sp>
      <p:sp>
        <p:nvSpPr>
          <p:cNvPr id="95" name="Verbal noun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Verbal noun</a:t>
            </a:r>
          </a:p>
          <a:p>
            <a:r>
              <a:t>Indeclinable (neuter singular)</a:t>
            </a:r>
          </a:p>
          <a:p>
            <a:r>
              <a:t>Singular neuter article that is declined</a:t>
            </a:r>
          </a:p>
          <a:p>
            <a:pPr lvl="1"/>
            <a:r>
              <a:t>“To review vocabulary is a good thing.”</a:t>
            </a:r>
          </a:p>
          <a:p>
            <a:r>
              <a:t>Take modifiers (not person or number)</a:t>
            </a:r>
          </a:p>
        </p:txBody>
      </p: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μέλλ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μέλλω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reek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Greek</a:t>
            </a:r>
          </a:p>
        </p:txBody>
      </p:sp>
      <p:graphicFrame>
        <p:nvGraphicFramePr>
          <p:cNvPr id="98" name="Table"/>
          <p:cNvGraphicFramePr/>
          <p:nvPr/>
        </p:nvGraphicFramePr>
        <p:xfrm>
          <a:off x="2403197" y="3841750"/>
          <a:ext cx="20364451" cy="7658100"/>
        </p:xfrm>
        <a:graphic>
          <a:graphicData uri="http://schemas.openxmlformats.org/drawingml/2006/table">
            <a:tbl>
              <a:tblPr>
                <a:tableStyleId>{8F44A2F1-9E1F-4B54-A3A2-5F16C0AD49E2}</a:tableStyleId>
              </a:tblPr>
              <a:tblGrid>
                <a:gridCol w="41425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25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329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595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83314">
                <a:tc>
                  <a:txBody>
                    <a:bodyPr/>
                    <a:lstStyle/>
                    <a:p>
                      <a:pPr defTabSz="685800">
                        <a:spcBef>
                          <a:spcPts val="1800"/>
                        </a:spcBef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800">
                          <a:solidFill>
                            <a:srgbClr val="53535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infinitive</a:t>
                      </a:r>
                    </a:p>
                  </a:txBody>
                  <a:tcPr marL="63500" marR="63500" marT="63500" marB="635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685800">
                        <a:spcBef>
                          <a:spcPts val="1800"/>
                        </a:spcBef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800">
                          <a:solidFill>
                            <a:srgbClr val="53535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tense</a:t>
                      </a:r>
                    </a:p>
                  </a:txBody>
                  <a:tcPr marL="63500" marR="63500" marT="63500" marB="635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685800">
                        <a:spcBef>
                          <a:spcPts val="1800"/>
                        </a:spcBef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800">
                          <a:solidFill>
                            <a:srgbClr val="53535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aspect</a:t>
                      </a:r>
                    </a:p>
                  </a:txBody>
                  <a:tcPr marL="63500" marR="63500" marT="63500" marB="635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685800">
                        <a:spcBef>
                          <a:spcPts val="1800"/>
                        </a:spcBef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800">
                          <a:solidFill>
                            <a:srgbClr val="53535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translation</a:t>
                      </a:r>
                    </a:p>
                  </a:txBody>
                  <a:tcPr marL="63500" marR="63500" marT="63500" marB="635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41328">
                <a:tc>
                  <a:txBody>
                    <a:bodyPr/>
                    <a:lstStyle/>
                    <a:p>
                      <a:pPr defTabSz="685800">
                        <a:spcBef>
                          <a:spcPts val="1800"/>
                        </a:spcBef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imperfective</a:t>
                      </a:r>
                    </a:p>
                  </a:txBody>
                  <a:tcPr marL="63500" marR="63500" marT="63500" marB="635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685800">
                        <a:spcBef>
                          <a:spcPts val="1800"/>
                        </a:spcBef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present</a:t>
                      </a:r>
                    </a:p>
                  </a:txBody>
                  <a:tcPr marL="63500" marR="63500" marT="63500" marB="635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685800">
                        <a:spcBef>
                          <a:spcPts val="1800"/>
                        </a:spcBef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continuous</a:t>
                      </a:r>
                    </a:p>
                  </a:txBody>
                  <a:tcPr marL="63500" marR="63500" marT="63500" marB="635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685800">
                        <a:spcBef>
                          <a:spcPts val="1800"/>
                        </a:spcBef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“to continually study”</a:t>
                      </a:r>
                    </a:p>
                  </a:txBody>
                  <a:tcPr marL="63500" marR="63500" marT="63500" marB="635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41328">
                <a:tc>
                  <a:txBody>
                    <a:bodyPr/>
                    <a:lstStyle/>
                    <a:p>
                      <a:pPr defTabSz="685800">
                        <a:spcBef>
                          <a:spcPts val="1800"/>
                        </a:spcBef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perfective</a:t>
                      </a:r>
                    </a:p>
                  </a:txBody>
                  <a:tcPr marL="63500" marR="63500" marT="63500" marB="635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685800">
                        <a:spcBef>
                          <a:spcPts val="1800"/>
                        </a:spcBef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aorist</a:t>
                      </a:r>
                    </a:p>
                  </a:txBody>
                  <a:tcPr marL="63500" marR="63500" marT="63500" marB="635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685800">
                        <a:spcBef>
                          <a:spcPts val="1800"/>
                        </a:spcBef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undefined</a:t>
                      </a:r>
                    </a:p>
                  </a:txBody>
                  <a:tcPr marL="63500" marR="63500" marT="63500" marB="635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685800">
                        <a:spcBef>
                          <a:spcPts val="1800"/>
                        </a:spcBef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“to study”</a:t>
                      </a:r>
                    </a:p>
                  </a:txBody>
                  <a:tcPr marL="63500" marR="63500" marT="63500" marB="635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41328">
                <a:tc>
                  <a:txBody>
                    <a:bodyPr/>
                    <a:lstStyle/>
                    <a:p>
                      <a:pPr defTabSz="685800">
                        <a:spcBef>
                          <a:spcPts val="1800"/>
                        </a:spcBef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combinative</a:t>
                      </a:r>
                    </a:p>
                  </a:txBody>
                  <a:tcPr marL="63500" marR="63500" marT="63500" marB="635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685800">
                        <a:spcBef>
                          <a:spcPts val="1800"/>
                        </a:spcBef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perfect</a:t>
                      </a:r>
                    </a:p>
                  </a:txBody>
                  <a:tcPr marL="63500" marR="63500" marT="63500" marB="635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685800">
                        <a:spcBef>
                          <a:spcPts val="1800"/>
                        </a:spcBef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completed</a:t>
                      </a:r>
                    </a:p>
                  </a:txBody>
                  <a:tcPr marL="63500" marR="63500" marT="63500" marB="635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685800">
                        <a:spcBef>
                          <a:spcPts val="1800"/>
                        </a:spcBef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“to have studied”</a:t>
                      </a:r>
                    </a:p>
                  </a:txBody>
                  <a:tcPr marL="63500" marR="63500" marT="63500" marB="635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Infinitive Morpheme Char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Infinitive Morpheme Chart</a:t>
            </a:r>
          </a:p>
        </p:txBody>
      </p:sp>
      <p:graphicFrame>
        <p:nvGraphicFramePr>
          <p:cNvPr id="101" name="Table"/>
          <p:cNvGraphicFramePr/>
          <p:nvPr/>
        </p:nvGraphicFramePr>
        <p:xfrm>
          <a:off x="1255841" y="3680866"/>
          <a:ext cx="21910418" cy="8283328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1910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245227">
                <a:tc>
                  <a:txBody>
                    <a:bodyPr/>
                    <a:lstStyle/>
                    <a:p>
                      <a:pPr lvl="1" indent="0" algn="l">
                        <a:lnSpc>
                          <a:spcPct val="110000"/>
                        </a:lnSpc>
                        <a:spcBef>
                          <a:spcPts val="4800"/>
                        </a:spcBef>
                        <a:tabLst>
                          <a:tab pos="4953000" algn="l"/>
                          <a:tab pos="10668000" algn="l"/>
                          <a:tab pos="16510000" algn="l"/>
                        </a:tabLst>
                        <a:defRPr sz="7200">
                          <a:solidFill>
                            <a:srgbClr val="53535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present	1st aorist	2nd aorist	perfect</a:t>
                      </a:r>
                    </a:p>
                    <a:p>
                      <a:pPr algn="l">
                        <a:lnSpc>
                          <a:spcPct val="110000"/>
                        </a:lnSpc>
                        <a:spcBef>
                          <a:spcPts val="4800"/>
                        </a:spcBef>
                        <a:tabLst>
                          <a:tab pos="4953000" algn="l"/>
                          <a:tab pos="10668000" algn="l"/>
                          <a:tab pos="16510000" algn="l"/>
                        </a:tabLst>
                        <a:def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ειν	σαι	ειν	κεναι</a:t>
                      </a:r>
                      <a:br/>
                      <a:r>
                        <a:t>εσθαι	σασθαι	εσθαι	σθαι</a:t>
                      </a:r>
                      <a:br/>
                      <a:r>
                        <a:t>εσθαι	θηναι	ηναι	σθαι</a:t>
                      </a:r>
                    </a:p>
                  </a:txBody>
                  <a:tcPr marL="914400" marR="914400" marT="914400" marB="9144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With Verb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With Verbs</a:t>
            </a:r>
          </a:p>
        </p:txBody>
      </p:sp>
      <p:graphicFrame>
        <p:nvGraphicFramePr>
          <p:cNvPr id="104" name="Table"/>
          <p:cNvGraphicFramePr/>
          <p:nvPr/>
        </p:nvGraphicFramePr>
        <p:xfrm>
          <a:off x="1255841" y="3680866"/>
          <a:ext cx="21910418" cy="8283328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1910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245227">
                <a:tc>
                  <a:txBody>
                    <a:bodyPr/>
                    <a:lstStyle/>
                    <a:p>
                      <a:pPr algn="l">
                        <a:lnSpc>
                          <a:spcPct val="110000"/>
                        </a:lnSpc>
                        <a:spcBef>
                          <a:spcPts val="4800"/>
                        </a:spcBef>
                        <a:tabLst>
                          <a:tab pos="4953000" algn="l"/>
                          <a:tab pos="10337800" algn="l"/>
                          <a:tab pos="15582900" algn="l"/>
                        </a:tabLst>
                        <a:defRPr sz="7200">
                          <a:solidFill>
                            <a:srgbClr val="53585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present	1st aorist	2nd aorist	perfect</a:t>
                      </a:r>
                    </a:p>
                    <a:p>
                      <a:pPr algn="l">
                        <a:lnSpc>
                          <a:spcPct val="110000"/>
                        </a:lnSpc>
                        <a:spcBef>
                          <a:spcPts val="4800"/>
                        </a:spcBef>
                        <a:tabLst>
                          <a:tab pos="4953000" algn="l"/>
                          <a:tab pos="10337800" algn="l"/>
                          <a:tab pos="15582900" algn="l"/>
                        </a:tabLst>
                        <a:def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λύειν	λῦσαι	λαβεῖν	λελυκέναι</a:t>
                      </a:r>
                      <a:br/>
                      <a:r>
                        <a:t>λύεσθαι	λύσασθαι	λαβέσθαι	λελύσθαι</a:t>
                      </a:r>
                      <a:br/>
                      <a:r>
                        <a:t>λύεσθαι	λυθῆναι	γραφῆναι	λελύσθαι</a:t>
                      </a:r>
                    </a:p>
                  </a:txBody>
                  <a:tcPr marL="914400" marR="914400" marT="914400" marB="9144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ransla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</a:t>
            </a:r>
          </a:p>
        </p:txBody>
      </p:sp>
      <p:sp>
        <p:nvSpPr>
          <p:cNvPr id="107" name="“To” plus the verb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“To” plus the verb</a:t>
            </a:r>
          </a:p>
          <a:p>
            <a:r>
              <a:t>No time; continuous, hard (“continue”)</a:t>
            </a:r>
          </a:p>
          <a:p>
            <a:r>
              <a:t>“Subject” in the accusative</a:t>
            </a:r>
          </a:p>
          <a:p>
            <a:pPr lvl="1"/>
            <a:r>
              <a:t>οὐκ ἤφιεν λαλεῖν τὰς δαιμόνια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ransla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Translation</a:t>
            </a:r>
          </a:p>
        </p:txBody>
      </p:sp>
      <p:sp>
        <p:nvSpPr>
          <p:cNvPr id="110" name="οὐκ ἤφιεν λαλεῖν τὰς δαιμόνια"/>
          <p:cNvSpPr txBox="1">
            <a:spLocks noGrp="1"/>
          </p:cNvSpPr>
          <p:nvPr>
            <p:ph type="body" sz="half" idx="1"/>
          </p:nvPr>
        </p:nvSpPr>
        <p:spPr>
          <a:xfrm>
            <a:off x="5725467" y="3812182"/>
            <a:ext cx="12933066" cy="756384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30000"/>
              </a:lnSpc>
              <a:buSzTx/>
              <a:buNone/>
              <a:defRPr sz="14400"/>
            </a:lvl1pPr>
          </a:lstStyle>
          <a:p>
            <a:r>
              <a:t>οὐκ ἤφιεν λαλεῖν τὰς δαιμόνια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Odds ‘n End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Odds ‘n Ends</a:t>
            </a:r>
          </a:p>
        </p:txBody>
      </p:sp>
      <p:sp>
        <p:nvSpPr>
          <p:cNvPr id="113" name="Negation: μή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pPr marL="1481666" indent="-1481666">
              <a:buSzPct val="100000"/>
              <a:buAutoNum type="arabicPeriod"/>
            </a:pPr>
            <a:r>
              <a:t>Negation: μή</a:t>
            </a:r>
          </a:p>
          <a:p>
            <a:pPr marL="1481666" indent="-1481666">
              <a:buSzPct val="100000"/>
              <a:buAutoNum type="arabicPeriod"/>
            </a:pPr>
            <a:r>
              <a:t>Parsing: tense, voice, “infinitive”</a:t>
            </a:r>
          </a:p>
          <a:p>
            <a:pPr marL="1481666" indent="-1481666">
              <a:buSzPct val="100000"/>
              <a:buAutoNum type="arabicPeriod"/>
            </a:pPr>
            <a:r>
              <a:t>Middle-only/Deponent</a:t>
            </a:r>
          </a:p>
        </p:txBody>
      </p:sp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445</Words>
  <Application>Microsoft Macintosh PowerPoint</Application>
  <PresentationFormat>Custom</PresentationFormat>
  <Paragraphs>118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7" baseType="lpstr">
      <vt:lpstr>Avenir Next</vt:lpstr>
      <vt:lpstr>Chalkboard</vt:lpstr>
      <vt:lpstr>Helvetica</vt:lpstr>
      <vt:lpstr>Helvetica Neue</vt:lpstr>
      <vt:lpstr>Lucida Grande</vt:lpstr>
      <vt:lpstr>Times New Roman</vt:lpstr>
      <vt:lpstr>White</vt:lpstr>
      <vt:lpstr>Chapter 32</vt:lpstr>
      <vt:lpstr>English</vt:lpstr>
      <vt:lpstr>Greek</vt:lpstr>
      <vt:lpstr>Greek</vt:lpstr>
      <vt:lpstr>Infinitive Morpheme Chart</vt:lpstr>
      <vt:lpstr>With Verbs</vt:lpstr>
      <vt:lpstr>Translation</vt:lpstr>
      <vt:lpstr>Translation</vt:lpstr>
      <vt:lpstr>Odds ‘n Ends</vt:lpstr>
      <vt:lpstr>6 Uses</vt:lpstr>
      <vt:lpstr>6 Uses</vt:lpstr>
      <vt:lpstr>6 Uses</vt:lpstr>
      <vt:lpstr>Reason/Purpose (Accusative)</vt:lpstr>
      <vt:lpstr>Reason/Purpose (Accusative)</vt:lpstr>
      <vt:lpstr>Reason/Purpose (Accusative)</vt:lpstr>
      <vt:lpstr>Reason/Purpose (Accusative)</vt:lpstr>
      <vt:lpstr>Temporal</vt:lpstr>
      <vt:lpstr>Temporal</vt:lpstr>
      <vt:lpstr>Temporal</vt:lpstr>
      <vt:lpstr>Temporal</vt:lpstr>
      <vt:lpstr>4. Purpose</vt:lpstr>
      <vt:lpstr>4. Purpose</vt:lpstr>
      <vt:lpstr>5. Result</vt:lpstr>
      <vt:lpstr>5. Result</vt:lpstr>
      <vt:lpstr>6. Indirect Discourse</vt:lpstr>
      <vt:lpstr>6. Indirect Discourse</vt:lpstr>
      <vt:lpstr>Summary</vt:lpstr>
      <vt:lpstr>6. Six Uses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32</dc:title>
  <cp:lastModifiedBy>Bill Mounce</cp:lastModifiedBy>
  <cp:revision>1</cp:revision>
  <dcterms:modified xsi:type="dcterms:W3CDTF">2019-01-22T18:17:05Z</dcterms:modified>
</cp:coreProperties>
</file>