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10</a:t>
            </a:r>
          </a:p>
        </p:txBody>
      </p:sp>
      <p:sp>
        <p:nvSpPr>
          <p:cNvPr id="89" name="Third Declension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Third Declension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Master Case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Case Ending Chart</a:t>
            </a:r>
          </a:p>
        </p:txBody>
      </p:sp>
      <p:graphicFrame>
        <p:nvGraphicFramePr>
          <p:cNvPr id="116" name="Table"/>
          <p:cNvGraphicFramePr/>
          <p:nvPr/>
        </p:nvGraphicFramePr>
        <p:xfrm>
          <a:off x="3003550" y="4521200"/>
          <a:ext cx="19392902" cy="72009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322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ος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α/ν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Master Case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Case Ending Chart</a:t>
            </a:r>
          </a:p>
        </p:txBody>
      </p:sp>
      <p:graphicFrame>
        <p:nvGraphicFramePr>
          <p:cNvPr id="119" name="Table"/>
          <p:cNvGraphicFramePr/>
          <p:nvPr/>
        </p:nvGraphicFramePr>
        <p:xfrm>
          <a:off x="3003550" y="4521200"/>
          <a:ext cx="19392902" cy="72009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322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ις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ις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ις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σι(ν)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σι(ν)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ο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υς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Hints</a:t>
            </a:r>
          </a:p>
        </p:txBody>
      </p:sp>
      <p:sp>
        <p:nvSpPr>
          <p:cNvPr id="122" name="Memorize gender (article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Memorize gender (article)</a:t>
            </a:r>
          </a:p>
          <a:p>
            <a:pPr marL="1481666" indent="-1481666">
              <a:buSzPct val="100000"/>
              <a:buAutoNum type="arabicPeriod"/>
            </a:pPr>
            <a:r>
              <a:t>Patterns: ματ stems are neuter</a:t>
            </a:r>
          </a:p>
          <a:p>
            <a:pPr marL="1481666" indent="-1481666">
              <a:buSzPct val="100000"/>
              <a:buAutoNum type="arabicPeriod"/>
            </a:pPr>
            <a:r>
              <a:t>Article never changes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Noun Rule #7: Square of Stop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Noun Rule #7: Square of Stops</a:t>
            </a:r>
          </a:p>
        </p:txBody>
      </p:sp>
      <p:graphicFrame>
        <p:nvGraphicFramePr>
          <p:cNvPr id="125" name="Table"/>
          <p:cNvGraphicFramePr/>
          <p:nvPr/>
        </p:nvGraphicFramePr>
        <p:xfrm>
          <a:off x="1219200" y="4572000"/>
          <a:ext cx="21945600" cy="72009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384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voiceless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voiced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aspirates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labials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φ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ψ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velars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χ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ξ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dentals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Noun Rule #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Noun Rule #8</a:t>
            </a:r>
          </a:p>
        </p:txBody>
      </p:sp>
      <p:sp>
        <p:nvSpPr>
          <p:cNvPr id="128" name="“A tau cannot stand at the end of a word and will drop off.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“A tau cannot stand at the end of a word and will drop off.”</a:t>
            </a:r>
          </a:p>
          <a:p>
            <a:pPr algn="ctr">
              <a:spcBef>
                <a:spcPts val="16000"/>
              </a:spcBef>
              <a:defRPr sz="9600"/>
            </a:pPr>
            <a:r>
              <a:t>*ὀνοματ → ὄνομα → ὀνόματος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πᾶς (3-1-3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0800"/>
            </a:pP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πᾶς</a:t>
            </a:r>
            <a:r>
              <a:rPr sz="6000"/>
              <a:t> </a:t>
            </a:r>
            <a:r>
              <a:rPr sz="9000"/>
              <a:t>(3-1-3)</a:t>
            </a:r>
          </a:p>
        </p:txBody>
      </p:sp>
      <p:sp>
        <p:nvSpPr>
          <p:cNvPr id="131" name="πᾶς πᾶσα πᾶν…"/>
          <p:cNvSpPr txBox="1">
            <a:spLocks noGrp="1"/>
          </p:cNvSpPr>
          <p:nvPr>
            <p:ph type="body" sz="half" idx="1"/>
          </p:nvPr>
        </p:nvSpPr>
        <p:spPr>
          <a:xfrm>
            <a:off x="3962511" y="4457501"/>
            <a:ext cx="16497078" cy="6510790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375400" algn="l"/>
                <a:tab pos="12598400" algn="l"/>
              </a:tabLst>
              <a:defRPr sz="9600"/>
            </a:pPr>
            <a:r>
              <a:t>πᾶς	πᾶσα	πᾶν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375400" algn="l"/>
                <a:tab pos="12598400" algn="l"/>
              </a:tabLst>
              <a:defRPr sz="9600"/>
            </a:pPr>
            <a:r>
              <a:t>παντός	πάσης	παντός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375400" algn="l"/>
                <a:tab pos="12598400" algn="l"/>
              </a:tabLst>
              <a:defRPr sz="9600"/>
            </a:pPr>
            <a:r>
              <a:t>παντί	πάσῃ	παντί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375400" algn="l"/>
                <a:tab pos="12598400" algn="l"/>
              </a:tabLst>
              <a:defRPr sz="9600"/>
            </a:pPr>
            <a:r>
              <a:t>πάντα	πᾶσαν	πᾶν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πᾶς (3-1-3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0800"/>
            </a:pP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πᾶς</a:t>
            </a:r>
            <a:r>
              <a:rPr sz="6000"/>
              <a:t> </a:t>
            </a:r>
            <a:r>
              <a:rPr sz="9000"/>
              <a:t>(3-1-3)</a:t>
            </a:r>
          </a:p>
        </p:txBody>
      </p:sp>
      <p:sp>
        <p:nvSpPr>
          <p:cNvPr id="134" name="πάντες πᾶσαι πάντα…"/>
          <p:cNvSpPr txBox="1">
            <a:spLocks noGrp="1"/>
          </p:cNvSpPr>
          <p:nvPr>
            <p:ph type="body" sz="half" idx="1"/>
          </p:nvPr>
        </p:nvSpPr>
        <p:spPr>
          <a:xfrm>
            <a:off x="3938641" y="4456859"/>
            <a:ext cx="16519418" cy="6515142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527800" algn="l"/>
                <a:tab pos="12725400" algn="l"/>
              </a:tabLst>
              <a:defRPr sz="9600"/>
            </a:pPr>
            <a:r>
              <a:t>πάντες	πᾶσαι	πάντα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527800" algn="l"/>
                <a:tab pos="12725400" algn="l"/>
              </a:tabLst>
              <a:defRPr sz="9600"/>
            </a:pPr>
            <a:r>
              <a:t>πάντων	πασῶν	πάντων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527800" algn="l"/>
                <a:tab pos="12725400" algn="l"/>
              </a:tabLst>
              <a:defRPr sz="9600"/>
            </a:pPr>
            <a:r>
              <a:t>πᾶσι(ν)	πάσαις	πᾶσι(ν)	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  <a:tabLst>
                <a:tab pos="6527800" algn="l"/>
                <a:tab pos="12725400" algn="l"/>
              </a:tabLst>
              <a:defRPr sz="9600"/>
            </a:pPr>
            <a:r>
              <a:t>πάντας	πᾶσας	πάντα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Adjective Categori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Adjective Categories</a:t>
            </a:r>
          </a:p>
        </p:txBody>
      </p:sp>
      <p:sp>
        <p:nvSpPr>
          <p:cNvPr id="137" name="2-1-2 ἀγαθός, ή, όν…"/>
          <p:cNvSpPr txBox="1">
            <a:spLocks noGrp="1"/>
          </p:cNvSpPr>
          <p:nvPr>
            <p:ph type="body" sz="half" idx="1"/>
          </p:nvPr>
        </p:nvSpPr>
        <p:spPr>
          <a:xfrm>
            <a:off x="6106990" y="3821859"/>
            <a:ext cx="12208120" cy="921474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4775200" algn="l"/>
              </a:tabLst>
              <a:defRPr sz="9600"/>
            </a:pPr>
            <a:r>
              <a:t>2-1-2	ἀγαθός, ή, όν</a:t>
            </a:r>
          </a:p>
          <a:p>
            <a:pPr>
              <a:lnSpc>
                <a:spcPct val="110000"/>
              </a:lnSpc>
              <a:tabLst>
                <a:tab pos="4775200" algn="l"/>
              </a:tabLst>
              <a:defRPr sz="9600"/>
            </a:pPr>
            <a:r>
              <a:t>3-1-3	πᾶς, πᾶσα, πᾶν</a:t>
            </a:r>
          </a:p>
          <a:p>
            <a:pPr>
              <a:lnSpc>
                <a:spcPct val="110000"/>
              </a:lnSpc>
              <a:tabLst>
                <a:tab pos="4775200" algn="l"/>
              </a:tabLst>
              <a:defRPr sz="9600"/>
            </a:pPr>
            <a:r>
              <a:t>2-2	αἰώνιος, ον</a:t>
            </a:r>
          </a:p>
          <a:p>
            <a:pPr>
              <a:lnSpc>
                <a:spcPct val="110000"/>
              </a:lnSpc>
              <a:tabLst>
                <a:tab pos="4775200" algn="l"/>
              </a:tabLst>
              <a:defRPr sz="9600"/>
            </a:pPr>
            <a:r>
              <a:t>3-3	τίς, τί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Article</a:t>
            </a:r>
          </a:p>
        </p:txBody>
      </p:sp>
      <p:sp>
        <p:nvSpPr>
          <p:cNvPr id="140" name="ὁ is a “weak demonstrative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is a “weak demonstrative”</a:t>
            </a:r>
          </a:p>
          <a:p>
            <a:pPr lvl="1"/>
            <a:r>
              <a:t>Demonstrative: “That”</a:t>
            </a:r>
          </a:p>
          <a:p>
            <a:pPr lvl="1"/>
            <a:r>
              <a:t>Relative pronoun: “who”</a:t>
            </a:r>
          </a:p>
          <a:p>
            <a:pPr lvl="1"/>
            <a:r>
              <a:t>Personal pronoun: “he” (ὁ δέ)</a:t>
            </a:r>
          </a:p>
          <a:p>
            <a:r>
              <a:t>Review: article + prepositional phrase</a:t>
            </a:r>
          </a:p>
          <a:p>
            <a:pPr lvl="1"/>
            <a:r>
              <a:t>	•	τοῖς ἐν τῇ οἰκίᾳ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3" name="Stems in a consonant are third declens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Stems in a consonant are third declension</a:t>
            </a:r>
          </a:p>
          <a:p>
            <a:r>
              <a:t>Hints</a:t>
            </a:r>
          </a:p>
          <a:p>
            <a:pPr lvl="1"/>
            <a:r>
              <a:t>Stem shows in genitive singular</a:t>
            </a:r>
          </a:p>
          <a:p>
            <a:pPr lvl="1"/>
            <a:r>
              <a:t>Nominative singular and dative plural</a:t>
            </a:r>
          </a:p>
          <a:p>
            <a:pPr lvl="1"/>
            <a:r>
              <a:t>ν and τ drop off before σ, and τ at end of word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Hints</a:t>
            </a:r>
          </a:p>
        </p:txBody>
      </p:sp>
      <p:sp>
        <p:nvSpPr>
          <p:cNvPr id="92" name="Stem (σάρξ → σαρκός): *σαρκ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Stem (σάρξ → σαρκός): *σαρκ</a:t>
            </a:r>
          </a:p>
          <a:p>
            <a:pPr marL="1481666" indent="-1481666">
              <a:buSzPct val="100000"/>
              <a:buAutoNum type="arabicPeriod"/>
            </a:pPr>
            <a:r>
              <a:t>Nominative singular (σάρξ) and dative plural (σαρξί)</a:t>
            </a:r>
          </a:p>
          <a:p>
            <a:pPr marL="1481666" indent="-1481666">
              <a:buSzPct val="100000"/>
              <a:buAutoNum type="arabicPeriod"/>
            </a:pPr>
            <a:r>
              <a:t>ν drops out before σ (*τιν + ς → τίς)</a:t>
            </a:r>
          </a:p>
          <a:p>
            <a:pPr marL="1481666" indent="-1481666">
              <a:buSzPct val="100000"/>
              <a:buAutoNum type="arabicPeriod"/>
            </a:pPr>
            <a:r>
              <a:t>τ drops out when followed by σ or at end of word (*ὀνοματ → ὄνομα, ὀνόμασι)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6" name="Memorize article for gender (ματ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3"/>
            </a:pPr>
            <a:r>
              <a:t>Memorize article for gender (ματ)</a:t>
            </a:r>
          </a:p>
          <a:p>
            <a:pPr>
              <a:buAutoNum type="arabicPeriod" startAt="3"/>
            </a:pPr>
            <a:r>
              <a:t>Master Case Ending Chart</a:t>
            </a:r>
          </a:p>
          <a:p>
            <a:pPr>
              <a:buAutoNum type="arabicPeriod" startAt="3"/>
            </a:pPr>
            <a:r>
              <a:t>Noun Rules #7 (Square) and #8 (τ at end)</a:t>
            </a:r>
          </a:p>
          <a:p>
            <a:pPr>
              <a:buAutoNum type="arabicPeriod" startAt="3"/>
            </a:pPr>
            <a:r>
              <a:t>Article before δέ and prepositional phrases</a:t>
            </a:r>
          </a:p>
          <a:p>
            <a:pPr>
              <a:buAutoNum type="arabicPeriod" startAt="3"/>
            </a:pPr>
            <a:r>
              <a:t>πᾶς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ἅγιος, -ία, -ι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ἅγιος, -ία, -ιον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εἰ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εἰ μή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 μή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εἷς, μία, ἕ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εἷς, μία, ἕν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ἤδη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ἤδη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ὄνομα, -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ὄνομα, -ατος, τό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οὐδείς, οὐδεμία, οὐδέ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οὐδείς, οὐδεμία, οὐδέν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πᾶς, πᾶσα, πᾶ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πᾶς, πᾶσα, πᾶν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περί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περί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Walk Throug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Walk Through</a:t>
            </a:r>
          </a:p>
        </p:txBody>
      </p:sp>
      <p:sp>
        <p:nvSpPr>
          <p:cNvPr id="95" name="*σαρκς → σάρξ λόγος γραφή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5232400" algn="l"/>
                <a:tab pos="7645400" algn="l"/>
                <a:tab pos="12979400" algn="l"/>
                <a:tab pos="17678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ς</a:t>
            </a:r>
            <a:r>
              <a:t>	→	σάρξ	λόγος	γραφή</a:t>
            </a:r>
          </a:p>
          <a:p>
            <a:pPr>
              <a:lnSpc>
                <a:spcPct val="110000"/>
              </a:lnSpc>
              <a:tabLst>
                <a:tab pos="5232400" algn="l"/>
                <a:tab pos="7645400" algn="l"/>
                <a:tab pos="12979400" algn="l"/>
                <a:tab pos="17678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ος</a:t>
            </a:r>
            <a:r>
              <a:t>	→	σαρκός	λόγου	γραφῆς</a:t>
            </a:r>
          </a:p>
          <a:p>
            <a:pPr>
              <a:lnSpc>
                <a:spcPct val="110000"/>
              </a:lnSpc>
              <a:tabLst>
                <a:tab pos="5232400" algn="l"/>
                <a:tab pos="7645400" algn="l"/>
                <a:tab pos="12979400" algn="l"/>
                <a:tab pos="17678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ι</a:t>
            </a:r>
            <a:r>
              <a:t>	→	σαρκί	λόγῳ	γραφῇ</a:t>
            </a:r>
          </a:p>
          <a:p>
            <a:pPr>
              <a:lnSpc>
                <a:spcPct val="110000"/>
              </a:lnSpc>
              <a:tabLst>
                <a:tab pos="5232400" algn="l"/>
                <a:tab pos="7645400" algn="l"/>
                <a:tab pos="12979400" algn="l"/>
                <a:tab pos="17678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α</a:t>
            </a:r>
            <a:r>
              <a:t>	→	σάρκα	λόγον	γραφήν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σάρξ, σαρκό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σάρξ, σαρκός, ἡ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σύ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σύν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σῶμα, -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σῶμα, -ατος, τό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τέκν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τέκνον, -ου, τό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τίς, τί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τίς, τί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τις, τ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τις, τι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Walk Throug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Walk Through</a:t>
            </a:r>
          </a:p>
        </p:txBody>
      </p:sp>
      <p:sp>
        <p:nvSpPr>
          <p:cNvPr id="98" name="*σαρκες → σάρκες λόγοι γραφαί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6375400" algn="l"/>
                <a:tab pos="8407400" algn="l"/>
                <a:tab pos="13487400" algn="l"/>
                <a:tab pos="17805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ες</a:t>
            </a:r>
            <a:r>
              <a:t>	→	σάρκες	λόγοι	γραφαί</a:t>
            </a:r>
          </a:p>
          <a:p>
            <a:pPr defTabSz="685800">
              <a:lnSpc>
                <a:spcPct val="110000"/>
              </a:lnSpc>
              <a:tabLst>
                <a:tab pos="6375400" algn="l"/>
                <a:tab pos="8407400" algn="l"/>
                <a:tab pos="13487400" algn="l"/>
                <a:tab pos="17805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ων</a:t>
            </a:r>
            <a:r>
              <a:t>	→	σαρκῶν	λόγων	γραφῶν</a:t>
            </a:r>
          </a:p>
          <a:p>
            <a:pPr defTabSz="685800">
              <a:lnSpc>
                <a:spcPct val="110000"/>
              </a:lnSpc>
              <a:tabLst>
                <a:tab pos="6375400" algn="l"/>
                <a:tab pos="8407400" algn="l"/>
                <a:tab pos="13487400" algn="l"/>
                <a:tab pos="17805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σι(ν)</a:t>
            </a:r>
            <a:r>
              <a:t>	→	σαρξί(ν)	λόγοις	γραφαῖς</a:t>
            </a:r>
          </a:p>
          <a:p>
            <a:pPr defTabSz="685800">
              <a:lnSpc>
                <a:spcPct val="110000"/>
              </a:lnSpc>
              <a:tabLst>
                <a:tab pos="6375400" algn="l"/>
                <a:tab pos="8407400" algn="l"/>
                <a:tab pos="13487400" algn="l"/>
                <a:tab pos="17805400" algn="l"/>
              </a:tabLst>
              <a:defRPr sz="9600"/>
            </a:pPr>
            <a:r>
              <a:t>*σαρκ</a:t>
            </a:r>
            <a:r>
              <a:rPr>
                <a:solidFill>
                  <a:srgbClr val="B26900"/>
                </a:solidFill>
              </a:rPr>
              <a:t>ας</a:t>
            </a:r>
            <a:r>
              <a:t>	→	σάρκας	λόγους	γραφάς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hree Ste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Stems</a:t>
            </a:r>
          </a:p>
        </p:txBody>
      </p:sp>
      <p:sp>
        <p:nvSpPr>
          <p:cNvPr id="101" name="*σαρκ *ονοματ *τιν…"/>
          <p:cNvSpPr txBox="1">
            <a:spLocks noGrp="1"/>
          </p:cNvSpPr>
          <p:nvPr>
            <p:ph type="body" idx="1"/>
          </p:nvPr>
        </p:nvSpPr>
        <p:spPr>
          <a:xfrm>
            <a:off x="2973059" y="3797101"/>
            <a:ext cx="18437882" cy="9214744"/>
          </a:xfrm>
          <a:prstGeom prst="rect">
            <a:avLst/>
          </a:prstGeom>
        </p:spPr>
        <p:txBody>
          <a:bodyPr/>
          <a:lstStyle/>
          <a:p>
            <a:pPr indent="15239" defTabSz="685800">
              <a:lnSpc>
                <a:spcPct val="110000"/>
              </a:lnSpc>
              <a:tabLst>
                <a:tab pos="7645400" algn="l"/>
                <a:tab pos="15773400" algn="l"/>
              </a:tabLst>
              <a:defRPr>
                <a:solidFill>
                  <a:srgbClr val="53585F"/>
                </a:solidFill>
              </a:defRPr>
            </a:pPr>
            <a:r>
              <a:t>*σαρκ	*ονοματ	*τιν</a:t>
            </a:r>
          </a:p>
          <a:p>
            <a:pPr indent="15239">
              <a:lnSpc>
                <a:spcPct val="110000"/>
              </a:lnSpc>
              <a:tabLst>
                <a:tab pos="7645400" algn="l"/>
                <a:tab pos="15773400" algn="l"/>
              </a:tabLst>
              <a:defRPr sz="9600"/>
            </a:pPr>
            <a:r>
              <a:t>σάρξ	ὄνομα	τίς</a:t>
            </a:r>
            <a:br/>
            <a:r>
              <a:t>σαρκός	ὀνόματος	τίνος</a:t>
            </a:r>
            <a:br/>
            <a:r>
              <a:t>σαρκί	ὀνόματι	τίνι</a:t>
            </a:r>
            <a:br/>
            <a:r>
              <a:t>σάρκα	ὄνομα	τίνα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hree Ste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Stems</a:t>
            </a:r>
          </a:p>
        </p:txBody>
      </p:sp>
      <p:sp>
        <p:nvSpPr>
          <p:cNvPr id="104" name="*σαρκ *ονοματ *τιν…"/>
          <p:cNvSpPr txBox="1"/>
          <p:nvPr/>
        </p:nvSpPr>
        <p:spPr>
          <a:xfrm>
            <a:off x="2648852" y="3790682"/>
            <a:ext cx="19124396" cy="8578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/>
          <a:p>
            <a:pPr indent="15239">
              <a:lnSpc>
                <a:spcPct val="110000"/>
              </a:lnSpc>
              <a:spcBef>
                <a:spcPts val="4800"/>
              </a:spcBef>
              <a:tabLst>
                <a:tab pos="7670800" algn="l"/>
                <a:tab pos="15925800" algn="l"/>
              </a:tabLst>
              <a:defRPr sz="84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*σαρκ	*ονοματ	*τιν</a:t>
            </a:r>
          </a:p>
          <a:p>
            <a:pPr indent="15239">
              <a:lnSpc>
                <a:spcPct val="110000"/>
              </a:lnSpc>
              <a:spcBef>
                <a:spcPts val="4800"/>
              </a:spcBef>
              <a:tabLst>
                <a:tab pos="7670800" algn="l"/>
                <a:tab pos="159258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σάρκες	ὀνόματα	τίνες</a:t>
            </a:r>
            <a:br/>
            <a:r>
              <a:t>σαρκῶν	ὀνομάτων	τίνων</a:t>
            </a:r>
            <a:br/>
            <a:r>
              <a:t>σαρξί(ν)	ὀνόμασι(ν)	τίσι(ν)</a:t>
            </a:r>
            <a:br/>
            <a:r>
              <a:t>σάρκας	ὀνόματα	τίνας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εἷ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εἷς</a:t>
            </a:r>
          </a:p>
        </p:txBody>
      </p:sp>
      <p:sp>
        <p:nvSpPr>
          <p:cNvPr id="107" name="εἷς μία ἕν…"/>
          <p:cNvSpPr txBox="1">
            <a:spLocks noGrp="1"/>
          </p:cNvSpPr>
          <p:nvPr>
            <p:ph type="body" sz="half" idx="1"/>
          </p:nvPr>
        </p:nvSpPr>
        <p:spPr>
          <a:xfrm>
            <a:off x="6091855" y="4456859"/>
            <a:ext cx="12238390" cy="666388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4838700" algn="l"/>
                <a:tab pos="9474200" algn="l"/>
              </a:tabLst>
              <a:defRPr sz="9600"/>
            </a:pPr>
            <a:r>
              <a:t>εἷς	μία	ἕν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4838700" algn="l"/>
                <a:tab pos="9474200" algn="l"/>
              </a:tabLst>
              <a:defRPr sz="9600"/>
            </a:pPr>
            <a:r>
              <a:t>ἑνός	μιᾶς	ἑνός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4838700" algn="l"/>
                <a:tab pos="9474200" algn="l"/>
              </a:tabLst>
              <a:defRPr sz="9600"/>
            </a:pPr>
            <a:r>
              <a:t>ἑνί	μιᾷ	ἑνί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4838700" algn="l"/>
                <a:tab pos="9474200" algn="l"/>
              </a:tabLst>
              <a:defRPr sz="9600"/>
            </a:pPr>
            <a:r>
              <a:t>ἕνα	μίαν	ἕν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Master Case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Case Ending Chart</a:t>
            </a:r>
          </a:p>
        </p:txBody>
      </p:sp>
      <p:graphicFrame>
        <p:nvGraphicFramePr>
          <p:cNvPr id="110" name="Table"/>
          <p:cNvGraphicFramePr/>
          <p:nvPr/>
        </p:nvGraphicFramePr>
        <p:xfrm>
          <a:off x="3028950" y="4546600"/>
          <a:ext cx="19392902" cy="72009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322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ος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α/ν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aster Case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Case Ending Chart</a:t>
            </a:r>
          </a:p>
        </p:txBody>
      </p:sp>
      <p:graphicFrame>
        <p:nvGraphicFramePr>
          <p:cNvPr id="113" name="Table"/>
          <p:cNvGraphicFramePr/>
          <p:nvPr/>
        </p:nvGraphicFramePr>
        <p:xfrm>
          <a:off x="3003550" y="4521200"/>
          <a:ext cx="19392902" cy="72009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322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27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ων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σι(ν)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σι(ν)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7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</Words>
  <Application>Microsoft Macintosh PowerPoint</Application>
  <PresentationFormat>Custom</PresentationFormat>
  <Paragraphs>188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10</vt:lpstr>
      <vt:lpstr>Hints</vt:lpstr>
      <vt:lpstr>Walk Through</vt:lpstr>
      <vt:lpstr>Walk Through</vt:lpstr>
      <vt:lpstr>Three Stems</vt:lpstr>
      <vt:lpstr>Three Stems</vt:lpstr>
      <vt:lpstr>εἷς</vt:lpstr>
      <vt:lpstr>Master Case Ending Chart</vt:lpstr>
      <vt:lpstr>Master Case Ending Chart</vt:lpstr>
      <vt:lpstr>Master Case Ending Chart</vt:lpstr>
      <vt:lpstr>Master Case Ending Chart</vt:lpstr>
      <vt:lpstr>Hints</vt:lpstr>
      <vt:lpstr>Noun Rule #7: Square of Stops</vt:lpstr>
      <vt:lpstr>Noun Rule #8</vt:lpstr>
      <vt:lpstr>πᾶς (3-1-3)</vt:lpstr>
      <vt:lpstr>πᾶς (3-1-3)</vt:lpstr>
      <vt:lpstr>Adjective Categories</vt:lpstr>
      <vt:lpstr>Article</vt:lpstr>
      <vt:lpstr>Summary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</dc:title>
  <cp:lastModifiedBy>Bill Mounce</cp:lastModifiedBy>
  <cp:revision>1</cp:revision>
  <dcterms:modified xsi:type="dcterms:W3CDTF">2019-01-22T18:12:35Z</dcterms:modified>
</cp:coreProperties>
</file>