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31</a:t>
            </a:r>
          </a:p>
        </p:txBody>
      </p:sp>
      <p:sp>
        <p:nvSpPr>
          <p:cNvPr id="89" name="Subjunctiv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Subjunctive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erfective (Aorist) Subjunctive: Midd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(Aorist) Subjunctive: Middle</a:t>
            </a:r>
          </a:p>
        </p:txBody>
      </p:sp>
      <p:sp>
        <p:nvSpPr>
          <p:cNvPr id="116" name="λύσωμαι γένωμαι λύσῃ γένῃ λύσηται γένηται…"/>
          <p:cNvSpPr txBox="1">
            <a:spLocks noGrp="1"/>
          </p:cNvSpPr>
          <p:nvPr>
            <p:ph type="body" sz="half" idx="1"/>
          </p:nvPr>
        </p:nvSpPr>
        <p:spPr>
          <a:xfrm>
            <a:off x="5138886" y="3822501"/>
            <a:ext cx="14144328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λύσ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μαι	γέν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μαι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γέν</a:t>
            </a:r>
            <a:r>
              <a:rPr>
                <a:solidFill>
                  <a:srgbClr val="B26900"/>
                </a:solidFill>
              </a:rPr>
              <a:t>ῃ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ται	γέν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ται</a:t>
            </a:r>
          </a:p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λυσ</a:t>
            </a:r>
            <a:r>
              <a:rPr>
                <a:solidFill>
                  <a:srgbClr val="B26900"/>
                </a:solidFill>
              </a:rPr>
              <a:t>ώ</a:t>
            </a:r>
            <a:r>
              <a:t>μεθα	γεν</a:t>
            </a:r>
            <a:r>
              <a:rPr>
                <a:solidFill>
                  <a:srgbClr val="B26900"/>
                </a:solidFill>
              </a:rPr>
              <a:t>ώ</a:t>
            </a:r>
            <a:r>
              <a:t>μεθα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η</a:t>
            </a:r>
            <a:r>
              <a:t>σθε	γέν</a:t>
            </a:r>
            <a:r>
              <a:rPr>
                <a:solidFill>
                  <a:srgbClr val="B26900"/>
                </a:solidFill>
              </a:rPr>
              <a:t>η</a:t>
            </a:r>
            <a:r>
              <a:t>σθε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ω</a:t>
            </a:r>
            <a:r>
              <a:t>νται	γέν</a:t>
            </a:r>
            <a:r>
              <a:rPr>
                <a:solidFill>
                  <a:srgbClr val="B26900"/>
                </a:solidFill>
              </a:rPr>
              <a:t>ω</a:t>
            </a:r>
            <a:r>
              <a:t>νται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erfective (Aorist) Subjunctive: 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(Aorist) Subjunctive: Passive</a:t>
            </a:r>
          </a:p>
        </p:txBody>
      </p:sp>
      <p:sp>
        <p:nvSpPr>
          <p:cNvPr id="119" name="λυθῶ γραφῶ λυθῇς γραφῇς λυθῇ γραφῇ…"/>
          <p:cNvSpPr txBox="1">
            <a:spLocks noGrp="1"/>
          </p:cNvSpPr>
          <p:nvPr>
            <p:ph type="body" sz="half" idx="1"/>
          </p:nvPr>
        </p:nvSpPr>
        <p:spPr>
          <a:xfrm>
            <a:off x="5131841" y="3822501"/>
            <a:ext cx="14272718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λυθ</a:t>
            </a:r>
            <a:r>
              <a:rPr>
                <a:solidFill>
                  <a:srgbClr val="B26900"/>
                </a:solidFill>
              </a:rPr>
              <a:t>ῶ</a:t>
            </a:r>
            <a:r>
              <a:t>	γραφ</a:t>
            </a:r>
            <a:r>
              <a:rPr>
                <a:solidFill>
                  <a:srgbClr val="B26900"/>
                </a:solidFill>
              </a:rPr>
              <a:t>ῶ</a:t>
            </a:r>
            <a:br/>
            <a:r>
              <a:t>λυθ</a:t>
            </a:r>
            <a:r>
              <a:rPr>
                <a:solidFill>
                  <a:srgbClr val="B26900"/>
                </a:solidFill>
              </a:rPr>
              <a:t>ῇ</a:t>
            </a:r>
            <a:r>
              <a:t>ς	γραφ</a:t>
            </a:r>
            <a:r>
              <a:rPr>
                <a:solidFill>
                  <a:srgbClr val="B26900"/>
                </a:solidFill>
              </a:rPr>
              <a:t>ῇ</a:t>
            </a:r>
            <a:r>
              <a:t>ς</a:t>
            </a:r>
            <a:br/>
            <a:r>
              <a:t>λυθ</a:t>
            </a:r>
            <a:r>
              <a:rPr>
                <a:solidFill>
                  <a:srgbClr val="B26900"/>
                </a:solidFill>
              </a:rPr>
              <a:t>ῇ</a:t>
            </a:r>
            <a:r>
              <a:t>	γραφ</a:t>
            </a:r>
            <a:r>
              <a:rPr>
                <a:solidFill>
                  <a:srgbClr val="B26900"/>
                </a:solidFill>
              </a:rPr>
              <a:t>ῇ</a:t>
            </a:r>
          </a:p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λυθ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	γραφ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</a:t>
            </a:r>
            <a:br/>
            <a:r>
              <a:t>λυθ</a:t>
            </a:r>
            <a:r>
              <a:rPr>
                <a:solidFill>
                  <a:srgbClr val="B26900"/>
                </a:solidFill>
              </a:rPr>
              <a:t>ῆ</a:t>
            </a:r>
            <a:r>
              <a:t>τε	γραφ</a:t>
            </a:r>
            <a:r>
              <a:rPr>
                <a:solidFill>
                  <a:srgbClr val="B26900"/>
                </a:solidFill>
              </a:rPr>
              <a:t>ῆ</a:t>
            </a:r>
            <a:r>
              <a:t>τε</a:t>
            </a:r>
            <a:br/>
            <a:r>
              <a:t>λυθ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	γραφ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resent Active Subjunctive (Contracts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Active Subjunctive (Contracts)</a:t>
            </a:r>
          </a:p>
        </p:txBody>
      </p:sp>
      <p:sp>
        <p:nvSpPr>
          <p:cNvPr id="122" name="–άω –έω –όω…"/>
          <p:cNvSpPr txBox="1">
            <a:spLocks noGrp="1"/>
          </p:cNvSpPr>
          <p:nvPr>
            <p:ph type="body" idx="1"/>
          </p:nvPr>
        </p:nvSpPr>
        <p:spPr>
          <a:xfrm>
            <a:off x="3518941" y="3028950"/>
            <a:ext cx="17384218" cy="10170418"/>
          </a:xfrm>
          <a:prstGeom prst="rect">
            <a:avLst/>
          </a:prstGeom>
        </p:spPr>
        <p:txBody>
          <a:bodyPr/>
          <a:lstStyle/>
          <a:p>
            <a:pPr marL="457200" defTabSz="457200">
              <a:lnSpc>
                <a:spcPct val="130000"/>
              </a:lnSpc>
              <a:tabLst>
                <a:tab pos="6832600" algn="l"/>
                <a:tab pos="12674600" algn="l"/>
              </a:tabLst>
              <a:defRPr sz="6000">
                <a:solidFill>
                  <a:srgbClr val="53585F"/>
                </a:solidFill>
              </a:defRPr>
            </a:pPr>
            <a:r>
              <a:t>–άω	–έω	–όω</a:t>
            </a:r>
          </a:p>
          <a:p>
            <a:pPr marL="457200" defTabSz="457200">
              <a:lnSpc>
                <a:spcPct val="130000"/>
              </a:lnSpc>
              <a:tabLst>
                <a:tab pos="6832600" algn="l"/>
                <a:tab pos="12674600" algn="l"/>
              </a:tabLst>
              <a:defRPr sz="7200"/>
            </a:pPr>
            <a:r>
              <a:t>γενν</a:t>
            </a:r>
            <a:r>
              <a:rPr>
                <a:solidFill>
                  <a:srgbClr val="B26900"/>
                </a:solidFill>
              </a:rPr>
              <a:t>ῶ</a:t>
            </a:r>
            <a:r>
              <a:t>	ποι</a:t>
            </a:r>
            <a:r>
              <a:rPr>
                <a:solidFill>
                  <a:srgbClr val="B26900"/>
                </a:solidFill>
              </a:rPr>
              <a:t>ῶ</a:t>
            </a:r>
            <a:r>
              <a:t>	φανερ</a:t>
            </a:r>
            <a:r>
              <a:rPr>
                <a:solidFill>
                  <a:srgbClr val="B26900"/>
                </a:solidFill>
              </a:rPr>
              <a:t>ῶ</a:t>
            </a:r>
            <a:br/>
            <a:r>
              <a:t>γενν</a:t>
            </a:r>
            <a:r>
              <a:rPr>
                <a:solidFill>
                  <a:srgbClr val="B26900"/>
                </a:solidFill>
              </a:rPr>
              <a:t>ᾷ</a:t>
            </a:r>
            <a:r>
              <a:t>ς	ποι</a:t>
            </a:r>
            <a:r>
              <a:rPr>
                <a:solidFill>
                  <a:srgbClr val="B26900"/>
                </a:solidFill>
              </a:rPr>
              <a:t>ῇ</a:t>
            </a:r>
            <a:r>
              <a:t>ς	φανερ</a:t>
            </a:r>
            <a:r>
              <a:rPr>
                <a:solidFill>
                  <a:srgbClr val="B26900"/>
                </a:solidFill>
              </a:rPr>
              <a:t>οῖ</a:t>
            </a:r>
            <a:r>
              <a:t>ς</a:t>
            </a:r>
            <a:br/>
            <a:r>
              <a:t>γενν</a:t>
            </a:r>
            <a:r>
              <a:rPr>
                <a:solidFill>
                  <a:srgbClr val="B26900"/>
                </a:solidFill>
              </a:rPr>
              <a:t>ᾷ</a:t>
            </a:r>
            <a:r>
              <a:t>	ποι</a:t>
            </a:r>
            <a:r>
              <a:rPr>
                <a:solidFill>
                  <a:srgbClr val="B26900"/>
                </a:solidFill>
              </a:rPr>
              <a:t>ῇ</a:t>
            </a:r>
            <a:r>
              <a:t>	φανερ</a:t>
            </a:r>
            <a:r>
              <a:rPr>
                <a:solidFill>
                  <a:srgbClr val="B26900"/>
                </a:solidFill>
              </a:rPr>
              <a:t>οῖ</a:t>
            </a:r>
          </a:p>
          <a:p>
            <a:pPr marL="457200" defTabSz="457200">
              <a:lnSpc>
                <a:spcPct val="130000"/>
              </a:lnSpc>
              <a:tabLst>
                <a:tab pos="6832600" algn="l"/>
                <a:tab pos="12674600" algn="l"/>
              </a:tabLst>
              <a:defRPr sz="7200"/>
            </a:pPr>
            <a:r>
              <a:t>γενν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	ποι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	φανερ</a:t>
            </a:r>
            <a:r>
              <a:rPr>
                <a:solidFill>
                  <a:srgbClr val="B26900"/>
                </a:solidFill>
              </a:rPr>
              <a:t>ῶ</a:t>
            </a:r>
            <a:r>
              <a:t>μεν</a:t>
            </a:r>
            <a:br/>
            <a:r>
              <a:t>γενν</a:t>
            </a:r>
            <a:r>
              <a:rPr>
                <a:solidFill>
                  <a:srgbClr val="B26900"/>
                </a:solidFill>
              </a:rPr>
              <a:t>ᾶ</a:t>
            </a:r>
            <a:r>
              <a:t>τε	ποι</a:t>
            </a:r>
            <a:r>
              <a:rPr>
                <a:solidFill>
                  <a:srgbClr val="B26900"/>
                </a:solidFill>
              </a:rPr>
              <a:t>ῆ</a:t>
            </a:r>
            <a:r>
              <a:t>τε	φανερ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τε</a:t>
            </a:r>
            <a:br/>
            <a:r>
              <a:t>γενν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	ποι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	φανερ</a:t>
            </a:r>
            <a:r>
              <a:rPr>
                <a:solidFill>
                  <a:srgbClr val="B26900"/>
                </a:solidFill>
              </a:rPr>
              <a:t>ῶ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Four Uses of the Subjun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Four Uses of the Subjunctive</a:t>
            </a:r>
          </a:p>
        </p:txBody>
      </p:sp>
      <p:sp>
        <p:nvSpPr>
          <p:cNvPr id="125" name="“May” or “might” not only ways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“May” or “might” not only ways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1. ἵν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</a:t>
            </a:r>
            <a:r>
              <a:rPr sz="9600">
                <a:latin typeface="Times New Roman"/>
                <a:ea typeface="Times New Roman"/>
                <a:cs typeface="Times New Roman"/>
                <a:sym typeface="Times New Roman"/>
              </a:rPr>
              <a:t>ἵνα</a:t>
            </a:r>
          </a:p>
        </p:txBody>
      </p:sp>
      <p:sp>
        <p:nvSpPr>
          <p:cNvPr id="128" name="Purpose (“in order that”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Purpose (“in order that”)</a:t>
            </a:r>
          </a:p>
          <a:p>
            <a:pPr lvl="1"/>
            <a:r>
              <a:t>ἐπηρώτησαν αὐτὸν … ἵνα κατηγορήσωσιν αὐτοῦ.</a:t>
            </a:r>
          </a:p>
          <a:p>
            <a:r>
              <a:t>Content (“that”)</a:t>
            </a:r>
          </a:p>
          <a:p>
            <a:pPr lvl="1"/>
            <a:r>
              <a:t>κήρυξαν ἵνα μετανοῶσιν.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1. ἵν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</a:t>
            </a:r>
            <a:r>
              <a:rPr sz="9600">
                <a:latin typeface="Times New Roman"/>
                <a:ea typeface="Times New Roman"/>
                <a:cs typeface="Times New Roman"/>
                <a:sym typeface="Times New Roman"/>
              </a:rPr>
              <a:t>ἵνα</a:t>
            </a:r>
          </a:p>
        </p:txBody>
      </p:sp>
      <p:sp>
        <p:nvSpPr>
          <p:cNvPr id="131" name="ἐπηρώτησαν αὐτὸν … ἵνα κατηγορήσωσιν αὐτοῦ.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8600">
                <a:solidFill>
                  <a:srgbClr val="000000"/>
                </a:solidFill>
              </a:defRPr>
            </a:pPr>
            <a:r>
              <a:t>ἐπηρώτησαν αὐτὸν … ἵνα </a:t>
            </a:r>
            <a:r>
              <a:rPr>
                <a:solidFill>
                  <a:srgbClr val="A86C24"/>
                </a:solidFill>
              </a:rPr>
              <a:t>κατηγορήσωσιν</a:t>
            </a:r>
            <a:r>
              <a:t> αὐτοῦ.</a:t>
            </a:r>
          </a:p>
          <a:p>
            <a:pPr marL="0" lvl="1" indent="0" algn="ctr">
              <a:buSzTx/>
              <a:buNone/>
              <a:defRPr sz="8600">
                <a:solidFill>
                  <a:srgbClr val="000000"/>
                </a:solidFill>
              </a:defRPr>
            </a:pPr>
            <a:r>
              <a:t>κήρυξαν ἵνα </a:t>
            </a:r>
            <a:r>
              <a:rPr>
                <a:solidFill>
                  <a:srgbClr val="A86C24"/>
                </a:solidFill>
              </a:rPr>
              <a:t>μετανοῶσιν</a:t>
            </a:r>
            <a:r>
              <a:t>.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2. ἐάν (third class conditional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2. ἐάν (third class conditional)</a:t>
            </a:r>
          </a:p>
        </p:txBody>
      </p:sp>
      <p:sp>
        <p:nvSpPr>
          <p:cNvPr id="134" name="Structure of a conditional statemen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Structure of a conditional statement</a:t>
            </a:r>
          </a:p>
          <a:p>
            <a:pPr lvl="1"/>
            <a:r>
              <a:t>“If this is true, then ...”</a:t>
            </a:r>
          </a:p>
          <a:p>
            <a:pPr lvl="1"/>
            <a:r>
              <a:t>Protasis, apodosis</a:t>
            </a:r>
          </a:p>
          <a:p>
            <a:r>
              <a:t>ἐάν + subj</a:t>
            </a:r>
          </a:p>
          <a:p>
            <a:pPr lvl="1"/>
            <a:r>
              <a:t>Future more probable</a:t>
            </a:r>
          </a:p>
          <a:p>
            <a:pPr lvl="1"/>
            <a:r>
              <a:t>Present general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uture More Probab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Future More Probable</a:t>
            </a:r>
          </a:p>
        </p:txBody>
      </p:sp>
      <p:sp>
        <p:nvSpPr>
          <p:cNvPr id="137" name="Matt 5:46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Matt 5:46</a:t>
            </a:r>
          </a:p>
          <a:p>
            <a:pPr lvl="1"/>
            <a:r>
              <a:t>ἐὰν γὰρ </a:t>
            </a:r>
            <a:r>
              <a:rPr>
                <a:solidFill>
                  <a:srgbClr val="A86C24"/>
                </a:solidFill>
              </a:rPr>
              <a:t>ἀγαπήσητε</a:t>
            </a:r>
            <a:r>
              <a:t> τοὺς ἀγαπῶντας ὑμᾶς, τίνα μισθὸν ἔχετε;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resent Gener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 General</a:t>
            </a:r>
          </a:p>
        </p:txBody>
      </p:sp>
      <p:sp>
        <p:nvSpPr>
          <p:cNvPr id="140" name="John 11:9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John 11:9</a:t>
            </a:r>
          </a:p>
          <a:p>
            <a:pPr lvl="1"/>
            <a:r>
              <a:t>ἐάν τις </a:t>
            </a:r>
            <a:r>
              <a:rPr>
                <a:solidFill>
                  <a:srgbClr val="A86C24"/>
                </a:solidFill>
              </a:rPr>
              <a:t>περιπατῇ</a:t>
            </a:r>
            <a:r>
              <a:t> ἐν τῇ ἡμέρᾳ, οὐ προσκόπτει.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3. Hortatory Subjun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 Hortatory Subjunctive</a:t>
            </a:r>
          </a:p>
        </p:txBody>
      </p:sp>
      <p:sp>
        <p:nvSpPr>
          <p:cNvPr id="143" name="προσευχώμεθα."/>
          <p:cNvSpPr txBox="1">
            <a:spLocks noGrp="1"/>
          </p:cNvSpPr>
          <p:nvPr>
            <p:ph type="body" sz="half" idx="1"/>
          </p:nvPr>
        </p:nvSpPr>
        <p:spPr>
          <a:xfrm>
            <a:off x="1238250" y="3797101"/>
            <a:ext cx="21907500" cy="5953622"/>
          </a:xfrm>
          <a:prstGeom prst="rect">
            <a:avLst/>
          </a:prstGeom>
        </p:spPr>
        <p:txBody>
          <a:bodyPr anchor="ctr"/>
          <a:lstStyle>
            <a:lvl1pPr marL="1371600" algn="ctr" defTabSz="685800">
              <a:lnSpc>
                <a:spcPts val="19000"/>
              </a:lnSpc>
              <a:spcBef>
                <a:spcPts val="900"/>
              </a:spcBef>
              <a:tabLst>
                <a:tab pos="685800" algn="l"/>
                <a:tab pos="1790700" algn="l"/>
                <a:tab pos="2133600" algn="l"/>
              </a:tabLst>
              <a:defRPr sz="14400"/>
            </a:lvl1pPr>
          </a:lstStyle>
          <a:p>
            <a:r>
              <a:t>προσευχώμεθα.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nglish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English</a:t>
            </a:r>
          </a:p>
        </p:txBody>
      </p:sp>
      <p:sp>
        <p:nvSpPr>
          <p:cNvPr id="92" name="Indicative: what i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Indicative: what is</a:t>
            </a:r>
          </a:p>
          <a:p>
            <a:pPr lvl="1"/>
            <a:r>
              <a:t>Statements, questions (portrayal: lies)</a:t>
            </a:r>
          </a:p>
          <a:p>
            <a:r>
              <a:t>Subjunctive: possibility (probability)</a:t>
            </a:r>
          </a:p>
          <a:p>
            <a:pPr lvl="1"/>
            <a:r>
              <a:t>“I will learn Hebrew.” “I might learn Hebrew.”</a:t>
            </a:r>
          </a:p>
          <a:p>
            <a:pPr lvl="1"/>
            <a:r>
              <a:t>“If I were rich, I would hire a Greek tutor.”</a:t>
            </a:r>
          </a:p>
          <a:p>
            <a:pPr lvl="1"/>
            <a:r>
              <a:t>Unfulfilled, therefore normally future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4. Deliberative Subjun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 Deliberative Subjunctive</a:t>
            </a:r>
          </a:p>
        </p:txBody>
      </p:sp>
      <p:sp>
        <p:nvSpPr>
          <p:cNvPr id="146" name="Matt 6:3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Matt 6:31</a:t>
            </a:r>
          </a:p>
          <a:p>
            <a:pPr lvl="1">
              <a:lnSpc>
                <a:spcPct val="130000"/>
              </a:lnSpc>
              <a:defRPr sz="9600"/>
            </a:pPr>
            <a:r>
              <a:t>μὴ οὖν μεριμνήσητε λέγοντες, </a:t>
            </a:r>
            <a:br/>
            <a:r>
              <a:t>τί </a:t>
            </a:r>
            <a:r>
              <a:rPr>
                <a:solidFill>
                  <a:srgbClr val="A86C24"/>
                </a:solidFill>
              </a:rPr>
              <a:t>φάγωμεν</a:t>
            </a:r>
            <a:r>
              <a:t>; ἤ,</a:t>
            </a:r>
            <a:br/>
            <a:r>
              <a:t>τί </a:t>
            </a:r>
            <a:r>
              <a:rPr>
                <a:solidFill>
                  <a:srgbClr val="A86C24"/>
                </a:solidFill>
              </a:rPr>
              <a:t>πίωμεν</a:t>
            </a:r>
            <a:r>
              <a:t>; ἤ,</a:t>
            </a:r>
            <a:br/>
            <a:r>
              <a:t>τί </a:t>
            </a:r>
            <a:r>
              <a:rPr>
                <a:solidFill>
                  <a:srgbClr val="A86C24"/>
                </a:solidFill>
              </a:rPr>
              <a:t>περιβαλώμεθα</a:t>
            </a:r>
            <a:r>
              <a:t>;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Neg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Negation</a:t>
            </a:r>
          </a:p>
        </p:txBody>
      </p:sp>
      <p:sp>
        <p:nvSpPr>
          <p:cNvPr id="149" name="οὐ…"/>
          <p:cNvSpPr txBox="1">
            <a:spLocks noGrp="1"/>
          </p:cNvSpPr>
          <p:nvPr>
            <p:ph type="body" sz="half" idx="1"/>
          </p:nvPr>
        </p:nvSpPr>
        <p:spPr>
          <a:xfrm>
            <a:off x="5711775" y="3786782"/>
            <a:ext cx="12960450" cy="5777807"/>
          </a:xfrm>
          <a:prstGeom prst="rect">
            <a:avLst/>
          </a:prstGeom>
        </p:spPr>
        <p:txBody>
          <a:bodyPr/>
          <a:lstStyle/>
          <a:p>
            <a:pPr>
              <a:defRPr sz="9600"/>
            </a:pPr>
            <a:r>
              <a:t>οὐ</a:t>
            </a:r>
          </a:p>
          <a:p>
            <a:pPr>
              <a:defRPr sz="9600"/>
            </a:pPr>
            <a:r>
              <a:t>μή</a:t>
            </a:r>
          </a:p>
          <a:p>
            <a:pPr>
              <a:defRPr sz="9600"/>
            </a:pPr>
            <a:r>
              <a:t>οὐ μή + aorist subjunctive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lu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Clues</a:t>
            </a:r>
          </a:p>
        </p:txBody>
      </p:sp>
      <p:sp>
        <p:nvSpPr>
          <p:cNvPr id="152" name="ἵνα, ἐάν, or ἄν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ἵνα, ἐάν, or ἄν</a:t>
            </a:r>
          </a:p>
          <a:p>
            <a:pPr lvl="1"/>
            <a:r>
              <a:t>ὅταν, ἐάν, ὃς ἄν, ὅπου ἄν, ἕως, ἕως ἄν	</a:t>
            </a:r>
          </a:p>
          <a:p>
            <a:r>
              <a:t>Lengthened connecting vowel (ω/η)</a:t>
            </a:r>
          </a:p>
          <a:p>
            <a:r>
              <a:t>Outside the indicative</a:t>
            </a:r>
          </a:p>
          <a:p>
            <a:pPr lvl="1"/>
            <a:r>
              <a:t>No augment in the aorist.</a:t>
            </a:r>
          </a:p>
          <a:p>
            <a:pPr lvl="1"/>
            <a:r>
              <a:t>μή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Ques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Questions</a:t>
            </a:r>
          </a:p>
        </p:txBody>
      </p:sp>
      <p:sp>
        <p:nvSpPr>
          <p:cNvPr id="155" name="No expecta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No expectation</a:t>
            </a:r>
          </a:p>
          <a:p>
            <a:r>
              <a:t>Expect affirmative</a:t>
            </a:r>
          </a:p>
          <a:p>
            <a:pPr lvl="1"/>
            <a:r>
              <a:t>διδάσκαλε, οὐ μέλει σοι ὅτι ἀπολλύμεθα;</a:t>
            </a:r>
          </a:p>
          <a:p>
            <a:r>
              <a:t>Expect negative</a:t>
            </a:r>
          </a:p>
          <a:p>
            <a:pPr lvl="1"/>
            <a:r>
              <a:t>μὴ πάντες ἀπόστολοι;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Ques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Questions</a:t>
            </a:r>
          </a:p>
        </p:txBody>
      </p:sp>
      <p:sp>
        <p:nvSpPr>
          <p:cNvPr id="158" name="διδάσκαλε, οὐ μέλει σοι ὅτι ἀπολλύμεθα;"/>
          <p:cNvSpPr txBox="1">
            <a:spLocks noGrp="1"/>
          </p:cNvSpPr>
          <p:nvPr>
            <p:ph type="body" idx="1"/>
          </p:nvPr>
        </p:nvSpPr>
        <p:spPr>
          <a:xfrm>
            <a:off x="1257300" y="3796505"/>
            <a:ext cx="21907500" cy="7670603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9600">
                <a:solidFill>
                  <a:srgbClr val="000000"/>
                </a:solidFill>
              </a:defRPr>
            </a:pPr>
            <a:r>
              <a:t>διδάσκαλε, οὐ μέλει σοι ὅτι ἀπολλύμεθα;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Ques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Questions</a:t>
            </a:r>
          </a:p>
        </p:txBody>
      </p:sp>
      <p:sp>
        <p:nvSpPr>
          <p:cNvPr id="161" name="μὴ πάντες ἀπόστολοι;"/>
          <p:cNvSpPr txBox="1">
            <a:spLocks noGrp="1"/>
          </p:cNvSpPr>
          <p:nvPr>
            <p:ph type="body" idx="1"/>
          </p:nvPr>
        </p:nvSpPr>
        <p:spPr>
          <a:xfrm>
            <a:off x="1257300" y="3828255"/>
            <a:ext cx="21907500" cy="7628237"/>
          </a:xfrm>
          <a:prstGeom prst="rect">
            <a:avLst/>
          </a:prstGeom>
        </p:spPr>
        <p:txBody>
          <a:bodyPr anchor="ctr"/>
          <a:lstStyle/>
          <a:p>
            <a:pPr marL="0" lvl="1" indent="0" algn="ctr">
              <a:buSzTx/>
              <a:buNone/>
              <a:defRPr sz="9600">
                <a:solidFill>
                  <a:srgbClr val="000000"/>
                </a:solidFill>
              </a:defRPr>
            </a:pPr>
            <a:r>
              <a:t>μὴ πάντες ἀπόστολοι;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arsing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Parsing</a:t>
            </a:r>
          </a:p>
        </p:txBody>
      </p:sp>
      <p:sp>
        <p:nvSpPr>
          <p:cNvPr id="164" name="πληρωθῇ…"/>
          <p:cNvSpPr txBox="1">
            <a:spLocks noGrp="1"/>
          </p:cNvSpPr>
          <p:nvPr>
            <p:ph type="body" sz="half" idx="1"/>
          </p:nvPr>
        </p:nvSpPr>
        <p:spPr>
          <a:xfrm>
            <a:off x="5985817" y="4040782"/>
            <a:ext cx="12412366" cy="7867254"/>
          </a:xfrm>
          <a:prstGeom prst="rect">
            <a:avLst/>
          </a:prstGeom>
        </p:spPr>
        <p:txBody>
          <a:bodyPr/>
          <a:lstStyle/>
          <a:p>
            <a:r>
              <a:t>πληρωθῇ</a:t>
            </a:r>
          </a:p>
          <a:p>
            <a:pPr lvl="1"/>
            <a:r>
              <a:t>Third singular</a:t>
            </a:r>
          </a:p>
          <a:p>
            <a:pPr lvl="1"/>
            <a:r>
              <a:t>Aorist passive </a:t>
            </a:r>
            <a:r>
              <a:rPr i="1"/>
              <a:t>subjunctive</a:t>
            </a:r>
          </a:p>
          <a:p>
            <a:pPr lvl="1"/>
            <a:r>
              <a:t>πληρόω</a:t>
            </a:r>
          </a:p>
          <a:p>
            <a:pPr lvl="1"/>
            <a:r>
              <a:t>“It might be fulfilled”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Master Nonindicative Verb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Nonindicative Verb Chart</a:t>
            </a:r>
          </a:p>
        </p:txBody>
      </p:sp>
      <p:graphicFrame>
        <p:nvGraphicFramePr>
          <p:cNvPr id="167" name="Table"/>
          <p:cNvGraphicFramePr/>
          <p:nvPr/>
        </p:nvGraphicFramePr>
        <p:xfrm>
          <a:off x="1255841" y="3553866"/>
          <a:ext cx="21910418" cy="95776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539536">
                <a:tc>
                  <a:txBody>
                    <a:bodyPr/>
                    <a:lstStyle/>
                    <a:p>
                      <a:pPr algn="l">
                        <a:lnSpc>
                          <a:spcPts val="7500"/>
                        </a:lnSpc>
                        <a:spcBef>
                          <a:spcPts val="900"/>
                        </a:spcBef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act</a:t>
                      </a:r>
                      <a:r>
                        <a:rPr i="0"/>
                        <a:t>	pres		ω/η	prim act	λύω</a:t>
                      </a:r>
                    </a:p>
                    <a:p>
                      <a:pPr algn="l">
                        <a:lnSpc>
                          <a:spcPts val="7500"/>
                        </a:lnSpc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mid/pas	</a:t>
                      </a:r>
                      <a:r>
                        <a:rPr i="0"/>
                        <a:t>pres		ω/η	prim mid/pas	λύωμαι</a:t>
                      </a:r>
                    </a:p>
                    <a:p>
                      <a:pPr algn="l">
                        <a:lnSpc>
                          <a:spcPts val="7500"/>
                        </a:lnSpc>
                        <a:spcBef>
                          <a:spcPts val="3700"/>
                        </a:spcBef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1st aorist act	</a:t>
                      </a:r>
                      <a:r>
                        <a:rPr i="0"/>
                        <a:t>aor act	σ(α)	ω/η	prim act	λύσω</a:t>
                      </a:r>
                    </a:p>
                    <a:p>
                      <a:pPr algn="l">
                        <a:lnSpc>
                          <a:spcPts val="7500"/>
                        </a:lnSpc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1st aorist mid</a:t>
                      </a:r>
                      <a:r>
                        <a:rPr i="0"/>
                        <a:t>	aor act	σ(α)	ω/η	prim mid/pas	λύσωμαι</a:t>
                      </a:r>
                    </a:p>
                    <a:p>
                      <a:pPr algn="l">
                        <a:lnSpc>
                          <a:spcPts val="7500"/>
                        </a:lnSpc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1st aorist pas	</a:t>
                      </a:r>
                      <a:r>
                        <a:rPr i="0"/>
                        <a:t>aor pas	θ(η)	ω/η	prim act	λυθῶ</a:t>
                      </a:r>
                    </a:p>
                    <a:p>
                      <a:pPr algn="l">
                        <a:lnSpc>
                          <a:spcPts val="7500"/>
                        </a:lnSpc>
                        <a:spcBef>
                          <a:spcPts val="3700"/>
                        </a:spcBef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2nd aorist act	</a:t>
                      </a:r>
                      <a:r>
                        <a:rPr i="0"/>
                        <a:t>aor act		ω/η	prim act	λάβω</a:t>
                      </a:r>
                    </a:p>
                    <a:p>
                      <a:pPr algn="l">
                        <a:lnSpc>
                          <a:spcPts val="7500"/>
                        </a:lnSpc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2nd aorist mid</a:t>
                      </a:r>
                      <a:r>
                        <a:rPr i="0"/>
                        <a:t>	aor act		ω/η	prim mid/pas	γένωμαι</a:t>
                      </a:r>
                    </a:p>
                    <a:p>
                      <a:pPr algn="l">
                        <a:lnSpc>
                          <a:spcPts val="7500"/>
                        </a:lnSpc>
                        <a:tabLst>
                          <a:tab pos="5334000" algn="l"/>
                          <a:tab pos="8128000" algn="l"/>
                          <a:tab pos="10210800" algn="l"/>
                          <a:tab pos="12534900" algn="l"/>
                          <a:tab pos="17526000" algn="l"/>
                        </a:tabLst>
                        <a:defRPr sz="48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2nd aorist pas	</a:t>
                      </a:r>
                      <a:r>
                        <a:rPr i="0"/>
                        <a:t>aor pas		ω/η	prim act	γράφω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70" name="Present and (unaugmented) aorist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363133" indent="-1363133" defTabSz="595884">
              <a:spcBef>
                <a:spcPts val="4400"/>
              </a:spcBef>
              <a:defRPr sz="7728"/>
            </a:pPr>
            <a:r>
              <a:t>Present and (unaugmented) aorist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Aspect (continuous, undefined) 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Possibility or probability (“may”)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ἵνα clause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Conditional (future, axiom) </a:t>
            </a:r>
          </a:p>
          <a:p>
            <a:pPr marL="1363133" indent="-1363133" defTabSz="595884">
              <a:spcBef>
                <a:spcPts val="4400"/>
              </a:spcBef>
              <a:defRPr sz="7728"/>
            </a:pPr>
            <a:r>
              <a:t>Exhortation (“Let us”) 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73" name="Deliberative question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7"/>
            </a:pPr>
            <a:r>
              <a:t>Deliberative questions </a:t>
            </a:r>
          </a:p>
          <a:p>
            <a:pPr>
              <a:buAutoNum type="arabicPeriod" startAt="7"/>
            </a:pPr>
            <a:r>
              <a:t>Negations</a:t>
            </a:r>
          </a:p>
          <a:p>
            <a:pPr>
              <a:buAutoNum type="arabicPeriod" startAt="7"/>
            </a:pPr>
            <a:r>
              <a:t>Clues</a:t>
            </a:r>
          </a:p>
          <a:p>
            <a:pPr lvl="1"/>
            <a:r>
              <a:t>ἵνα, ἐάν, or ἄν</a:t>
            </a:r>
          </a:p>
          <a:p>
            <a:pPr lvl="1"/>
            <a:r>
              <a:t>Lengthened connecting vowel + primary personal</a:t>
            </a:r>
          </a:p>
          <a:p>
            <a:pPr lvl="1"/>
            <a:r>
              <a:t>No augment in aorist (nonindicative)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ree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Greek</a:t>
            </a:r>
          </a:p>
        </p:txBody>
      </p:sp>
      <p:sp>
        <p:nvSpPr>
          <p:cNvPr id="95" name="Similar, except for aspect (no time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Similar, except for aspect (no time)</a:t>
            </a:r>
          </a:p>
          <a:p>
            <a:pPr lvl="1"/>
            <a:r>
              <a:t>Present and aorist (no future)</a:t>
            </a:r>
          </a:p>
          <a:p>
            <a:r>
              <a:t>Formation</a:t>
            </a:r>
          </a:p>
          <a:p>
            <a:pPr lvl="1"/>
            <a:r>
              <a:t>Lengthen connecting vowel</a:t>
            </a:r>
          </a:p>
          <a:p>
            <a:pPr lvl="1"/>
            <a:r>
              <a:t>Primary endings in both present &amp; aorist</a:t>
            </a:r>
          </a:p>
          <a:p>
            <a:r>
              <a:t>Translation: “may” or “might”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76" name="Ask question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>
              <a:buAutoNum type="arabicPeriod" startAt="10"/>
            </a:pPr>
            <a:r>
              <a:t>Ask questions</a:t>
            </a:r>
          </a:p>
          <a:p>
            <a:pPr>
              <a:buAutoNum type="arabicPeriod" startAt="10"/>
            </a:pPr>
            <a:r>
              <a:t>Parsing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λίθος, -ου, ὁ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λίθος, -ου, ὁ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τοιοῦτος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τοιοῦτος, </a:t>
            </a:r>
          </a:p>
          <a:p>
            <a:r>
              <a:t>-αύτη, -οῦτον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Aspec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Aspect</a:t>
            </a:r>
          </a:p>
        </p:txBody>
      </p:sp>
      <p:sp>
        <p:nvSpPr>
          <p:cNvPr id="98" name="Imperfe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Imperfective</a:t>
            </a:r>
          </a:p>
          <a:p>
            <a:pPr lvl="1"/>
            <a:r>
              <a:t>Present tense stem</a:t>
            </a:r>
          </a:p>
          <a:p>
            <a:pPr lvl="1"/>
            <a:r>
              <a:t>Continuous (difficult to translate; “contiunually”)</a:t>
            </a:r>
          </a:p>
          <a:p>
            <a:r>
              <a:t>Perfective</a:t>
            </a:r>
          </a:p>
          <a:p>
            <a:pPr lvl="1"/>
            <a:r>
              <a:t>Aorist tense stem</a:t>
            </a:r>
          </a:p>
          <a:p>
            <a:pPr lvl="1"/>
            <a:r>
              <a:t>Undefined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Imperfective (Present) Subjun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Subjunctive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36791" y="3604666"/>
          <a:ext cx="21910418" cy="906943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31337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 tense stem + </a:t>
                      </a:r>
                      <a:br/>
                      <a:r>
                        <a:t>Lengthened connecting vowel (ω/η) + </a:t>
                      </a:r>
                      <a:br/>
                      <a:r>
                        <a:t>Primary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λύ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ω</a:t>
                      </a:r>
                      <a:r>
                        <a:t>μεν, λυ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ώ</a:t>
                      </a:r>
                      <a:r>
                        <a:t>μεθα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Imperfective (Present) Subjunctiv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Imperfective (Present) Subjunctive: Active</a:t>
            </a:r>
          </a:p>
        </p:txBody>
      </p:sp>
      <p:sp>
        <p:nvSpPr>
          <p:cNvPr id="104" name="λύω ὦ λύω λύῃς ᾖς λύεις λύῃ ᾖ λύει…"/>
          <p:cNvSpPr txBox="1">
            <a:spLocks noGrp="1"/>
          </p:cNvSpPr>
          <p:nvPr>
            <p:ph type="body" idx="1"/>
          </p:nvPr>
        </p:nvSpPr>
        <p:spPr>
          <a:xfrm>
            <a:off x="3017688" y="3797101"/>
            <a:ext cx="18386724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7886700" algn="l"/>
                <a:tab pos="137414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	</a:t>
            </a:r>
            <a:r>
              <a:rPr>
                <a:solidFill>
                  <a:srgbClr val="B26900"/>
                </a:solidFill>
              </a:rPr>
              <a:t>ὦ</a:t>
            </a:r>
            <a:r>
              <a:t>	λύω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ῃ</a:t>
            </a:r>
            <a:r>
              <a:t>ς	</a:t>
            </a:r>
            <a:r>
              <a:rPr>
                <a:solidFill>
                  <a:srgbClr val="B26900"/>
                </a:solidFill>
              </a:rPr>
              <a:t>ᾖ</a:t>
            </a:r>
            <a:r>
              <a:t>ς	λύεις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</a:t>
            </a:r>
            <a:r>
              <a:rPr>
                <a:solidFill>
                  <a:srgbClr val="B26900"/>
                </a:solidFill>
              </a:rPr>
              <a:t>ᾖ</a:t>
            </a:r>
            <a:r>
              <a:t>	λύει</a:t>
            </a:r>
          </a:p>
          <a:p>
            <a:pPr marL="685800" defTabSz="685800">
              <a:lnSpc>
                <a:spcPct val="110000"/>
              </a:lnSpc>
              <a:tabLst>
                <a:tab pos="7886700" algn="l"/>
                <a:tab pos="137414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μεν	</a:t>
            </a:r>
            <a:r>
              <a:rPr>
                <a:solidFill>
                  <a:srgbClr val="B26900"/>
                </a:solidFill>
              </a:rPr>
              <a:t>ὦ</a:t>
            </a:r>
            <a:r>
              <a:t>μεν	λύομεν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τε	</a:t>
            </a:r>
            <a:r>
              <a:rPr>
                <a:solidFill>
                  <a:srgbClr val="B26900"/>
                </a:solidFill>
              </a:rPr>
              <a:t>ἦ</a:t>
            </a:r>
            <a:r>
              <a:t>τε	λύετε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σι(ν)	</a:t>
            </a:r>
            <a:r>
              <a:rPr>
                <a:solidFill>
                  <a:srgbClr val="B26900"/>
                </a:solidFill>
              </a:rPr>
              <a:t>ὦ</a:t>
            </a:r>
            <a:r>
              <a:t>σι(ν)	λύουσι(ν)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perfective (Present) Subjunctive:Mid/Pa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41223">
              <a:defRPr sz="8910"/>
            </a:lvl1pPr>
          </a:lstStyle>
          <a:p>
            <a:r>
              <a:t>Imperfective (Present) Subjunctive:Mid/Pas</a:t>
            </a:r>
          </a:p>
        </p:txBody>
      </p:sp>
      <p:sp>
        <p:nvSpPr>
          <p:cNvPr id="107" name="λύωμαι λύομαι λύῃ λύῃ λύηται λύεται…"/>
          <p:cNvSpPr txBox="1">
            <a:spLocks noGrp="1"/>
          </p:cNvSpPr>
          <p:nvPr>
            <p:ph type="body" sz="half" idx="1"/>
          </p:nvPr>
        </p:nvSpPr>
        <p:spPr>
          <a:xfrm>
            <a:off x="5612457" y="3797101"/>
            <a:ext cx="13159086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8839200" algn="l"/>
              </a:tabLst>
            </a:pPr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μαι	λύομαι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λύῃ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ται	λύεται</a:t>
            </a:r>
          </a:p>
          <a:p>
            <a:pPr marL="685800" defTabSz="685800">
              <a:lnSpc>
                <a:spcPct val="110000"/>
              </a:lnSpc>
              <a:tabLst>
                <a:tab pos="8839200" algn="l"/>
              </a:tabLst>
            </a:pPr>
            <a:r>
              <a:t>λυ</a:t>
            </a:r>
            <a:r>
              <a:rPr>
                <a:solidFill>
                  <a:srgbClr val="B26900"/>
                </a:solidFill>
              </a:rPr>
              <a:t>ώ</a:t>
            </a:r>
            <a:r>
              <a:t>μεθα	λυόμεθα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η</a:t>
            </a:r>
            <a:r>
              <a:t>σθε	λύεσθε</a:t>
            </a:r>
            <a:br/>
            <a:r>
              <a:t>λύ</a:t>
            </a:r>
            <a:r>
              <a:rPr>
                <a:solidFill>
                  <a:srgbClr val="B26900"/>
                </a:solidFill>
              </a:rPr>
              <a:t>ω</a:t>
            </a:r>
            <a:r>
              <a:t>νται	λύονται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erfective (Aorist) Subjun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(Aorist) Subjunctive</a:t>
            </a:r>
          </a:p>
        </p:txBody>
      </p:sp>
      <p:graphicFrame>
        <p:nvGraphicFramePr>
          <p:cNvPr id="110" name="Table"/>
          <p:cNvGraphicFramePr/>
          <p:nvPr/>
        </p:nvGraphicFramePr>
        <p:xfrm>
          <a:off x="1255841" y="3028950"/>
          <a:ext cx="21910418" cy="104173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379273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Unaugmented aorist tense stem + </a:t>
                      </a:r>
                      <a:br/>
                      <a:r>
                        <a:t>(Tense formative) +</a:t>
                      </a:r>
                      <a:br/>
                      <a:r>
                        <a:t>Lengthened connecting vowel (ω/η) + </a:t>
                      </a:r>
                      <a:br/>
                      <a:r>
                        <a:t>Primary personal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λύσ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ω</a:t>
                      </a:r>
                      <a:r>
                        <a:t>μεν, λάβ</a:t>
                      </a:r>
                      <a:r>
                        <a:rPr>
                          <a:solidFill>
                            <a:srgbClr val="B26900"/>
                          </a:solidFill>
                        </a:rPr>
                        <a:t>ω</a:t>
                      </a:r>
                      <a:r>
                        <a:t>μεν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erfective (Aorist) Subjunctive: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Perfective (Aorist) Subjunctive: Active</a:t>
            </a:r>
          </a:p>
        </p:txBody>
      </p:sp>
      <p:sp>
        <p:nvSpPr>
          <p:cNvPr id="113" name="λύσω λάβω λύσῃς λάβῃς λύσῃ λάβῃ…"/>
          <p:cNvSpPr txBox="1">
            <a:spLocks noGrp="1"/>
          </p:cNvSpPr>
          <p:nvPr>
            <p:ph type="body" sz="half" idx="1"/>
          </p:nvPr>
        </p:nvSpPr>
        <p:spPr>
          <a:xfrm>
            <a:off x="5123457" y="3822501"/>
            <a:ext cx="14137086" cy="9214744"/>
          </a:xfrm>
          <a:prstGeom prst="rect">
            <a:avLst/>
          </a:prstGeom>
        </p:spPr>
        <p:txBody>
          <a:bodyPr/>
          <a:lstStyle/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λύσ</a:t>
            </a:r>
            <a:r>
              <a:rPr>
                <a:solidFill>
                  <a:srgbClr val="B26900"/>
                </a:solidFill>
              </a:rPr>
              <a:t>ω</a:t>
            </a:r>
            <a:r>
              <a:t>	λάβ</a:t>
            </a:r>
            <a:r>
              <a:rPr>
                <a:solidFill>
                  <a:srgbClr val="B26900"/>
                </a:solidFill>
              </a:rPr>
              <a:t>ω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ῃ</a:t>
            </a:r>
            <a:r>
              <a:t>ς	λάβ</a:t>
            </a:r>
            <a:r>
              <a:rPr>
                <a:solidFill>
                  <a:srgbClr val="B26900"/>
                </a:solidFill>
              </a:rPr>
              <a:t>ῃ</a:t>
            </a:r>
            <a:r>
              <a:t>ς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ῃ</a:t>
            </a:r>
            <a:r>
              <a:t>	λάβ</a:t>
            </a:r>
            <a:r>
              <a:rPr>
                <a:solidFill>
                  <a:srgbClr val="B26900"/>
                </a:solidFill>
              </a:rPr>
              <a:t>ῃ</a:t>
            </a:r>
          </a:p>
          <a:p>
            <a:pPr marL="685800" defTabSz="685800">
              <a:lnSpc>
                <a:spcPct val="110000"/>
              </a:lnSpc>
              <a:tabLst>
                <a:tab pos="9258300" algn="l"/>
              </a:tabLst>
            </a:pPr>
            <a:r>
              <a:t>λύσ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μεν	λάβ</a:t>
            </a:r>
            <a:r>
              <a:rPr>
                <a:solidFill>
                  <a:srgbClr val="B26900"/>
                </a:solidFill>
              </a:rPr>
              <a:t>ω</a:t>
            </a:r>
            <a:r>
              <a:t>μεν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τε	λάβ</a:t>
            </a:r>
            <a:r>
              <a:rPr>
                <a:solidFill>
                  <a:srgbClr val="B26900"/>
                </a:solidFill>
              </a:rPr>
              <a:t>η</a:t>
            </a:r>
            <a:r>
              <a:t>τε</a:t>
            </a:r>
            <a:br/>
            <a:r>
              <a:t>λύσ</a:t>
            </a:r>
            <a:r>
              <a:rPr>
                <a:solidFill>
                  <a:srgbClr val="B26900"/>
                </a:solidFill>
              </a:rPr>
              <a:t>ω</a:t>
            </a:r>
            <a:r>
              <a:t>σι(ν)	λάβ</a:t>
            </a:r>
            <a:r>
              <a:rPr>
                <a:solidFill>
                  <a:srgbClr val="B26900"/>
                </a:solidFill>
              </a:rPr>
              <a:t>ω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Macintosh PowerPoint</Application>
  <PresentationFormat>Custom</PresentationFormat>
  <Paragraphs>132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31</vt:lpstr>
      <vt:lpstr>English</vt:lpstr>
      <vt:lpstr>Greek</vt:lpstr>
      <vt:lpstr>Aspect</vt:lpstr>
      <vt:lpstr>Imperfective (Present) Subjunctive</vt:lpstr>
      <vt:lpstr>Imperfective (Present) Subjunctive: Active</vt:lpstr>
      <vt:lpstr>Imperfective (Present) Subjunctive:Mid/Pas</vt:lpstr>
      <vt:lpstr>Perfective (Aorist) Subjunctive</vt:lpstr>
      <vt:lpstr>Perfective (Aorist) Subjunctive: Active</vt:lpstr>
      <vt:lpstr>Perfective (Aorist) Subjunctive: Middle</vt:lpstr>
      <vt:lpstr>Perfective (Aorist) Subjunctive: Passive</vt:lpstr>
      <vt:lpstr>Present Active Subjunctive (Contracts)</vt:lpstr>
      <vt:lpstr>Four Uses of the Subjunctive</vt:lpstr>
      <vt:lpstr>1. ἵνα</vt:lpstr>
      <vt:lpstr>1. ἵνα</vt:lpstr>
      <vt:lpstr>2. ἐάν (third class conditional)</vt:lpstr>
      <vt:lpstr>Future More Probable</vt:lpstr>
      <vt:lpstr>Present General</vt:lpstr>
      <vt:lpstr>3. Hortatory Subjunctive</vt:lpstr>
      <vt:lpstr>4. Deliberative Subjunctive</vt:lpstr>
      <vt:lpstr>Negation</vt:lpstr>
      <vt:lpstr>Clues</vt:lpstr>
      <vt:lpstr>Questions</vt:lpstr>
      <vt:lpstr>Questions</vt:lpstr>
      <vt:lpstr>Questions</vt:lpstr>
      <vt:lpstr>Parsing</vt:lpstr>
      <vt:lpstr>Master Nonindicative Verb Chart</vt:lpstr>
      <vt:lpstr>Summary</vt:lpstr>
      <vt:lpstr>Summary</vt:lpstr>
      <vt:lpstr>Summary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31</dc:title>
  <cp:lastModifiedBy>Bill Mounce</cp:lastModifiedBy>
  <cp:revision>1</cp:revision>
  <dcterms:modified xsi:type="dcterms:W3CDTF">2019-01-22T18:16:58Z</dcterms:modified>
</cp:coreProperties>
</file>