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69474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2pPr>
              <a:spcBef>
                <a:spcPts val="3600"/>
              </a:spcBef>
            </a:lvl2pPr>
            <a:lvl3pPr>
              <a:spcBef>
                <a:spcPts val="3600"/>
              </a:spcBef>
            </a:lvl3pPr>
            <a:lvl4pPr>
              <a:spcBef>
                <a:spcPts val="3600"/>
              </a:spcBef>
              <a:buBlip>
                <a:blip r:embed="rId2"/>
              </a:buBlip>
            </a:lvl4pPr>
            <a:lvl5pPr>
              <a:spcBef>
                <a:spcPts val="3600"/>
              </a:spcBef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433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+mn-lt"/>
                <a:ea typeface="+mn-ea"/>
                <a:cs typeface="+mn-cs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Avenir Nex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2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21</a:t>
            </a:r>
          </a:p>
        </p:txBody>
      </p:sp>
      <p:sp>
        <p:nvSpPr>
          <p:cNvPr id="52" name="Imperfect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Imperfect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ἕξουσ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ἕξουσι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ἐπηρώτω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ἐπηρώτων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ἐβάπτιζεν αὐτοὺ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ἐβάπτιζεν αὐτοὺς.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δαιμόνια πολλὰ ἐξέβαλλο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δαιμόνια πολλὰ ἐξέβαλλον.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ἐβαπτίζοντο ὑπ᾽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ἐβαπτίζοντο ὑπ᾽ αὐτοῦ.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ἤρχοντο πρὸς αὐτ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ἤρχοντο πρὸς αὐτόν.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οὐκ ἐκρινόμεθα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οὐκ ἐκρινόμεθα.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εἰ γὰρ ἐπιστεύετε Μωϋσεῖ, πιστεύσετε ἐμοί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εἰ γὰρ ἐπιστεύετε Μωϋσεῖ, πιστεύσετε ἐμοί.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ἐλάλει αὐτοῖς τὸν λόγο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ἐλάλει αὐτοῖς τὸν λόγον.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ἐκεῖνος  δὲ ἔλεγεν περὶ τοῦ ναοῦ (temple) τοῦ σώματος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ἐκεῖνος  δὲ ἔλεγεν περὶ τοῦ ναοῦ </a:t>
            </a:r>
            <a:r>
              <a:rPr>
                <a:solidFill>
                  <a:srgbClr val="A6AAA9"/>
                </a:solidFill>
              </a:rPr>
              <a:t>(temple)</a:t>
            </a:r>
            <a:r>
              <a:t> τοῦ σώματος αὐτοῦ.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ἐβάπτιζε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ἐβάπτιζες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καὶ πᾶς ὁ ὄχλος ἤρχετο πρὸς αὐτόν,  καὶ ἐδίδασκεν αὐτού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πᾶς ὁ ὄχλος ἤρχετο πρὸς αὐτόν, </a:t>
            </a:r>
            <a:br/>
            <a:r>
              <a:t>καὶ ἐδίδασκεν αὐτούς.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ἤκουον δὲ ταῦτα πάντα οἱ Φαρισαῖο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ἤκουον δὲ ταῦτα πάντα οἱ Φαρισαῖοι.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ἦσαν γὰρ πολλοὶ καὶ ἠκολούθουν αὐτῷ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ἦσαν γὰρ πολλοὶ καὶ ἠκολούθουν αὐτῷ.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ἠγάπα δὲ ὁ Ἰησοῦς τὴν Μάρθαν  καὶ τὴν ἀδελφὴν  αὐτῆς καὶ τὸν Λάζαρο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ἠγάπα δὲ ὁ Ἰησοῦς τὴν Μάρθαν </a:t>
            </a:r>
            <a:br/>
            <a:r>
              <a:t>καὶ τὴν ἀδελφὴν  αὐτῆς καὶ τὸν Λάζαρον.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καὶ ἐπηρώτα αὐτόν, τί ὄνομά σοι;  καὶ λέγει αὐτῷ,  Λεγιὼν ὄνομά μοι, ὅτι πολλοί ἐσμ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ἐπηρώτα αὐτόν, τί ὄνομά σοι; </a:t>
            </a:r>
            <a:br/>
            <a:r>
              <a:t>καὶ λέγει αὐτῷ, </a:t>
            </a:r>
            <a:br/>
            <a:r>
              <a:t>Λεγιὼν ὄνομά μοι, ὅτι πολλοί ἐσμεν.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αὐτὸς γὰρ ἐγίνωσκεν  τί ἦν ἐν τῷ ἀνθρώπῳ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αὐτὸς γὰρ ἐγίνωσκεν  τί ἦν ἐν τῷ ἀνθρώπῳ.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ἐπηρώτων αὐτὸν οἱ μαθηταὶ αὐτοῦ  τὴν παραβολ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ἐπηρώτων αὐτὸν οἱ μαθηταὶ αὐτοῦ </a:t>
            </a:r>
            <a:br/>
            <a:r>
              <a:t>τὴν παραβολήν.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καὶ μετὰ ταῦτα περιεπάτει ὁ Ἰησοῦς  ἐν τῇ Γαλιλαίᾳ· οὐ γὰρ ἤθελεν  ἐν τῇ Ἰουδαίᾳ περιπατεῖν (to walk),  ὅτι ἐζήτουν αὐτὸν οἱ Ἰουδαῖοι  ἀποκτεῖναι (to kill)."/>
          <p:cNvSpPr txBox="1"/>
          <p:nvPr>
            <p:ph type="body" idx="1"/>
          </p:nvPr>
        </p:nvSpPr>
        <p:spPr>
          <a:xfrm>
            <a:off x="1257300" y="3276600"/>
            <a:ext cx="21907500" cy="9821466"/>
          </a:xfrm>
          <a:prstGeom prst="rect">
            <a:avLst/>
          </a:prstGeom>
        </p:spPr>
        <p:txBody>
          <a:bodyPr/>
          <a:lstStyle/>
          <a:p>
            <a:pPr/>
            <a:r>
              <a:t>καὶ μετὰ ταῦτα περιεπάτει ὁ Ἰησοῦς </a:t>
            </a:r>
            <a:br/>
            <a:r>
              <a:t>ἐν τῇ Γαλιλαίᾳ· οὐ γὰρ ἤθελεν </a:t>
            </a:r>
            <a:br/>
            <a:r>
              <a:t>ἐν τῇ Ἰουδαίᾳ περιπατεῖν </a:t>
            </a:r>
            <a:r>
              <a:rPr>
                <a:solidFill>
                  <a:srgbClr val="A6AAA9"/>
                </a:solidFill>
              </a:rPr>
              <a:t>(to walk)</a:t>
            </a:r>
            <a:r>
              <a:t>, </a:t>
            </a:r>
            <a:br/>
            <a:r>
              <a:t>ὅτι ἐζήτουν αὐτὸν οἱ Ἰουδαῖοι </a:t>
            </a:r>
            <a:br/>
            <a:r>
              <a:t>ἀποκτεῖναι </a:t>
            </a:r>
            <a:r>
              <a:rPr>
                <a:solidFill>
                  <a:srgbClr val="A6AAA9"/>
                </a:solidFill>
              </a:rPr>
              <a:t>(to kill).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οἱ  μὲν οὖν συνελθόντες (when … had come together) ἠρώτων αὐτὸν λέγοντες (saying), κύριε, εἰ ἐν τῷ χρόνῳ τούτῳ  ἀποκαθιστάνεις (are you restoring)  τὴν βασιλείαν τῷ Ἰσραήλ;"/>
          <p:cNvSpPr txBox="1"/>
          <p:nvPr>
            <p:ph type="body" idx="1"/>
          </p:nvPr>
        </p:nvSpPr>
        <p:spPr>
          <a:xfrm>
            <a:off x="1257300" y="3276600"/>
            <a:ext cx="21907500" cy="9840516"/>
          </a:xfrm>
          <a:prstGeom prst="rect">
            <a:avLst/>
          </a:prstGeom>
        </p:spPr>
        <p:txBody>
          <a:bodyPr/>
          <a:lstStyle/>
          <a:p>
            <a:pPr/>
            <a:r>
              <a:t>οἱ  μὲν οὖν συνελθόντες </a:t>
            </a:r>
            <a:r>
              <a:rPr>
                <a:solidFill>
                  <a:srgbClr val="A6AAA9"/>
                </a:solidFill>
              </a:rPr>
              <a:t>(when … had come together)</a:t>
            </a:r>
            <a:r>
              <a:t> ἠρώτων αὐτὸν λέγοντες </a:t>
            </a:r>
            <a:r>
              <a:rPr>
                <a:solidFill>
                  <a:srgbClr val="A6AAA9"/>
                </a:solidFill>
              </a:rPr>
              <a:t>(saying)</a:t>
            </a:r>
            <a:r>
              <a:t>, κύριε, εἰ ἐν τῷ χρόνῳ τούτῳ </a:t>
            </a:r>
            <a:br/>
            <a:r>
              <a:t>ἀποκαθιστάνεις </a:t>
            </a:r>
            <a:r>
              <a:rPr>
                <a:solidFill>
                  <a:srgbClr val="A6AAA9"/>
                </a:solidFill>
              </a:rPr>
              <a:t>(are you restoring)</a:t>
            </a:r>
            <a:r>
              <a:t> </a:t>
            </a:r>
            <a:br/>
            <a:r>
              <a:t>τὴν βασιλείαν τῷ Ἰσραήλ; 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ὅτε ὁ Ἰησοῦς ἐν ταῖς συναγωγαῖς  τῶν Ἰουδαίων ἐδίδασκεν ἐπὶ παντὶ  τῷ σαββάτῳ, οἱ Φαρισαῖοι ἐπηρώτων  τίνι ἐξουσίᾳ ἐκείνους τοὺς λόγους λαλεῖ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ὅτε ὁ Ἰησοῦς ἐν ταῖς συναγωγαῖς </a:t>
            </a:r>
            <a:br/>
            <a:r>
              <a:t>τῶν Ἰουδαίων ἐδίδασκεν ἐπὶ παντὶ </a:t>
            </a:r>
            <a:br/>
            <a:r>
              <a:t>τῷ σαββάτῳ, οἱ Φαρισαῖοι ἐπηρώτων </a:t>
            </a:r>
            <a:br/>
            <a:r>
              <a:t>τίνι ἐξουσίᾳ ἐκείνους τοὺς λόγους λαλεῖ.</a:t>
            </a:r>
          </a:p>
        </p:txBody>
      </p:sp>
      <p:sp>
        <p:nvSpPr>
          <p:cNvPr id="136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ἤκουο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ἤκουον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οἱ ἄνθρωποι οἳ διδάσκουσιν  τὸν λόγον τοῦ θεοῦ  ἐδιδάσκοντο μὴ κηρύσσειν (to preach)  ἐν πολλῷ χρόνῳ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ἄνθρωποι οἳ διδάσκουσιν </a:t>
            </a:r>
            <a:br/>
            <a:r>
              <a:t>τὸν λόγον τοῦ θεοῦ </a:t>
            </a:r>
            <a:br/>
            <a:r>
              <a:t>ἐδιδάσκοντο μὴ κηρύσσειν </a:t>
            </a:r>
            <a:r>
              <a:rPr>
                <a:solidFill>
                  <a:srgbClr val="A6AAA9"/>
                </a:solidFill>
              </a:rPr>
              <a:t>(to preach)</a:t>
            </a:r>
            <a:r>
              <a:t> </a:t>
            </a:r>
            <a:br/>
            <a:r>
              <a:t>ἐν πολλῷ χρόνῳ;</a:t>
            </a:r>
          </a:p>
        </p:txBody>
      </p:sp>
      <p:sp>
        <p:nvSpPr>
          <p:cNvPr id="139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ἠθέλε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ἠθέλετε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ἐσῴζεσθ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ἐσῴζεσθε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ἐποίε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ἐποίει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ἐξέβαλλε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ἐξέβαλλες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ἦσα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ἦσαν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ἐπορευόμη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ἐπορευόμην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