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1066800" marR="0" indent="-10668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1pPr>
    <a:lvl2pPr marL="1841500" marR="0" indent="-9525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2pPr>
    <a:lvl3pPr marL="2309695" marR="0" indent="-785695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3pPr>
    <a:lvl4pPr marL="30903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4pPr>
    <a:lvl5pPr marL="36745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5pPr>
    <a:lvl6pPr marL="40301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6pPr>
    <a:lvl7pPr marL="43857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7pPr>
    <a:lvl8pPr marL="47413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8pPr>
    <a:lvl9pPr marL="50969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68"/>
  </p:normalViewPr>
  <p:slideViewPr>
    <p:cSldViewPr snapToGrid="0" snapToObjects="1">
      <p:cViewPr varScale="1">
        <p:scale>
          <a:sx n="59" d="100"/>
          <a:sy n="59" d="100"/>
        </p:scale>
        <p:origin x="808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9" name="Shape 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5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219200" y="6762750"/>
            <a:ext cx="21983700" cy="5810250"/>
          </a:xfrm>
          <a:prstGeom prst="rect">
            <a:avLst/>
          </a:prstGeom>
        </p:spPr>
        <p:txBody>
          <a:bodyPr lIns="76200" tIns="76200" rIns="76200" bIns="76200" anchor="t"/>
          <a:lstStyle>
            <a:lvl1pPr>
              <a:lnSpc>
                <a:spcPct val="100000"/>
              </a:lnSpc>
              <a:spcBef>
                <a:spcPts val="1800"/>
              </a:spcBef>
              <a:defRPr sz="13800"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ts val="3600"/>
              </a:spcBef>
              <a:buSzTx/>
              <a:buNone/>
              <a:defRPr sz="9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3pPr>
            <a:lvl4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4pPr>
            <a:lvl5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ar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0000"/>
            </a:lvl1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Warm-u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8197553"/>
          </a:xfrm>
          <a:prstGeom prst="rect">
            <a:avLst/>
          </a:prstGeom>
        </p:spPr>
        <p:txBody>
          <a:bodyPr/>
          <a:lstStyle>
            <a:lvl1pPr>
              <a:lnSpc>
                <a:spcPct val="130000"/>
              </a:lnSpc>
              <a:defRPr sz="14400"/>
            </a:lvl1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ransl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94458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2pPr marL="2146300" indent="-889000" algn="l">
              <a:lnSpc>
                <a:spcPct val="100000"/>
              </a:lnSpc>
              <a:spcBef>
                <a:spcPts val="1800"/>
              </a:spcBef>
              <a:buSzPct val="75000"/>
              <a:buChar char="•"/>
              <a:defRPr sz="7200">
                <a:latin typeface="Avenir Next"/>
                <a:ea typeface="Avenir Next"/>
                <a:cs typeface="Avenir Next"/>
                <a:sym typeface="Avenir Next"/>
              </a:defRPr>
            </a:lvl2pPr>
            <a:lvl3pPr marL="3052233" indent="-740833" algn="l">
              <a:lnSpc>
                <a:spcPct val="100000"/>
              </a:lnSpc>
              <a:spcBef>
                <a:spcPts val="4000"/>
              </a:spcBef>
              <a:buSzPct val="75000"/>
              <a:buChar char="•"/>
              <a:defRPr sz="6000">
                <a:latin typeface="+mn-lt"/>
                <a:ea typeface="+mn-ea"/>
                <a:cs typeface="+mn-cs"/>
                <a:sym typeface="Helvetica Neue"/>
              </a:defRPr>
            </a:lvl3pPr>
            <a:lvl4pPr marL="2762945" indent="-654745" algn="l">
              <a:lnSpc>
                <a:spcPct val="100000"/>
              </a:lnSpc>
              <a:spcBef>
                <a:spcPts val="4000"/>
              </a:spcBef>
              <a:buSzPct val="43000"/>
              <a:buBlip>
                <a:blip r:embed="rId6"/>
              </a:buBlip>
              <a:defRPr sz="4800">
                <a:latin typeface="+mn-lt"/>
                <a:ea typeface="+mn-ea"/>
                <a:cs typeface="+mn-cs"/>
                <a:sym typeface="Helvetica Neue"/>
              </a:defRPr>
            </a:lvl4pPr>
            <a:lvl5pPr marL="3347146" indent="-654746" algn="l">
              <a:lnSpc>
                <a:spcPct val="100000"/>
              </a:lnSpc>
              <a:spcBef>
                <a:spcPts val="4000"/>
              </a:spcBef>
              <a:buSzPct val="43000"/>
              <a:buBlip>
                <a:blip r:embed="rId6"/>
              </a:buBlip>
              <a:defRPr sz="4800"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Title Text"/>
          <p:cNvSpPr txBox="1">
            <a:spLocks noGrp="1"/>
          </p:cNvSpPr>
          <p:nvPr>
            <p:ph type="title"/>
          </p:nvPr>
        </p:nvSpPr>
        <p:spPr>
          <a:xfrm>
            <a:off x="120015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>
            <a:spAutoFit/>
          </a:bodyPr>
          <a:lstStyle>
            <a:lvl1pPr marL="0" indent="0">
              <a:buSzTx/>
              <a:defRPr sz="6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med"/>
  <p:txStyles>
    <p:titleStyle>
      <a:lvl1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228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457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685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9144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11430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1371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1600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1828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0" marR="0" indent="0" algn="ctr" defTabSz="647700" rtl="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ctr" defTabSz="647700" rtl="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ctr" defTabSz="647700" rtl="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ctr" defTabSz="647700" rtl="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ctr" defTabSz="647700" rtl="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ctr" defTabSz="647700" rtl="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ctr" defTabSz="647700" rtl="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ctr" defTabSz="647700" rtl="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ctr" defTabSz="647700" rtl="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1pPr>
      <a:lvl2pPr marL="0" marR="0" indent="2286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2pPr>
      <a:lvl3pPr marL="0" marR="0" indent="4572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3pPr>
      <a:lvl4pPr marL="0" marR="0" indent="6858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4pPr>
      <a:lvl5pPr marL="0" marR="0" indent="9144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5pPr>
      <a:lvl6pPr marL="0" marR="0" indent="11430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6pPr>
      <a:lvl7pPr marL="0" marR="0" indent="13716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7pPr>
      <a:lvl8pPr marL="0" marR="0" indent="16002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8pPr>
      <a:lvl9pPr marL="0" marR="0" indent="18288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Chapter 1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t>Chapter 11</a:t>
            </a:r>
          </a:p>
        </p:txBody>
      </p:sp>
      <p:sp>
        <p:nvSpPr>
          <p:cNvPr id="52" name="Personal Pronouns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Personal Pronouns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πίστεις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πίστεις</a:t>
            </a:r>
          </a:p>
        </p:txBody>
      </p:sp>
      <p:sp>
        <p:nvSpPr>
          <p:cNvPr id="79" name="Parsing 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9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ἐμοῦ  (3x)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ἐμοῦ  </a:t>
            </a:r>
            <a:r>
              <a:rPr>
                <a:solidFill>
                  <a:srgbClr val="A6AAA9"/>
                </a:solidFill>
              </a:rPr>
              <a:t>(3x)</a:t>
            </a:r>
          </a:p>
        </p:txBody>
      </p:sp>
      <p:sp>
        <p:nvSpPr>
          <p:cNvPr id="82" name="Parsing 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10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ἤνεγκα (I brought)  τὸν υἱόν μου πρὸς σέ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ἤνεγκα </a:t>
            </a:r>
            <a:r>
              <a:rPr>
                <a:solidFill>
                  <a:srgbClr val="A6AAA9"/>
                </a:solidFill>
              </a:rPr>
              <a:t>(I brought)</a:t>
            </a:r>
            <a:r>
              <a:t> </a:t>
            </a:r>
            <a:br/>
            <a:r>
              <a:t>τὸν υἱόν μου πρὸς σέ.</a:t>
            </a:r>
          </a:p>
        </p:txBody>
      </p:sp>
      <p:sp>
        <p:nvSpPr>
          <p:cNvPr id="85" name="Warm-up α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α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ὁ κύριός μου καὶ ὁ θεός μου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ὁ κύριός μου καὶ ὁ θεός μου</a:t>
            </a:r>
          </a:p>
        </p:txBody>
      </p:sp>
      <p:sp>
        <p:nvSpPr>
          <p:cNvPr id="88" name="Warm-up β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β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υἱοὶ τοῦ πατρὸς ὑμῶ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υἱοὶ τοῦ πατρὸς ὑμῶν</a:t>
            </a:r>
          </a:p>
        </p:txBody>
      </p:sp>
      <p:sp>
        <p:nvSpPr>
          <p:cNvPr id="91" name="Warm-up γ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γ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ἐπὶ τῇ πίστει  τοῦ ὀνόματος αὐτο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ἐπὶ τῇ πίστει </a:t>
            </a:r>
            <a:br/>
            <a:r>
              <a:t>τοῦ ὀνόματος αὐτοῦ</a:t>
            </a:r>
          </a:p>
        </p:txBody>
      </p:sp>
      <p:sp>
        <p:nvSpPr>
          <p:cNvPr id="94" name="Warm-up δ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δ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τοῖς λόγοις τῆς πίστεως  καὶ τῆς καλῆς  διδασκαλίας (teaching)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τοῖς λόγοις τῆς πίστεως </a:t>
            </a:r>
            <a:br/>
            <a:r>
              <a:t>καὶ τῆς καλῆς </a:t>
            </a:r>
            <a:br/>
            <a:r>
              <a:t>διδασκαλίας </a:t>
            </a:r>
            <a:r>
              <a:rPr>
                <a:solidFill>
                  <a:srgbClr val="A6AAA9"/>
                </a:solidFill>
              </a:rPr>
              <a:t>(teaching)</a:t>
            </a:r>
          </a:p>
        </p:txBody>
      </p:sp>
      <p:sp>
        <p:nvSpPr>
          <p:cNvPr id="97" name="Warm-up ε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ε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Ἀσπάζονται (they greet) ὑμᾶς αἱ ἐκκλησίαι πᾶσαι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Ἀσπάζονται </a:t>
            </a:r>
            <a:r>
              <a:rPr>
                <a:solidFill>
                  <a:srgbClr val="A6AAA9"/>
                </a:solidFill>
              </a:rPr>
              <a:t>(they greet)</a:t>
            </a:r>
            <a:r>
              <a:t> ὑμᾶς αἱ ἐκκλησίαι πᾶσαι.</a:t>
            </a:r>
          </a:p>
        </p:txBody>
      </p:sp>
      <p:sp>
        <p:nvSpPr>
          <p:cNvPr id="100" name="Warm-up ζ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ζ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οὐκ ἔχω (I have) ἄνδρα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οὐκ ἔχω </a:t>
            </a:r>
            <a:r>
              <a:rPr>
                <a:solidFill>
                  <a:srgbClr val="A6AAA9"/>
                </a:solidFill>
              </a:rPr>
              <a:t>(I have)</a:t>
            </a:r>
            <a:r>
              <a:t> ἄνδρα.</a:t>
            </a:r>
          </a:p>
        </p:txBody>
      </p:sp>
      <p:sp>
        <p:nvSpPr>
          <p:cNvPr id="103" name="Warm-up η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η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ἐγὼ ἐβάπτισα (I baptized) ὑμᾶς ὕδατι,  αὐτὸς δὲ βαπτίσει (he/she/it will baptize) ὑμᾶς ἐν πνεύματι ἁγίῳ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ἐγὼ ἐβάπτισα </a:t>
            </a:r>
            <a:r>
              <a:rPr>
                <a:solidFill>
                  <a:srgbClr val="A6AAA9"/>
                </a:solidFill>
              </a:rPr>
              <a:t>(I baptized)</a:t>
            </a:r>
            <a:r>
              <a:t> ὑμᾶς ὕδατι, </a:t>
            </a:r>
            <a:br/>
            <a:r>
              <a:t>αὐτὸς δὲ βαπτίσει </a:t>
            </a:r>
            <a:r>
              <a:rPr>
                <a:solidFill>
                  <a:srgbClr val="A6AAA9"/>
                </a:solidFill>
              </a:rPr>
              <a:t>(he/she/it will baptize)</a:t>
            </a:r>
            <a:r>
              <a:t> ὑμᾶς ἐν πνεύματι ἁγίῳ.</a:t>
            </a:r>
          </a:p>
        </p:txBody>
      </p:sp>
      <p:sp>
        <p:nvSpPr>
          <p:cNvPr id="106" name="Translation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1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σοι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σοι</a:t>
            </a:r>
          </a:p>
        </p:txBody>
      </p:sp>
      <p:sp>
        <p:nvSpPr>
          <p:cNvPr id="55" name="Parsing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1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ἐγὼ ἐλήλυθα (I have come) ἐν τῷ ὀνόματι τοῦ πατρός μου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ἐγὼ ἐλήλυθα </a:t>
            </a:r>
            <a:r>
              <a:rPr>
                <a:solidFill>
                  <a:srgbClr val="A6AAA9"/>
                </a:solidFill>
              </a:rPr>
              <a:t>(I have come)</a:t>
            </a:r>
            <a:r>
              <a:t> ἐν τῷ ὀνόματι τοῦ πατρός μου.</a:t>
            </a:r>
          </a:p>
        </p:txBody>
      </p:sp>
      <p:sp>
        <p:nvSpPr>
          <p:cNvPr id="109" name="Translation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2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ἰδοὺ ἡμεῖς ἀφήκαμεν (we have left)  πάντα καὶ ἠκολουθήκαμέν  σοι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ἰδοὺ ἡμεῖς ἀφήκαμεν </a:t>
            </a:r>
            <a:r>
              <a:rPr>
                <a:solidFill>
                  <a:srgbClr val="A6AAA9"/>
                </a:solidFill>
              </a:rPr>
              <a:t>(we have left)</a:t>
            </a:r>
            <a:r>
              <a:t> </a:t>
            </a:r>
            <a:br/>
            <a:r>
              <a:t>πάντα καὶ ἠκολουθήκαμέν  σοι.</a:t>
            </a:r>
          </a:p>
        </p:txBody>
      </p:sp>
      <p:sp>
        <p:nvSpPr>
          <p:cNvPr id="112" name="Translation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3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καὶ καυχώμεθα (we rejoice)  ἐπ᾽ ἐλπίδι τῆς δόξης τοῦ θεοῦ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καὶ καυχώμεθα </a:t>
            </a:r>
            <a:r>
              <a:rPr>
                <a:solidFill>
                  <a:srgbClr val="A6AAA9"/>
                </a:solidFill>
              </a:rPr>
              <a:t>(we rejoice)</a:t>
            </a:r>
            <a:r>
              <a:t> </a:t>
            </a:r>
            <a:br/>
            <a:r>
              <a:t>ἐπ᾽ ἐλπίδι τῆς δόξης τοῦ θεοῦ.</a:t>
            </a:r>
          </a:p>
        </p:txBody>
      </p:sp>
      <p:sp>
        <p:nvSpPr>
          <p:cNvPr id="115" name="Translation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4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ὃς (who) ἂν ἓν τῶν τοιούτων (these) παιδίων (children) δέξηται (he/she/it receives) ἐπὶ τῷ ὀνόματί μου, ἐμὲ δέχεται·  καὶ ὃς ἂν ἐμὲ δέχηται (he/she/it receives), οὐκ ἐμὲ δέχεται ἀλλὰ τὸν ἀποστείλαντά (one who sent) με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9200"/>
            </a:pPr>
            <a:r>
              <a:t>ὃς </a:t>
            </a:r>
            <a:r>
              <a:rPr>
                <a:solidFill>
                  <a:srgbClr val="A6AAA9"/>
                </a:solidFill>
              </a:rPr>
              <a:t>(who)</a:t>
            </a:r>
            <a:r>
              <a:t> ἂν ἓν τῶν τοιούτων </a:t>
            </a:r>
            <a:r>
              <a:rPr>
                <a:solidFill>
                  <a:srgbClr val="A6AAA9"/>
                </a:solidFill>
              </a:rPr>
              <a:t>(these)</a:t>
            </a:r>
            <a:r>
              <a:t> παιδίων </a:t>
            </a:r>
            <a:r>
              <a:rPr>
                <a:solidFill>
                  <a:srgbClr val="A6AAA9"/>
                </a:solidFill>
              </a:rPr>
              <a:t>(children)</a:t>
            </a:r>
            <a:r>
              <a:t> δέξηται </a:t>
            </a:r>
            <a:r>
              <a:rPr>
                <a:solidFill>
                  <a:srgbClr val="A6AAA9"/>
                </a:solidFill>
              </a:rPr>
              <a:t>(he/she/it receives)</a:t>
            </a:r>
            <a:r>
              <a:t> ἐπὶ τῷ ὀνόματί μου, ἐμὲ δέχεται·  καὶ ὃς ἂν ἐμὲ δέχηται </a:t>
            </a:r>
            <a:r>
              <a:rPr>
                <a:solidFill>
                  <a:srgbClr val="A6AAA9"/>
                </a:solidFill>
              </a:rPr>
              <a:t>(he/she/it receives)</a:t>
            </a:r>
            <a:r>
              <a:t>, οὐκ ἐμὲ δέχεται ἀλλὰ τὸν ἀποστείλαντά </a:t>
            </a:r>
            <a:r>
              <a:rPr>
                <a:solidFill>
                  <a:srgbClr val="A6AAA9"/>
                </a:solidFill>
              </a:rPr>
              <a:t>(one who sent)</a:t>
            </a:r>
            <a:r>
              <a:t> με.</a:t>
            </a:r>
          </a:p>
        </p:txBody>
      </p:sp>
      <p:sp>
        <p:nvSpPr>
          <p:cNvPr id="118" name="Translation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5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εἷς γάρ ἐστιν ὑμῶν ὁ διδάσκαλος (teacher), πάντες δὲ ὑμεῖς ἀδελφοί ἐστε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εἷς γάρ ἐστιν ὑμῶν ὁ διδάσκαλος </a:t>
            </a:r>
            <a:r>
              <a:rPr>
                <a:solidFill>
                  <a:srgbClr val="A6AAA9"/>
                </a:solidFill>
              </a:rPr>
              <a:t>(teacher)</a:t>
            </a:r>
            <a:r>
              <a:t>, πάντες δὲ ὑμεῖς ἀδελφοί ἐστε.</a:t>
            </a:r>
          </a:p>
        </p:txBody>
      </p:sp>
      <p:sp>
        <p:nvSpPr>
          <p:cNvPr id="121" name="Translation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6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καὶ ἰδὼν (after seeing) ὁ Ἰησοῦς  τὴν πίστιν αὐτῶν λέγει (he/she/it says) τῷ παραλυτικῷ (paralytic), τέκνον, ἀφίενταί (they are forgiven) σου αἱ ἁμαρτίαι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καὶ ἰδὼν </a:t>
            </a:r>
            <a:r>
              <a:rPr>
                <a:solidFill>
                  <a:srgbClr val="A6AAA9"/>
                </a:solidFill>
              </a:rPr>
              <a:t>(after seeing)</a:t>
            </a:r>
            <a:r>
              <a:t> ὁ Ἰησοῦς  τὴν πίστιν αὐτῶν λέγει </a:t>
            </a:r>
            <a:r>
              <a:rPr>
                <a:solidFill>
                  <a:srgbClr val="A6AAA9"/>
                </a:solidFill>
              </a:rPr>
              <a:t>(he/she/it says)</a:t>
            </a:r>
            <a:r>
              <a:t> τῷ παραλυτικῷ </a:t>
            </a:r>
            <a:r>
              <a:rPr>
                <a:solidFill>
                  <a:srgbClr val="A6AAA9"/>
                </a:solidFill>
              </a:rPr>
              <a:t>(paralytic)</a:t>
            </a:r>
            <a:r>
              <a:t>, τέκνον, ἀφίενταί </a:t>
            </a:r>
            <a:r>
              <a:rPr>
                <a:solidFill>
                  <a:srgbClr val="A6AAA9"/>
                </a:solidFill>
              </a:rPr>
              <a:t>(they are forgiven)</a:t>
            </a:r>
            <a:r>
              <a:t> σου αἱ ἁμαρτίαι.</a:t>
            </a:r>
          </a:p>
        </p:txBody>
      </p:sp>
      <p:sp>
        <p:nvSpPr>
          <p:cNvPr id="124" name="Translation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7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ἰδοὺ ἡ μήτηρ σου καὶ οἱ ἀδελφοί σου [καὶ αἱ ἀδελφαί  σου] ἔξω ζητοῦσίν (they seek) σε. καὶ ἀποκριθεὶς (answering) αὐτοῖς λέγει (he/she/it says), τίς ἐστιν ἡ μήτηρ μου καὶ οἱ ἀδελφοί μου ; ... ἴδε ἡ μήτηρ μου καὶ οἱ ἀδελφοί μου.  ὃς (who) ἂν ποιήσῃ (he/she/it does) τὸ θέλημα τοῦ θεοῦ, οὗτος ἀδελφός μου καὶ ἀδελφὴ καὶ μήτηρ ἐστίν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7100"/>
            </a:pPr>
            <a:r>
              <a:t>ἰδοὺ ἡ μήτηρ σου καὶ οἱ ἀδελφοί σου [καὶ αἱ ἀδελφαί  σου] ἔξω ζητοῦσίν </a:t>
            </a:r>
            <a:r>
              <a:rPr>
                <a:solidFill>
                  <a:srgbClr val="A6AAA9"/>
                </a:solidFill>
              </a:rPr>
              <a:t>(they seek)</a:t>
            </a:r>
            <a:r>
              <a:t> σε. καὶ ἀποκριθεὶς </a:t>
            </a:r>
            <a:r>
              <a:rPr>
                <a:solidFill>
                  <a:srgbClr val="A6AAA9"/>
                </a:solidFill>
              </a:rPr>
              <a:t>(answering)</a:t>
            </a:r>
            <a:r>
              <a:t> αὐτοῖς λέγει </a:t>
            </a:r>
            <a:r>
              <a:rPr>
                <a:solidFill>
                  <a:srgbClr val="A6AAA9"/>
                </a:solidFill>
              </a:rPr>
              <a:t>(he/she/it says)</a:t>
            </a:r>
            <a:r>
              <a:t>, τίς ἐστιν ἡ μήτηρ μου καὶ οἱ ἀδελφοί μου ; ... ἴδε ἡ μήτηρ μου καὶ οἱ ἀδελφοί μου. </a:t>
            </a:r>
            <a:br/>
            <a:r>
              <a:t>ὃς (who) ἂν ποιήσῃ </a:t>
            </a:r>
            <a:r>
              <a:rPr>
                <a:solidFill>
                  <a:srgbClr val="A6AAA9"/>
                </a:solidFill>
              </a:rPr>
              <a:t>(he/she/it does)</a:t>
            </a:r>
            <a:r>
              <a:t> τὸ θέλημα τοῦ θεοῦ, οὗτος ἀδελφός μου καὶ ἀδελφὴ καὶ μήτηρ ἐστίν.</a:t>
            </a:r>
          </a:p>
        </p:txBody>
      </p:sp>
      <p:sp>
        <p:nvSpPr>
          <p:cNvPr id="127" name="Translation 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8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πάντα μοι παρεδόθη (they were given)  ὑπὸ τοῦ πατρός μου, καὶ οὐδεὶς ἐπιγινώσκει τὸν υἱὸν εἰ μὴ ὁ πατήρ, οὐδὲ τὸν πατέρα τις ἐπιγινώσκει εἰ μὴ ὁ υἱὸς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πάντα μοι παρεδόθη </a:t>
            </a:r>
            <a:r>
              <a:rPr>
                <a:solidFill>
                  <a:srgbClr val="A6AAA9"/>
                </a:solidFill>
              </a:rPr>
              <a:t>(they were given)</a:t>
            </a:r>
            <a:r>
              <a:t> </a:t>
            </a:r>
            <a:br/>
            <a:r>
              <a:t>ὑπὸ τοῦ πατρός μου, καὶ οὐδεὶς ἐπιγινώσκει τὸν υἱὸν εἰ μὴ ὁ πατήρ, οὐδὲ τὸν πατέρα τις ἐπιγινώσκει εἰ μὴ ὁ υἱὸς.</a:t>
            </a:r>
          </a:p>
        </p:txBody>
      </p:sp>
      <p:sp>
        <p:nvSpPr>
          <p:cNvPr id="130" name="Translation 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9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οὐκ εἰμὶ ἐλεύθερος (free); οὐκ εἰμὶ ἀπόστολος; οὐκ Ἰησοῦν τὸν κύριον ἡμῶν ἑόρακα (I have seen); οὐ τὸ ἔργον μου ὑμεῖς ἐστε ἐν κυρίῳ;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οὐκ εἰμὶ ἐλεύθερος </a:t>
            </a:r>
            <a:r>
              <a:rPr>
                <a:solidFill>
                  <a:srgbClr val="A6AAA9"/>
                </a:solidFill>
              </a:rPr>
              <a:t>(free)</a:t>
            </a:r>
            <a:r>
              <a:t>; οὐκ εἰμὶ ἀπόστολος; οὐκ Ἰησοῦν τὸν κύριον ἡμῶν ἑόρακα </a:t>
            </a:r>
            <a:r>
              <a:rPr>
                <a:solidFill>
                  <a:srgbClr val="A6AAA9"/>
                </a:solidFill>
              </a:rPr>
              <a:t>(I have seen)</a:t>
            </a:r>
            <a:r>
              <a:t>; οὐ τὸ ἔργον μου ὑμεῖς ἐστε ἐν κυρίῳ;</a:t>
            </a:r>
          </a:p>
        </p:txBody>
      </p:sp>
      <p:sp>
        <p:nvSpPr>
          <p:cNvPr id="133" name="Translation 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10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ὑμῖν δὲ ἡ ἀγάπη τοῦ θεοῦ  καὶ ἡ πίστις εἰς τὸν Ἰησοῦν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ὑμῖν δὲ ἡ ἀγάπη τοῦ θεοῦ </a:t>
            </a:r>
            <a:br/>
            <a:r>
              <a:t>καὶ ἡ πίστις εἰς τὸν Ἰησοῦν.</a:t>
            </a:r>
          </a:p>
        </p:txBody>
      </p:sp>
      <p:sp>
        <p:nvSpPr>
          <p:cNvPr id="136" name="Additional 1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Additional 11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ὑμῖν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ὑμῖν</a:t>
            </a:r>
          </a:p>
        </p:txBody>
      </p:sp>
      <p:sp>
        <p:nvSpPr>
          <p:cNvPr id="58" name="Parsing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2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τὸ θέλημα τοῦ θεοῦ ἡμῶν ἐστὶν  ἵνα τηρῶμεν (we keep) τὰς ἐντολὰς  τὰς ἀγαθὰς αὐτοῦ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τὸ θέλημα τοῦ θεοῦ ἡμῶν ἐστὶν </a:t>
            </a:r>
            <a:br/>
            <a:r>
              <a:t>ἵνα τηρῶμεν </a:t>
            </a:r>
            <a:r>
              <a:rPr>
                <a:solidFill>
                  <a:srgbClr val="A6AAA9"/>
                </a:solidFill>
              </a:rPr>
              <a:t>(we keep)</a:t>
            </a:r>
            <a:r>
              <a:t> τὰς ἐντολὰς </a:t>
            </a:r>
            <a:br/>
            <a:r>
              <a:t>τὰς ἀγαθὰς αὐτοῦ.</a:t>
            </a:r>
          </a:p>
        </p:txBody>
      </p:sp>
      <p:sp>
        <p:nvSpPr>
          <p:cNvPr id="139" name="Additional 1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Additional 12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πίστιν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πίστιν</a:t>
            </a:r>
          </a:p>
        </p:txBody>
      </p:sp>
      <p:sp>
        <p:nvSpPr>
          <p:cNvPr id="61" name="Parsing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3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σε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σε</a:t>
            </a:r>
          </a:p>
        </p:txBody>
      </p:sp>
      <p:sp>
        <p:nvSpPr>
          <p:cNvPr id="64" name="Parsing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4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πατρός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πατρός</a:t>
            </a:r>
          </a:p>
        </p:txBody>
      </p:sp>
      <p:sp>
        <p:nvSpPr>
          <p:cNvPr id="67" name="Parsing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5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ὑμεῖς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ὑμεῖς</a:t>
            </a:r>
          </a:p>
        </p:txBody>
      </p:sp>
      <p:sp>
        <p:nvSpPr>
          <p:cNvPr id="70" name="Parsing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6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ὕδατα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ὕδατα</a:t>
            </a:r>
          </a:p>
        </p:txBody>
      </p:sp>
      <p:sp>
        <p:nvSpPr>
          <p:cNvPr id="73" name="Parsing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7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ἡμᾶς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ἡμᾶς</a:t>
            </a:r>
          </a:p>
        </p:txBody>
      </p:sp>
      <p:sp>
        <p:nvSpPr>
          <p:cNvPr id="76" name="Parsing 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8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53585F"/>
      </a:dk1>
      <a:lt1>
        <a:srgbClr val="5F3E0C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1422400" marR="0" indent="-1422400" algn="ctr" defTabSz="647700" rtl="0" fontAlgn="auto" latinLnBrk="0" hangingPunct="0">
          <a:lnSpc>
            <a:spcPct val="150000"/>
          </a:lnSpc>
          <a:spcBef>
            <a:spcPts val="3600"/>
          </a:spcBef>
          <a:spcAft>
            <a:spcPts val="0"/>
          </a:spcAft>
          <a:buClrTx/>
          <a:buSzPct val="43000"/>
          <a:buFontTx/>
          <a:buBlip>
            <a:blip xmlns:r="http://schemas.openxmlformats.org/officeDocument/2006/relationships" r:embed="rId2"/>
          </a:buBlip>
          <a:tabLst/>
          <a:defRPr kumimoji="0" sz="9600" b="0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Times New Roman"/>
            <a:ea typeface="Times New Roman"/>
            <a:cs typeface="Times New Roman"/>
            <a:sym typeface="Times New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Pct val="43000"/>
          <a:buFontTx/>
          <a:buBlip>
            <a:blip xmlns:r="http://schemas.openxmlformats.org/officeDocument/2006/relationships" r:embed="rId2"/>
          </a:buBlip>
          <a:tabLst/>
          <a:defRPr kumimoji="0" sz="7200" b="0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1422400" marR="0" indent="-1422400" algn="ctr" defTabSz="647700" rtl="0" fontAlgn="auto" latinLnBrk="0" hangingPunct="0">
          <a:lnSpc>
            <a:spcPct val="150000"/>
          </a:lnSpc>
          <a:spcBef>
            <a:spcPts val="3600"/>
          </a:spcBef>
          <a:spcAft>
            <a:spcPts val="0"/>
          </a:spcAft>
          <a:buClrTx/>
          <a:buSzPct val="43000"/>
          <a:buFontTx/>
          <a:buBlip>
            <a:blip xmlns:r="http://schemas.openxmlformats.org/officeDocument/2006/relationships" r:embed="rId2"/>
          </a:buBlip>
          <a:tabLst/>
          <a:defRPr kumimoji="0" sz="9600" b="0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Times New Roman"/>
            <a:ea typeface="Times New Roman"/>
            <a:cs typeface="Times New Roman"/>
            <a:sym typeface="Times New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Pct val="43000"/>
          <a:buFontTx/>
          <a:buBlip>
            <a:blip xmlns:r="http://schemas.openxmlformats.org/officeDocument/2006/relationships" r:embed="rId2"/>
          </a:buBlip>
          <a:tabLst/>
          <a:defRPr kumimoji="0" sz="7200" b="0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267</Words>
  <Application>Microsoft Macintosh PowerPoint</Application>
  <PresentationFormat>Custom</PresentationFormat>
  <Paragraphs>60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7" baseType="lpstr">
      <vt:lpstr>Avenir Next</vt:lpstr>
      <vt:lpstr>Helvetica</vt:lpstr>
      <vt:lpstr>Helvetica Neue</vt:lpstr>
      <vt:lpstr>Helvetica Neue Light</vt:lpstr>
      <vt:lpstr>Lucida Grande</vt:lpstr>
      <vt:lpstr>Times New Roman</vt:lpstr>
      <vt:lpstr>White</vt:lpstr>
      <vt:lpstr>Chapter 11</vt:lpstr>
      <vt:lpstr>Parsing 1</vt:lpstr>
      <vt:lpstr>Parsing 2</vt:lpstr>
      <vt:lpstr>Parsing 3</vt:lpstr>
      <vt:lpstr>Parsing 4</vt:lpstr>
      <vt:lpstr>Parsing 5</vt:lpstr>
      <vt:lpstr>Parsing 6</vt:lpstr>
      <vt:lpstr>Parsing 7</vt:lpstr>
      <vt:lpstr>Parsing 8</vt:lpstr>
      <vt:lpstr>Parsing 9</vt:lpstr>
      <vt:lpstr>Parsing 10</vt:lpstr>
      <vt:lpstr>Warm-up α</vt:lpstr>
      <vt:lpstr>Warm-up β</vt:lpstr>
      <vt:lpstr>Warm-up γ</vt:lpstr>
      <vt:lpstr>Warm-up δ</vt:lpstr>
      <vt:lpstr>Warm-up ε</vt:lpstr>
      <vt:lpstr>Warm-up ζ</vt:lpstr>
      <vt:lpstr>Warm-up η</vt:lpstr>
      <vt:lpstr>Translation 1</vt:lpstr>
      <vt:lpstr>Translation 2</vt:lpstr>
      <vt:lpstr>Translation 3</vt:lpstr>
      <vt:lpstr>Translation 4</vt:lpstr>
      <vt:lpstr>Translation 5</vt:lpstr>
      <vt:lpstr>Translation 6</vt:lpstr>
      <vt:lpstr>Translation 7</vt:lpstr>
      <vt:lpstr>Translation 8</vt:lpstr>
      <vt:lpstr>Translation 9</vt:lpstr>
      <vt:lpstr>Translation 10</vt:lpstr>
      <vt:lpstr>Additional 11</vt:lpstr>
      <vt:lpstr>Additional 12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11</dc:title>
  <cp:lastModifiedBy>Microsoft Office User</cp:lastModifiedBy>
  <cp:revision>1</cp:revision>
  <dcterms:modified xsi:type="dcterms:W3CDTF">2018-12-11T18:13:15Z</dcterms:modified>
</cp:coreProperties>
</file>