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b="0" baseline="0" cap="none" i="0" spc="0" strike="noStrike" sz="7200" u="none" kumimoji="0" normalizeH="0">
        <a:ln>
          <a:noFill/>
        </a:ln>
        <a:solidFill>
          <a:srgbClr val="53585F"/>
        </a:solidFill>
        <a:effectLst/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" name="Body Level One…"/>
          <p:cNvSpPr txBox="1"/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4400">
                <a:latin typeface="+mn-lt"/>
                <a:ea typeface="+mn-ea"/>
                <a:cs typeface="+mn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ody Level One…"/>
          <p:cNvSpPr txBox="1"/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Level One…"/>
          <p:cNvSpPr txBox="1"/>
          <p:nvPr>
            <p:ph type="body" idx="1"/>
          </p:nvPr>
        </p:nvSpPr>
        <p:spPr>
          <a:xfrm>
            <a:off x="1257300" y="3276600"/>
            <a:ext cx="21907500" cy="8173046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238250" y="3276600"/>
            <a:ext cx="21907500" cy="9481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Avenir Next"/>
                <a:ea typeface="Avenir Next"/>
                <a:cs typeface="Avenir Next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Helvetica Neue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2"/>
              </a:buBlip>
              <a:defRPr sz="4800">
                <a:latin typeface="+mn-lt"/>
                <a:ea typeface="+mn-ea"/>
                <a:cs typeface="+mn-cs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/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6200" tIns="76200" rIns="76200" bIns="76200" anchor="b"/>
          <a:lstStyle/>
          <a:p>
            <a:pPr/>
            <a:r>
              <a:t>Title Text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</p:sldLayoutIdLst>
  <p:transition xmlns:p14="http://schemas.microsoft.com/office/powerpoint/2010/main" spd="med" advClick="1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0" u="none">
          <a:ln>
            <a:noFill/>
          </a:ln>
          <a:solidFill>
            <a:srgbClr val="53585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600" u="none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hapter 3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Chapter 30</a:t>
            </a:r>
          </a:p>
        </p:txBody>
      </p:sp>
      <p:sp>
        <p:nvSpPr>
          <p:cNvPr id="52" name="Perfect Participles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Perfect Participles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βεβλημένη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βεβλημένην</a:t>
            </a:r>
          </a:p>
        </p:txBody>
      </p:sp>
      <p:sp>
        <p:nvSpPr>
          <p:cNvPr id="79" name="Parsing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ἀπεσταλμέναι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ἀπεσταλμέναις</a:t>
            </a:r>
          </a:p>
        </p:txBody>
      </p:sp>
      <p:sp>
        <p:nvSpPr>
          <p:cNvPr id="82" name="Parsing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ὁ Ἰησοῦς εἶπεν  τοῖς πρεσβυτέροις  λελυκόσι τὸ ἱερ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Ἰησοῦς εἶπεν </a:t>
            </a:r>
            <a:br/>
            <a:r>
              <a:t>τοῖς πρεσβυτέροις </a:t>
            </a:r>
            <a:br/>
            <a:r>
              <a:t>λελυκόσι τὸ ἱερόν.</a:t>
            </a:r>
          </a:p>
        </p:txBody>
      </p:sp>
      <p:sp>
        <p:nvSpPr>
          <p:cNvPr id="85" name="Warm-up α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α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οἱ καταβεβηκότες  ἀπὸ Ἱεροσολύμων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καταβεβηκότες </a:t>
            </a:r>
            <a:br/>
            <a:r>
              <a:t>ἀπὸ Ἱεροσολύμων</a:t>
            </a:r>
          </a:p>
        </p:txBody>
      </p:sp>
      <p:sp>
        <p:nvSpPr>
          <p:cNvPr id="88" name="Warm-up 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πρὸς τοὺς πεπιστευκότας αὐτῷ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πρὸς τοὺς πεπιστευκότας αὐτῷ</a:t>
            </a:r>
          </a:p>
        </p:txBody>
      </p:sp>
      <p:sp>
        <p:nvSpPr>
          <p:cNvPr id="91" name="Warm-up γ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ἐστὶν γεγραμμένον,  ἔφαγεν ἄρτον  ἐκ τοῦ οὐρανοῦ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ἐστὶν γεγραμμένον, </a:t>
            </a:r>
            <a:br/>
            <a:r>
              <a:t>ἔφαγεν ἄρτον </a:t>
            </a:r>
            <a:br/>
            <a:r>
              <a:t>ἐκ τοῦ οὐρανοῦ.</a:t>
            </a:r>
          </a:p>
        </p:txBody>
      </p:sp>
      <p:sp>
        <p:nvSpPr>
          <p:cNvPr id="94" name="Warm-up δ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δ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ἔλεγεν ... τῷ κεκληκότι αὐτόν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ἔλεγεν ... τῷ κεκληκότι αὐτόν</a:t>
            </a:r>
          </a:p>
        </p:txBody>
      </p:sp>
      <p:sp>
        <p:nvSpPr>
          <p:cNvPr id="97" name="Warm-up ε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ε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γενομένου σαββάτου αὐτος ἔρχεται εἰς τὸν συναγωγή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γενομένου σαββάτου αὐτος ἔρχεται εἰς τὸν συναγωγήν.</a:t>
            </a:r>
          </a:p>
        </p:txBody>
      </p:sp>
      <p:sp>
        <p:nvSpPr>
          <p:cNvPr id="100" name="Warm-up ζ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ζ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μὴ εἰδότες τὰς γραφὰς  μηδὲ τὴν δύναμιν τοῦ θεο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μὴ εἰδότες τὰς γραφὰς </a:t>
            </a:r>
            <a:br/>
            <a:r>
              <a:t>μηδὲ τὴν δύναμιν τοῦ θεοῦ</a:t>
            </a:r>
          </a:p>
        </p:txBody>
      </p:sp>
      <p:sp>
        <p:nvSpPr>
          <p:cNvPr id="103" name="Warm-up η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Warm-up η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πεπιστεύκοτες δὲ ἠκολούθησαν αὐτῷ  οἱ ὄχλο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πεπιστεύκοτες δὲ ἠκολούθησαν αὐτῷ </a:t>
            </a:r>
            <a:br/>
            <a:r>
              <a:t>οἱ ὄχλοι. </a:t>
            </a:r>
          </a:p>
        </p:txBody>
      </p:sp>
      <p:sp>
        <p:nvSpPr>
          <p:cNvPr id="106" name="Translation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γεγεννηκότο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γεγεννηκότος</a:t>
            </a:r>
          </a:p>
        </p:txBody>
      </p:sp>
      <p:sp>
        <p:nvSpPr>
          <p:cNvPr id="55" name="Pars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ὁ ἑωρακὼς ἐμὲ ἑώρακεν τὸν πατέρα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ὁ ἑωρακὼς ἐμὲ ἑώρακεν τὸν πατέρα.</a:t>
            </a:r>
          </a:p>
        </p:txBody>
      </p:sp>
      <p:sp>
        <p:nvSpPr>
          <p:cNvPr id="109" name="Translation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ἐγένετο ἄνθρωπος, ἀπεσταλμένος  παρὰ θεοῦ, ὄνομα αὐτῷ Ἰωάννη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ἐγένετο ἄνθρωπος, ἀπεσταλμένος </a:t>
            </a:r>
            <a:br/>
            <a:r>
              <a:t>παρὰ θεοῦ, ὄνομα αὐτῷ Ἰωάννης.</a:t>
            </a:r>
          </a:p>
        </p:txBody>
      </p:sp>
      <p:sp>
        <p:nvSpPr>
          <p:cNvPr id="112" name="Translation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τὸ γεγεννημένον ἐκ τῆς σαρκὸς σάρξ ἐστιν, καὶ τὸ γεγεννημένον ἐκ τοῦ πνεύματος πνεῦμά ἐστ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τὸ γεγεννημένον ἐκ τῆς σαρκὸς σάρξ ἐστιν, καὶ τὸ γεγεννημένον ἐκ τοῦ πνεύματος πνεῦμά ἐστιν.</a:t>
            </a:r>
          </a:p>
        </p:txBody>
      </p:sp>
      <p:sp>
        <p:nvSpPr>
          <p:cNvPr id="115" name="Translation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καὶ ἐξεπλήσσοντο (they were amazed)  ἐπὶ τῇ διδαχῇ (teaching) αὐτοῦ,  ἦν γὰρ διδάσκων αὐτοὺς ὡς ἐξουσίαν ἔχων καὶ οὐχ ὡς οἱ γραμματεῖ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ἐξεπλήσσοντο </a:t>
            </a:r>
            <a:r>
              <a:rPr>
                <a:solidFill>
                  <a:srgbClr val="A6AAA9"/>
                </a:solidFill>
              </a:rPr>
              <a:t>(they were amazed)</a:t>
            </a:r>
            <a:r>
              <a:t> </a:t>
            </a:r>
            <a:br/>
            <a:r>
              <a:t>ἐπὶ τῇ διδαχῇ </a:t>
            </a:r>
            <a:r>
              <a:rPr>
                <a:solidFill>
                  <a:srgbClr val="A6AAA9"/>
                </a:solidFill>
              </a:rPr>
              <a:t>(teaching)</a:t>
            </a:r>
            <a:r>
              <a:t> αὐτοῦ, </a:t>
            </a:r>
            <a:br/>
            <a:r>
              <a:t>ἦν γὰρ διδάσκων αὐτοὺς ὡς ἐξουσίαν ἔχων καὶ οὐχ ὡς οἱ γραμματεῖς.</a:t>
            </a:r>
          </a:p>
        </p:txBody>
      </p:sp>
      <p:sp>
        <p:nvSpPr>
          <p:cNvPr id="118" name="Translation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καὶ εὐθὺς ἔτι αὐτοῦ λαλοῦντος  παραγίνεται (he/she/it comes) Ἰούδας  εἷς τῶν δώδεκα  καὶ μετ᾽ αὐτοῦ ὄχλο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εὐθὺς ἔτι αὐτοῦ λαλοῦντος </a:t>
            </a:r>
            <a:br/>
            <a:r>
              <a:t>παραγίνεται </a:t>
            </a:r>
            <a:r>
              <a:rPr>
                <a:solidFill>
                  <a:srgbClr val="A6AAA9"/>
                </a:solidFill>
              </a:rPr>
              <a:t>(he/she/it comes)</a:t>
            </a:r>
            <a:r>
              <a:t> Ἰούδας </a:t>
            </a:r>
            <a:br/>
            <a:r>
              <a:t>εἷς τῶν δώδεκα </a:t>
            </a:r>
            <a:br/>
            <a:r>
              <a:t>καὶ μετ᾽ αὐτοῦ ὄχλος.</a:t>
            </a:r>
          </a:p>
        </p:txBody>
      </p:sp>
      <p:sp>
        <p:nvSpPr>
          <p:cNvPr id="121" name="Translation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οὔπω (not yet) γὰρ ἦν βεβλημένος  εἰς τὴν φυλακὴν (prison) ὁ Ἰωάννης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οὔπω </a:t>
            </a:r>
            <a:r>
              <a:rPr>
                <a:solidFill>
                  <a:srgbClr val="A6AAA9"/>
                </a:solidFill>
              </a:rPr>
              <a:t>(not yet)</a:t>
            </a:r>
            <a:r>
              <a:t> γὰρ ἦν βεβλημένος </a:t>
            </a:r>
            <a:br/>
            <a:r>
              <a:t>εἰς τὴν φυλακὴν </a:t>
            </a:r>
            <a:r>
              <a:rPr>
                <a:solidFill>
                  <a:srgbClr val="A6AAA9"/>
                </a:solidFill>
              </a:rPr>
              <a:t>(prison)</a:t>
            </a:r>
            <a:r>
              <a:t> ὁ Ἰωάννης.</a:t>
            </a:r>
          </a:p>
        </p:txBody>
      </p:sp>
      <p:sp>
        <p:nvSpPr>
          <p:cNvPr id="124" name="Translation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καὶ ἐγένετο ἐκ τοῦ οὐρανοῦ ἧχος (sound) ... καὶ ἐπλήρωσεν ὅλον τὸν οἶκον  οὗ ἦσαν καθήμενοι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καὶ ἐγένετο ἐκ τοῦ οὐρανοῦ ἧχος </a:t>
            </a:r>
            <a:r>
              <a:rPr>
                <a:solidFill>
                  <a:srgbClr val="A6AAA9"/>
                </a:solidFill>
              </a:rPr>
              <a:t>(sound)</a:t>
            </a:r>
            <a:r>
              <a:t> ... καὶ ἐπλήρωσεν ὅλον τὸν οἶκον </a:t>
            </a:r>
            <a:br/>
            <a:r>
              <a:t>οὗ ἦσαν καθήμενοι.</a:t>
            </a:r>
          </a:p>
        </p:txBody>
      </p:sp>
      <p:sp>
        <p:nvSpPr>
          <p:cNvPr id="127" name="Translation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ταῦτα αὐτοῦ λαλοῦντος πολλοὶ ἐπίστευσαν  εἰς αὐτόν. ἔλεγεν οὖν ὁ Ἰησοῦς  πρὸς τοὺς πεπιστευκότας αὐτῷ Ἰουδαίους,  ἐὰν ὑμεῖς μείνητε (you remain) ἐν τῷ λόγῳ τῷ ἐμῷ,  ἀληθῶς (truly) μαθηταί μού ἐστε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100"/>
            </a:pPr>
            <a:r>
              <a:t>ταῦτα αὐτοῦ λαλοῦντος πολλοὶ ἐπίστευσαν </a:t>
            </a:r>
            <a:br/>
            <a:r>
              <a:t>εἰς αὐτόν. ἔλεγεν οὖν ὁ Ἰησοῦς </a:t>
            </a:r>
            <a:br/>
            <a:r>
              <a:t>πρὸς τοὺς πεπιστευκότας αὐτῷ Ἰουδαίους, </a:t>
            </a:r>
            <a:br/>
            <a:r>
              <a:t>ἐὰν ὑμεῖς μείνητε </a:t>
            </a:r>
            <a:r>
              <a:rPr>
                <a:solidFill>
                  <a:srgbClr val="A6AAA9"/>
                </a:solidFill>
              </a:rPr>
              <a:t>(you remain)</a:t>
            </a:r>
            <a:r>
              <a:t> ἐν τῷ λόγῳ τῷ ἐμῷ, </a:t>
            </a:r>
            <a:br/>
            <a:r>
              <a:t>ἀληθῶς </a:t>
            </a:r>
            <a:r>
              <a:rPr>
                <a:solidFill>
                  <a:srgbClr val="A6AAA9"/>
                </a:solidFill>
              </a:rPr>
              <a:t>(truly)</a:t>
            </a:r>
            <a:r>
              <a:t> μαθηταί μού ἐστε.</a:t>
            </a:r>
          </a:p>
        </p:txBody>
      </p:sp>
      <p:sp>
        <p:nvSpPr>
          <p:cNvPr id="130" name="Translation 9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καὶ οἱ προάγοντες (ones going before)  καὶ οἱ ἀκολουθοῦντες ἔκραζον, ὡσαννά· εὐλογημένος  ὁ ἐρχόμενος ἐν ὀνόματι κυρίου· εὐλογημένη ἡ ἐρχομένη βασιλεία τοῦ πατρὸς ἡμῶν Δαυίδ· ὡσαννὰ ἐν τοῖς ὑψίστοις (highest)."/>
          <p:cNvSpPr txBox="1"/>
          <p:nvPr>
            <p:ph type="body" idx="1"/>
          </p:nvPr>
        </p:nvSpPr>
        <p:spPr>
          <a:xfrm>
            <a:off x="1238250" y="3276600"/>
            <a:ext cx="21907500" cy="984031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30000"/>
              </a:lnSpc>
              <a:defRPr sz="8400"/>
            </a:pPr>
            <a:r>
              <a:t>καὶ οἱ προάγοντες </a:t>
            </a:r>
            <a:r>
              <a:rPr>
                <a:solidFill>
                  <a:srgbClr val="A6AAA9"/>
                </a:solidFill>
              </a:rPr>
              <a:t>(ones going before)</a:t>
            </a:r>
            <a:r>
              <a:t> </a:t>
            </a:r>
            <a:br/>
            <a:r>
              <a:t>καὶ οἱ ἀκολουθοῦντες ἔκραζον, ὡσαννά·</a:t>
            </a:r>
            <a:br/>
            <a:r>
              <a:t>εὐλογημένος  ὁ ἐρχόμενος ἐν ὀνόματι κυρίου· εὐλογημένη ἡ ἐρχομένη βασιλεία τοῦ πατρὸς ἡμῶν Δαυίδ·</a:t>
            </a:r>
            <a:br/>
            <a:r>
              <a:t>ὡσαννὰ ἐν τοῖς ὑψίστοις (highest).</a:t>
            </a:r>
          </a:p>
        </p:txBody>
      </p:sp>
      <p:sp>
        <p:nvSpPr>
          <p:cNvPr id="133" name="Translation 1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Translation 10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οἱ δὲ πρεσβύτεροι τῶν Ἰουδαίων ἑωρακότες τὸν Ἰησοῦν μετὰ τῶν μαθητῶν ἐδέξαντο ἕνα ἐκείνων ὃς τὴν ἐπαγγελίαν ἐποίησεν αὐτὸν παραδοῦναι (to betray)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δὲ πρεσβύτεροι τῶν Ἰουδαίων ἑωρακότες τὸν Ἰησοῦν μετὰ τῶν μαθητῶν ἐδέξαντο ἕνα ἐκείνων ὃς τὴν ἐπαγγελίαν ἐποίησεν αὐτὸν παραδοῦναι </a:t>
            </a:r>
            <a:r>
              <a:rPr>
                <a:solidFill>
                  <a:srgbClr val="A6AAA9"/>
                </a:solidFill>
              </a:rPr>
              <a:t>(to betray)</a:t>
            </a:r>
            <a:r>
              <a:t>.</a:t>
            </a:r>
          </a:p>
        </p:txBody>
      </p:sp>
      <p:sp>
        <p:nvSpPr>
          <p:cNvPr id="136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ἠγαπημένω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ἠγαπημένων</a:t>
            </a:r>
          </a:p>
        </p:txBody>
      </p:sp>
      <p:sp>
        <p:nvSpPr>
          <p:cNvPr id="58" name="Pars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οἱ δὲ πρεσβύτεροι τῶν Ἰουδαίων →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>
              <a:lnSpc>
                <a:spcPct val="110000"/>
              </a:lnSpc>
              <a:spcBef>
                <a:spcPts val="0"/>
              </a:spcBef>
              <a:defRPr sz="8400"/>
            </a:pPr>
            <a:r>
              <a:t>οἱ δὲ πρεσβύτεροι τῶν Ἰουδαίων →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3644900" algn="l"/>
              </a:tabLst>
              <a:defRPr sz="8400"/>
            </a:pPr>
            <a:r>
              <a:t>	ἑωρακότες τὸν Ἰησοῦν μετὰ τῶν μαθητῶν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977900" algn="l"/>
              </a:tabLst>
              <a:defRPr sz="8400"/>
            </a:pPr>
            <a:r>
              <a:t>	→ ἐδέξαντο ἕνα ἐκείνων 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977900" algn="l"/>
              </a:tabLst>
              <a:defRPr sz="8400"/>
            </a:pPr>
          </a:p>
          <a:p>
            <a:pPr algn="l">
              <a:lnSpc>
                <a:spcPct val="110000"/>
              </a:lnSpc>
              <a:spcBef>
                <a:spcPts val="0"/>
              </a:spcBef>
              <a:tabLst>
                <a:tab pos="1739900" algn="l"/>
              </a:tabLst>
              <a:defRPr sz="8400"/>
            </a:pPr>
            <a:r>
              <a:t>	ὃς τὴν ἐπαγγελίαν ἐποίησεν </a:t>
            </a:r>
          </a:p>
          <a:p>
            <a:pPr marL="10756900" algn="l">
              <a:lnSpc>
                <a:spcPct val="110000"/>
              </a:lnSpc>
              <a:spcBef>
                <a:spcPts val="0"/>
              </a:spcBef>
              <a:defRPr sz="8400"/>
            </a:pPr>
            <a:r>
              <a:t>αὐτὸν παραδοῦναι</a:t>
            </a:r>
          </a:p>
        </p:txBody>
      </p:sp>
      <p:sp>
        <p:nvSpPr>
          <p:cNvPr id="139" name="Additional 1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οἱ πεπιστευκότες εἰς τὸν Ἰησοῦν  Χριστιανοὶ καλοῦνται ὅτι αὐτὸν ὡς  τὸν Χριστόν τε καὶ τὸν κύριον  γινώσκουσιν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οἱ πεπιστευκότες εἰς τὸν Ἰησοῦν </a:t>
            </a:r>
            <a:br/>
            <a:r>
              <a:t>Χριστιανοὶ καλοῦνται ὅτι αὐτὸν ὡς </a:t>
            </a:r>
            <a:br/>
            <a:r>
              <a:t>τὸν Χριστόν τε καὶ τὸν κύριον </a:t>
            </a:r>
            <a:br/>
            <a:r>
              <a:t>γινώσκουσιν.</a:t>
            </a:r>
          </a:p>
        </p:txBody>
      </p:sp>
      <p:sp>
        <p:nvSpPr>
          <p:cNvPr id="142" name="Additional 1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Additional 12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λελυκυίᾳ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λελυκυίᾳ</a:t>
            </a:r>
          </a:p>
        </p:txBody>
      </p:sp>
      <p:sp>
        <p:nvSpPr>
          <p:cNvPr id="61" name="Parsing 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πεπληρωμένῃ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πεπληρωμένῃ</a:t>
            </a:r>
          </a:p>
        </p:txBody>
      </p:sp>
      <p:sp>
        <p:nvSpPr>
          <p:cNvPr id="64" name="Parsing 4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πεποιήκοσι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πεποιήκοσι</a:t>
            </a:r>
          </a:p>
        </p:txBody>
      </p:sp>
      <p:sp>
        <p:nvSpPr>
          <p:cNvPr id="67" name="Parsing 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βεβαπτισμένου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βεβαπτισμένου</a:t>
            </a:r>
          </a:p>
        </p:txBody>
      </p:sp>
      <p:sp>
        <p:nvSpPr>
          <p:cNvPr id="70" name="Parsing 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πεπίστευκεν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πεπίστευκεν</a:t>
            </a:r>
          </a:p>
        </p:txBody>
      </p:sp>
      <p:sp>
        <p:nvSpPr>
          <p:cNvPr id="73" name="Parsing 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βεβαπτισμένοις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βεβαπτισμένοις</a:t>
            </a:r>
          </a:p>
        </p:txBody>
      </p:sp>
      <p:sp>
        <p:nvSpPr>
          <p:cNvPr id="76" name="Parsing 8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Parsing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762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381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9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 upright="0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r:embed="rId2"/>
          </a:buBlip>
          <a:tabLst/>
          <a:defRPr b="0" baseline="0" cap="none" i="0" spc="0" strike="noStrike" sz="72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