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77808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spcBef>
                <a:spcPts val="3500"/>
              </a:spcBef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021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13</a:t>
            </a:r>
          </a:p>
        </p:txBody>
      </p:sp>
      <p:sp>
        <p:nvSpPr>
          <p:cNvPr id="52" name="Demonstratives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Demonstratives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τούτου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τούτου</a:t>
            </a:r>
          </a:p>
        </p:txBody>
      </p:sp>
      <p:sp>
        <p:nvSpPr>
          <p:cNvPr id="79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ἡμᾶ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ἡμᾶς</a:t>
            </a:r>
          </a:p>
        </p:txBody>
      </p:sp>
      <p:sp>
        <p:nvSpPr>
          <p:cNvPr id="82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ἐκ τοῦ κόσμου τούτου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ἐκ τοῦ κόσμου τούτου</a:t>
            </a:r>
          </a:p>
        </p:txBody>
      </p:sp>
      <p:sp>
        <p:nvSpPr>
          <p:cNvPr id="85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ἐν δὲ ταῖς ἡμέραις ἐκείναις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ἐν δὲ ταῖς ἡμέραις ἐκείναις</a:t>
            </a:r>
          </a:p>
        </p:txBody>
      </p:sp>
      <p:sp>
        <p:nvSpPr>
          <p:cNvPr id="88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πῶς ἐστιν τοῦτο;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πῶς ἐστιν τοῦτο;</a:t>
            </a:r>
          </a:p>
        </p:txBody>
      </p:sp>
      <p:sp>
        <p:nvSpPr>
          <p:cNvPr id="91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Πάτερ ἡμῶν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Πάτερ ἡμῶν</a:t>
            </a:r>
          </a:p>
        </p:txBody>
      </p:sp>
      <p:sp>
        <p:nvSpPr>
          <p:cNvPr id="94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καὶ ἐκείνοις εἶπεν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καὶ ἐκείνοις εἶπεν</a:t>
            </a:r>
          </a:p>
        </p:txBody>
      </p:sp>
      <p:sp>
        <p:nvSpPr>
          <p:cNvPr id="97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οὗτός ἐστιν ὁ υἱός μου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οὗτός ἐστιν ὁ υἱός μου.</a:t>
            </a:r>
          </a:p>
        </p:txBody>
      </p:sp>
      <p:sp>
        <p:nvSpPr>
          <p:cNvPr id="100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ἐν τῇ πόλει ταύτῃ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7162800"/>
          </a:xfrm>
          <a:prstGeom prst="rect">
            <a:avLst/>
          </a:prstGeom>
        </p:spPr>
        <p:txBody>
          <a:bodyPr/>
          <a:lstStyle/>
          <a:p>
            <a:r>
              <a:t>ἐν τῇ πόλει ταύτῃ</a:t>
            </a:r>
          </a:p>
        </p:txBody>
      </p:sp>
      <p:sp>
        <p:nvSpPr>
          <p:cNvPr id="103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ταύτην τὴν ἐντολὴν ἔλαβον (I received) παρὰ τοῦ πατρός μου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ταύτην τὴν ἐντολὴν ἔλαβον </a:t>
            </a:r>
            <a:r>
              <a:rPr>
                <a:solidFill>
                  <a:srgbClr val="A6AAA9"/>
                </a:solidFill>
              </a:rPr>
              <a:t>(I received)</a:t>
            </a:r>
            <a:r>
              <a:t> παρὰ τοῦ πατρός μου.</a:t>
            </a:r>
          </a:p>
        </p:txBody>
      </p:sp>
      <p:sp>
        <p:nvSpPr>
          <p:cNvPr id="106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τούτω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τούτων</a:t>
            </a:r>
          </a:p>
        </p:txBody>
      </p:sp>
      <p:sp>
        <p:nvSpPr>
          <p:cNvPr id="55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αὕτη ἐστὶν ἡ μεγάλη καὶ πρώτη ἐντολή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αὕτη ἐστὶν ἡ μεγάλη καὶ πρώτη ἐντολή.</a:t>
            </a:r>
          </a:p>
        </p:txBody>
      </p:sp>
      <p:sp>
        <p:nvSpPr>
          <p:cNvPr id="109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εἰ ταῦτα οἴδατε (you know),  μακάριοί ἐστε ἐὰν ποιῆτε (you do) αὐτά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 ταῦτα οἴδατε </a:t>
            </a:r>
            <a:r>
              <a:rPr>
                <a:solidFill>
                  <a:srgbClr val="A6AAA9"/>
                </a:solidFill>
              </a:rPr>
              <a:t>(you know)</a:t>
            </a:r>
            <a:r>
              <a:t>, </a:t>
            </a:r>
            <a:br/>
            <a:r>
              <a:t>μακάριοί ἐστε ἐὰν ποιῆτε </a:t>
            </a:r>
            <a:r>
              <a:rPr>
                <a:solidFill>
                  <a:srgbClr val="A6AAA9"/>
                </a:solidFill>
              </a:rPr>
              <a:t>(you do)</a:t>
            </a:r>
            <a:r>
              <a:t> αὐτά.</a:t>
            </a:r>
          </a:p>
        </p:txBody>
      </p:sp>
      <p:sp>
        <p:nvSpPr>
          <p:cNvPr id="112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ἐκ δὲ τῆς πόλεως ἐκείνης  πολλοὶ ἐπίστευσαν (they believed) εἰς αὐτὸν τῶν Σαμαριτῶν  διὰ τὸν λόγον τῆς γυναικό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 δὲ τῆς πόλεως ἐκείνης </a:t>
            </a:r>
            <a:br/>
            <a:r>
              <a:t>πολλοὶ ἐπίστευσαν </a:t>
            </a:r>
            <a:r>
              <a:rPr>
                <a:solidFill>
                  <a:srgbClr val="A6AAA9"/>
                </a:solidFill>
              </a:rPr>
              <a:t>(they believed)</a:t>
            </a:r>
            <a:r>
              <a:t> εἰς αὐτὸν τῶν Σαμαριτῶν  διὰ τὸν λόγον τῆς γυναικός.</a:t>
            </a:r>
          </a:p>
        </p:txBody>
      </p:sp>
      <p:sp>
        <p:nvSpPr>
          <p:cNvPr id="115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δὲ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704686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</a:pPr>
            <a:r>
              <a:t>	δὲ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866900" algn="l"/>
              </a:tabLst>
            </a:pPr>
            <a:r>
              <a:t>	ἐκ … τῆς πόλεως ἐκείνης </a:t>
            </a:r>
            <a:br/>
            <a:r>
              <a:t>πολλοὶ ἐπίστευσαν </a:t>
            </a:r>
            <a:r>
              <a:rPr>
                <a:solidFill>
                  <a:srgbClr val="A6AAA9"/>
                </a:solidFill>
              </a:rPr>
              <a:t>(they believed)</a:t>
            </a:r>
            <a:r>
              <a:t>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7327900" algn="l"/>
              </a:tabLst>
            </a:pPr>
            <a:r>
              <a:t>	εἰς αὐτὸν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866900" algn="l"/>
              </a:tabLst>
            </a:pPr>
            <a:r>
              <a:t>	τῶν Σαμαριτῶν 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7327900" algn="l"/>
              </a:tabLst>
            </a:pPr>
            <a:r>
              <a:t>	διὰ τὸν λόγον τῆς γυναικός.</a:t>
            </a:r>
          </a:p>
        </p:txBody>
      </p:sp>
      <p:sp>
        <p:nvSpPr>
          <p:cNvPr id="118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διὰ τοῦτο ὑμεῖς οὐκ ἀκούετε (you hear),  ὅτι ἐκ τοῦ θεοῦ οὐκ ἐστέ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διὰ τοῦτο ὑμεῖς οὐκ ἀκούετε </a:t>
            </a:r>
            <a:r>
              <a:rPr>
                <a:solidFill>
                  <a:srgbClr val="A6AAA9"/>
                </a:solidFill>
              </a:rPr>
              <a:t>(you hear)</a:t>
            </a:r>
            <a:r>
              <a:t>, </a:t>
            </a:r>
            <a:br/>
            <a:r>
              <a:t>ὅτι ἐκ τοῦ θεοῦ οὐκ ἐστέ.</a:t>
            </a:r>
          </a:p>
        </p:txBody>
      </p:sp>
      <p:sp>
        <p:nvSpPr>
          <p:cNvPr id="121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οὗτος ἦλθεν (he/she/it came) ... ἵνα μαρτυρήσῃ (he/she/it might bear witness)  περὶ τοῦ φωτός, ἵνα πάντες πιστεύσωσιν (they might believe)  δι᾽ αὐτοῦ. οὐκ ἦν ἐκεῖνος  τὸ φῶς, αλλ᾽ ἵνα μαρτυρήσῃ περὶ τοῦ φωτός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8205"/>
          </a:xfrm>
          <a:prstGeom prst="rect">
            <a:avLst/>
          </a:prstGeom>
        </p:spPr>
        <p:txBody>
          <a:bodyPr/>
          <a:lstStyle/>
          <a:p>
            <a:pPr>
              <a:defRPr sz="9200"/>
            </a:pPr>
            <a:r>
              <a:t>οὗτος ἦλθεν </a:t>
            </a:r>
            <a:r>
              <a:rPr>
                <a:solidFill>
                  <a:srgbClr val="A6AAA9"/>
                </a:solidFill>
              </a:rPr>
              <a:t>(he/she/it came)</a:t>
            </a:r>
            <a:r>
              <a:t> ... ἵνα μαρτυρήσῃ </a:t>
            </a:r>
            <a:r>
              <a:rPr>
                <a:solidFill>
                  <a:srgbClr val="A6AAA9"/>
                </a:solidFill>
              </a:rPr>
              <a:t>(he/she/it might bear witness)</a:t>
            </a:r>
            <a:r>
              <a:t> </a:t>
            </a:r>
            <a:br/>
            <a:r>
              <a:t>περὶ τοῦ φωτός, ἵνα πάντες πιστεύσωσιν </a:t>
            </a:r>
            <a:r>
              <a:rPr>
                <a:solidFill>
                  <a:srgbClr val="A6AAA9"/>
                </a:solidFill>
              </a:rPr>
              <a:t>(they might believe)</a:t>
            </a:r>
            <a:r>
              <a:t>  δι᾽ αὐτοῦ. οὐκ ἦν ἐκεῖνος </a:t>
            </a:r>
            <a:br/>
            <a:r>
              <a:t>τὸ φῶς, αλλ᾽ ἵνα μαρτυρήσῃ περὶ τοῦ φωτός.</a:t>
            </a:r>
          </a:p>
        </p:txBody>
      </p:sp>
      <p:sp>
        <p:nvSpPr>
          <p:cNvPr id="124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οὗτος ἦλθεν ...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8205"/>
          </a:xfrm>
          <a:prstGeom prst="rect">
            <a:avLst/>
          </a:prstGeom>
        </p:spPr>
        <p:txBody>
          <a:bodyPr/>
          <a:lstStyle/>
          <a:p>
            <a:pPr marL="0" lvl="1" indent="0">
              <a:lnSpc>
                <a:spcPct val="110000"/>
              </a:lnSpc>
              <a:spcBef>
                <a:spcPts val="0"/>
              </a:spcBef>
              <a:buSzTx/>
              <a:buNone/>
              <a:defRPr sz="9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οὗτος ἦλθεν ...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SzTx/>
              <a:buNone/>
              <a:tabLst>
                <a:tab pos="3517900" algn="l"/>
              </a:tabLst>
              <a:defRPr sz="9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ἵνα μαρτυρήσῃ περὶ τοῦ φωτός,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SzTx/>
              <a:buNone/>
              <a:tabLst>
                <a:tab pos="5676900" algn="l"/>
              </a:tabLst>
              <a:defRPr sz="9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ἵνα πάντες πιστεύσωσιν δι᾽ αὐτοῦ.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SzTx/>
              <a:buNone/>
              <a:defRPr sz="9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οὐκ ἦν ἐκεῖνος τὸ φῶς,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SzTx/>
              <a:buNone/>
              <a:tabLst>
                <a:tab pos="1231900" algn="l"/>
              </a:tabLst>
              <a:defRPr sz="9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αλλ᾽ 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SzTx/>
              <a:buNone/>
              <a:defRPr sz="9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ἵνα μαρτυρήσῃ περὶ τοῦ φωτός.</a:t>
            </a:r>
          </a:p>
        </p:txBody>
      </p:sp>
      <p:sp>
        <p:nvSpPr>
          <p:cNvPr id="127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λέγει (he/she/it says) πρὸς αὐτὸν ἡ γυνή, κύριε, δός (give!) μοι τοῦτο τὸ ὕδωρ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λέγει </a:t>
            </a:r>
            <a:r>
              <a:rPr>
                <a:solidFill>
                  <a:srgbClr val="A6AAA9"/>
                </a:solidFill>
              </a:rPr>
              <a:t>(he/she/it says)</a:t>
            </a:r>
            <a:r>
              <a:t> πρὸς αὐτὸν ἡ γυνή, κύριε, δός </a:t>
            </a:r>
            <a:r>
              <a:rPr>
                <a:solidFill>
                  <a:srgbClr val="A6AAA9"/>
                </a:solidFill>
              </a:rPr>
              <a:t>(give!)</a:t>
            </a:r>
            <a:r>
              <a:t> μοι τοῦτο τὸ ὕδωρ.</a:t>
            </a:r>
          </a:p>
        </p:txBody>
      </p:sp>
      <p:sp>
        <p:nvSpPr>
          <p:cNvPr id="130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καὶ πᾶς ὁ ἔχων (one who has)  τὴν ἐλπίδα ταύτην ἐπ᾽ αὐτῷ ἁγνίζει (he/she/it purifies) ἑαυτόν, καθὼς ἐκεῖνος ἁγνός (pure) ἐστ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πᾶς ὁ ἔχων </a:t>
            </a:r>
            <a:r>
              <a:rPr>
                <a:solidFill>
                  <a:srgbClr val="A6AAA9"/>
                </a:solidFill>
              </a:rPr>
              <a:t>(one who has)</a:t>
            </a:r>
            <a:r>
              <a:t>  τὴν ἐλπίδα ταύτην ἐπ᾽ αὐτῷ ἁγνίζει </a:t>
            </a:r>
            <a:r>
              <a:rPr>
                <a:solidFill>
                  <a:srgbClr val="A6AAA9"/>
                </a:solidFill>
              </a:rPr>
              <a:t>(he/she/it purifies)</a:t>
            </a:r>
            <a:r>
              <a:t> ἑαυτόν, καθὼς ἐκεῖνος ἁγνός </a:t>
            </a:r>
            <a:r>
              <a:rPr>
                <a:solidFill>
                  <a:srgbClr val="A6AAA9"/>
                </a:solidFill>
              </a:rPr>
              <a:t>(pure)</a:t>
            </a:r>
            <a:r>
              <a:t> ἐστιν.</a:t>
            </a:r>
          </a:p>
        </p:txBody>
      </p:sp>
      <p:sp>
        <p:nvSpPr>
          <p:cNvPr id="133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ἐν ποίᾳ (what) ἐξουσίᾳ ταῦτα  ποιεῖς (you do); ἢ τίς σοι  ἔδωκεν (he/she/it gave) τὴν ἐξουσίαν ταύτην ἵνα ταῦτα ποιῇς (you might do);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460780"/>
          </a:xfrm>
          <a:prstGeom prst="rect">
            <a:avLst/>
          </a:prstGeom>
        </p:spPr>
        <p:txBody>
          <a:bodyPr/>
          <a:lstStyle/>
          <a:p>
            <a:r>
              <a:t>ἐν ποίᾳ </a:t>
            </a:r>
            <a:r>
              <a:rPr>
                <a:solidFill>
                  <a:srgbClr val="A6AAA9"/>
                </a:solidFill>
              </a:rPr>
              <a:t>(what)</a:t>
            </a:r>
            <a:r>
              <a:t> ἐξουσίᾳ ταῦτα </a:t>
            </a:r>
            <a:br/>
            <a:r>
              <a:t>ποιεῖς </a:t>
            </a:r>
            <a:r>
              <a:rPr>
                <a:solidFill>
                  <a:srgbClr val="A6AAA9"/>
                </a:solidFill>
              </a:rPr>
              <a:t>(you do)</a:t>
            </a:r>
            <a:r>
              <a:t>; ἢ τίς σοι </a:t>
            </a:r>
            <a:br/>
            <a:r>
              <a:t>ἔδωκεν </a:t>
            </a:r>
            <a:r>
              <a:rPr>
                <a:solidFill>
                  <a:srgbClr val="A6AAA9"/>
                </a:solidFill>
              </a:rPr>
              <a:t>(he/she/it gave)</a:t>
            </a:r>
            <a:r>
              <a:t> τὴν ἐξουσίαν ταύτην ἵνα ταῦτα ποιῇς </a:t>
            </a:r>
            <a:r>
              <a:rPr>
                <a:solidFill>
                  <a:srgbClr val="A6AAA9"/>
                </a:solidFill>
              </a:rPr>
              <a:t>(you might do)</a:t>
            </a:r>
            <a:r>
              <a:t>;</a:t>
            </a:r>
          </a:p>
        </p:txBody>
      </p:sp>
      <p:sp>
        <p:nvSpPr>
          <p:cNvPr id="136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ἐκείνα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ἐκείνας</a:t>
            </a:r>
          </a:p>
        </p:txBody>
      </p:sp>
      <p:sp>
        <p:nvSpPr>
          <p:cNvPr id="58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Νῦν ἡ ψυχή (soul) μου τετάρακται (he/she/it is troubled), καὶ τί εἴπω; πάτερ, σῶσόν (save!) με ἐκ τῆς ὥρας ταύτης; ἀλλὰ διὰ τοῦτο ἦλθον (I came) εἰς τὴν ὥραν ταύτην. πάτερ, δόξασόν (glorify!) σου τὸ ὄνομα. ἦλθεν (he/she/it came) οὖν φωνὴ ἐκ τοῦ οὐρανοῦ, καὶ ἐδόξασα (I glorified) καὶ πάλιν δοξάσω (I will glorify).... ἀπεκρίθη Ἰησοῦς καὶ εἶπεν, οὐ δι᾽ ἐμὲ ἡ φωνὴ αὕτη  γέγονεν (he/she/it came) ἀλλὰ δι᾽ ὑμᾶς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0764"/>
          </a:xfrm>
          <a:prstGeom prst="rect">
            <a:avLst/>
          </a:prstGeom>
        </p:spPr>
        <p:txBody>
          <a:bodyPr/>
          <a:lstStyle/>
          <a:p>
            <a:pPr>
              <a:defRPr sz="6400"/>
            </a:pPr>
            <a:r>
              <a:t>Νῦν ἡ ψυχή </a:t>
            </a:r>
            <a:r>
              <a:rPr>
                <a:solidFill>
                  <a:srgbClr val="A6AAA9"/>
                </a:solidFill>
              </a:rPr>
              <a:t>(soul)</a:t>
            </a:r>
            <a:r>
              <a:t> μου τετάρακται </a:t>
            </a:r>
            <a:r>
              <a:rPr>
                <a:solidFill>
                  <a:srgbClr val="A6AAA9"/>
                </a:solidFill>
              </a:rPr>
              <a:t>(he/she/it is troubled)</a:t>
            </a:r>
            <a:r>
              <a:t>, καὶ τί εἴπω; πάτερ, σῶσόν </a:t>
            </a:r>
            <a:r>
              <a:rPr>
                <a:solidFill>
                  <a:srgbClr val="A6AAA9"/>
                </a:solidFill>
              </a:rPr>
              <a:t>(save!) </a:t>
            </a:r>
            <a:r>
              <a:t>με ἐκ τῆς ὥρας ταύτης; ἀλλὰ διὰ τοῦτο ἦλθον </a:t>
            </a:r>
            <a:r>
              <a:rPr>
                <a:solidFill>
                  <a:srgbClr val="A6AAA9"/>
                </a:solidFill>
              </a:rPr>
              <a:t>(I came)</a:t>
            </a:r>
            <a:r>
              <a:t> εἰς τὴν ὥραν ταύτην. πάτερ, δόξασόν </a:t>
            </a:r>
            <a:r>
              <a:rPr>
                <a:solidFill>
                  <a:srgbClr val="A6AAA9"/>
                </a:solidFill>
              </a:rPr>
              <a:t>(glorify!)</a:t>
            </a:r>
            <a:r>
              <a:t> σου τὸ ὄνομα. ἦλθεν </a:t>
            </a:r>
            <a:r>
              <a:rPr>
                <a:solidFill>
                  <a:srgbClr val="A6AAA9"/>
                </a:solidFill>
              </a:rPr>
              <a:t>(he/she/it came)</a:t>
            </a:r>
            <a:r>
              <a:t> οὖν φωνὴ ἐκ τοῦ οὐρανοῦ, καὶ ἐδόξασα </a:t>
            </a:r>
            <a:r>
              <a:rPr>
                <a:solidFill>
                  <a:srgbClr val="A6AAA9"/>
                </a:solidFill>
              </a:rPr>
              <a:t>(I glorified)</a:t>
            </a:r>
            <a:r>
              <a:t> καὶ πάλιν δοξάσω </a:t>
            </a:r>
            <a:r>
              <a:rPr>
                <a:solidFill>
                  <a:srgbClr val="A6AAA9"/>
                </a:solidFill>
              </a:rPr>
              <a:t>(I will glorify)</a:t>
            </a:r>
            <a:r>
              <a:t>.... ἀπεκρίθη Ἰησοῦς καὶ εἶπεν, οὐ δι᾽ ἐμὲ ἡ φωνὴ αὕτη </a:t>
            </a:r>
            <a:br/>
            <a:r>
              <a:t>γέγονεν </a:t>
            </a:r>
            <a:r>
              <a:rPr>
                <a:solidFill>
                  <a:srgbClr val="A6AAA9"/>
                </a:solidFill>
              </a:rPr>
              <a:t>(he/she/it came)</a:t>
            </a:r>
            <a:r>
              <a:t> ἀλλὰ δι᾽ ὑμᾶς.</a:t>
            </a:r>
          </a:p>
        </p:txBody>
      </p:sp>
      <p:sp>
        <p:nvSpPr>
          <p:cNvPr id="139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αἱ δὲ γυναῖκες αὗται οὐκ ἐλπίδα ἔχουσιν (they have) ὅτι αὐταῖς οὐ δικαιοσύνη  ἐν τῷ ὀνόματι τοῦ Ἰησοῦ Χρισ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αἱ δὲ γυναῖκες αὗται οὐκ ἐλπίδα ἔχουσιν </a:t>
            </a:r>
            <a:r>
              <a:rPr>
                <a:solidFill>
                  <a:srgbClr val="A6AAA9"/>
                </a:solidFill>
              </a:rPr>
              <a:t>(they have)</a:t>
            </a:r>
            <a:r>
              <a:t> ὅτι αὐταῖς οὐ δικαιοσύνη </a:t>
            </a:r>
            <a:br/>
            <a:r>
              <a:t>ἐν τῷ ὀνόματι τοῦ Ἰησοῦ Χριστοῦ.</a:t>
            </a:r>
          </a:p>
        </p:txBody>
      </p:sp>
      <p:sp>
        <p:nvSpPr>
          <p:cNvPr id="142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οἱ δώδεκα μαθηταὶ οἱ μετὰ τοῦ Ἰησοῦ  τοὺς πολλοὺς λόγους ἐκείνους  ἤκουσαν (they heard) ἐν τῷ οἰκῷ τοῦ θε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οἱ δώδεκα μαθηταὶ οἱ μετὰ τοῦ Ἰησοῦ </a:t>
            </a:r>
            <a:br/>
            <a:r>
              <a:t>τοὺς πολλοὺς λόγους ἐκείνους </a:t>
            </a:r>
            <a:br/>
            <a:r>
              <a:t>ἤκουσαν </a:t>
            </a:r>
            <a:r>
              <a:rPr>
                <a:solidFill>
                  <a:srgbClr val="A6AAA9"/>
                </a:solidFill>
              </a:rPr>
              <a:t>(they heard)</a:t>
            </a:r>
            <a:r>
              <a:t> ἐν τῷ οἰκῷ τοῦ θεοῦ.</a:t>
            </a:r>
          </a:p>
        </p:txBody>
      </p:sp>
      <p:sp>
        <p:nvSpPr>
          <p:cNvPr id="145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με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με</a:t>
            </a:r>
          </a:p>
        </p:txBody>
      </p:sp>
      <p:sp>
        <p:nvSpPr>
          <p:cNvPr id="61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αὐτή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αὐτή</a:t>
            </a:r>
          </a:p>
        </p:txBody>
      </p:sp>
      <p:sp>
        <p:nvSpPr>
          <p:cNvPr id="64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ἐκεῖνο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ἐκεῖνο</a:t>
            </a:r>
          </a:p>
        </p:txBody>
      </p:sp>
      <p:sp>
        <p:nvSpPr>
          <p:cNvPr id="67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ἑν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ἑνί</a:t>
            </a:r>
          </a:p>
        </p:txBody>
      </p:sp>
      <p:sp>
        <p:nvSpPr>
          <p:cNvPr id="70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ταῦτ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ταῦτα</a:t>
            </a:r>
          </a:p>
        </p:txBody>
      </p:sp>
      <p:sp>
        <p:nvSpPr>
          <p:cNvPr id="73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αὕτ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αὕτη</a:t>
            </a:r>
          </a:p>
        </p:txBody>
      </p:sp>
      <p:sp>
        <p:nvSpPr>
          <p:cNvPr id="76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</Words>
  <Application>Microsoft Macintosh PowerPoint</Application>
  <PresentationFormat>Custom</PresentationFormat>
  <Paragraphs>73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Avenir Next</vt:lpstr>
      <vt:lpstr>Helvetica</vt:lpstr>
      <vt:lpstr>Helvetica Neue</vt:lpstr>
      <vt:lpstr>Lucida Grande</vt:lpstr>
      <vt:lpstr>Times New Roman</vt:lpstr>
      <vt:lpstr>White</vt:lpstr>
      <vt:lpstr>Chapter 13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ζ</vt:lpstr>
      <vt:lpstr>Warm-up η</vt:lpstr>
      <vt:lpstr>Translation 1</vt:lpstr>
      <vt:lpstr>Translation 2</vt:lpstr>
      <vt:lpstr>Translation 3</vt:lpstr>
      <vt:lpstr>Translation 4</vt:lpstr>
      <vt:lpstr>Translation 4</vt:lpstr>
      <vt:lpstr>Translation 5</vt:lpstr>
      <vt:lpstr>Translation 6</vt:lpstr>
      <vt:lpstr>Translation 6</vt:lpstr>
      <vt:lpstr>Translation 7</vt:lpstr>
      <vt:lpstr>Translation 8</vt:lpstr>
      <vt:lpstr>Translation 9</vt:lpstr>
      <vt:lpstr>Translation 10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</dc:title>
  <cp:lastModifiedBy>Microsoft Office User</cp:lastModifiedBy>
  <cp:revision>1</cp:revision>
  <dcterms:modified xsi:type="dcterms:W3CDTF">2018-12-11T18:13:41Z</dcterms:modified>
</cp:coreProperties>
</file>