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1066800" marR="0" indent="-10668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1pPr>
    <a:lvl2pPr marL="1841500" marR="0" indent="-952500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2pPr>
    <a:lvl3pPr marL="2309695" marR="0" indent="-785695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3pPr>
    <a:lvl4pPr marL="3090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4pPr>
    <a:lvl5pPr marL="36745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5pPr>
    <a:lvl6pPr marL="40301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6pPr>
    <a:lvl7pPr marL="43857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7pPr>
    <a:lvl8pPr marL="47413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8pPr>
    <a:lvl9pPr marL="5096918" marR="0" indent="-982118" algn="l" defTabSz="647700" rtl="0" fontAlgn="auto" latinLnBrk="0" hangingPunct="0">
      <a:lnSpc>
        <a:spcPct val="100000"/>
      </a:lnSpc>
      <a:spcBef>
        <a:spcPts val="1800"/>
      </a:spcBef>
      <a:spcAft>
        <a:spcPts val="0"/>
      </a:spcAft>
      <a:buClrTx/>
      <a:buSzPct val="43000"/>
      <a:buFontTx/>
      <a:buNone/>
      <a:tabLst/>
      <a:defRPr kumimoji="0" sz="7200" b="0" i="0" u="none" strike="noStrike" cap="none" spc="0" normalizeH="0" baseline="0">
        <a:ln>
          <a:noFill/>
        </a:ln>
        <a:solidFill>
          <a:srgbClr val="53585F"/>
        </a:solidFill>
        <a:effectLst/>
        <a:uFillTx/>
        <a:latin typeface="+mn-lt"/>
        <a:ea typeface="+mn-ea"/>
        <a:cs typeface="+mn-cs"/>
        <a:sym typeface="Avenir N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Chalkboard"/>
          <a:ea typeface="Chalkboard"/>
          <a:cs typeface="Chalkboard"/>
        </a:font>
        <a:srgbClr val="FFFFFF"/>
      </a:tcTxStyle>
      <a:tcStyle>
        <a:tcBdr>
          <a:left>
            <a:ln w="381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38100" cap="flat">
              <a:solidFill>
                <a:srgbClr val="FFFFFF"/>
              </a:solidFill>
              <a:prstDash val="solid"/>
              <a:miter lim="400000"/>
            </a:ln>
          </a:insideH>
          <a:insideV>
            <a:ln w="381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381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59" d="100"/>
          <a:sy n="59" d="100"/>
        </p:scale>
        <p:origin x="8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318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4318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4318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4318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4318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4318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4318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4318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4318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"/>
          <p:cNvSpPr/>
          <p:nvPr/>
        </p:nvSpPr>
        <p:spPr>
          <a:xfrm flipV="1">
            <a:off x="1219200" y="4786069"/>
            <a:ext cx="21934224" cy="245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219200" y="819150"/>
            <a:ext cx="21983700" cy="318135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19200" y="6762750"/>
            <a:ext cx="21983700" cy="5810250"/>
          </a:xfrm>
          <a:prstGeom prst="rect">
            <a:avLst/>
          </a:prstGeom>
        </p:spPr>
        <p:txBody>
          <a:bodyPr lIns="76200" tIns="76200" rIns="76200" bIns="76200" anchor="t"/>
          <a:lstStyle>
            <a:lvl1pPr>
              <a:lnSpc>
                <a:spcPct val="100000"/>
              </a:lnSpc>
              <a:spcBef>
                <a:spcPts val="1800"/>
              </a:spcBef>
              <a:defRPr sz="13800"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>
              <a:spcBef>
                <a:spcPts val="3600"/>
              </a:spcBef>
              <a:buSzTx/>
              <a:buNone/>
              <a:defRPr sz="9000">
                <a:solidFill>
                  <a:srgbClr val="FFFFFF"/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r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238250" y="4445000"/>
            <a:ext cx="21907500" cy="379783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400"/>
              </a:spcBef>
              <a:defRPr sz="200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arm-u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0068AC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8188822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14400"/>
            </a:lvl1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ransl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"/>
          <p:cNvSpPr/>
          <p:nvPr/>
        </p:nvSpPr>
        <p:spPr>
          <a:xfrm flipV="1">
            <a:off x="11556999" y="6223000"/>
            <a:ext cx="1270001" cy="1270000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marL="1333500" indent="-1333500">
              <a:spcBef>
                <a:spcPts val="3400"/>
              </a:spcBef>
              <a:buBlip>
                <a:blip r:embed="rId2"/>
              </a:buBlip>
              <a:defRPr sz="9000"/>
            </a:pPr>
            <a:endParaRPr/>
          </a:p>
        </p:txBody>
      </p:sp>
      <p:sp>
        <p:nvSpPr>
          <p:cNvPr id="52" name="Line"/>
          <p:cNvSpPr/>
          <p:nvPr/>
        </p:nvSpPr>
        <p:spPr>
          <a:xfrm>
            <a:off x="2557958" y="3901678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>
              <a:spcBef>
                <a:spcPts val="3400"/>
              </a:spcBef>
              <a:buBlip>
                <a:blip r:embed="rId2"/>
              </a:buBlip>
              <a:defRPr sz="9000"/>
            </a:pPr>
            <a:endParaRPr/>
          </a:p>
        </p:txBody>
      </p:sp>
      <p:sp>
        <p:nvSpPr>
          <p:cNvPr id="53" name="Line"/>
          <p:cNvSpPr/>
          <p:nvPr/>
        </p:nvSpPr>
        <p:spPr>
          <a:xfrm>
            <a:off x="2557958" y="6858000"/>
            <a:ext cx="19268084" cy="0"/>
          </a:xfrm>
          <a:prstGeom prst="line">
            <a:avLst/>
          </a:prstGeom>
          <a:ln w="38100">
            <a:solidFill>
              <a:srgbClr val="53585F"/>
            </a:solidFill>
            <a:custDash>
              <a:ds d="200000" sp="200000"/>
            </a:custDash>
            <a:miter lim="400000"/>
          </a:ln>
        </p:spPr>
        <p:txBody>
          <a:bodyPr lIns="0" tIns="0" rIns="0" bIns="0"/>
          <a:lstStyle/>
          <a:p>
            <a:pPr marL="1333500" indent="-1333500">
              <a:spcBef>
                <a:spcPts val="3400"/>
              </a:spcBef>
              <a:buBlip>
                <a:blip r:embed="rId2"/>
              </a:buBlip>
              <a:defRPr sz="9000"/>
            </a:pPr>
            <a:endParaRPr/>
          </a:p>
        </p:txBody>
      </p:sp>
      <p:sp>
        <p:nvSpPr>
          <p:cNvPr id="54" name="Line"/>
          <p:cNvSpPr/>
          <p:nvPr/>
        </p:nvSpPr>
        <p:spPr>
          <a:xfrm>
            <a:off x="2684958" y="9941321"/>
            <a:ext cx="19268084" cy="1"/>
          </a:xfrm>
          <a:prstGeom prst="line">
            <a:avLst/>
          </a:prstGeom>
          <a:ln w="38100">
            <a:solidFill>
              <a:srgbClr val="53585F"/>
            </a:solidFill>
            <a:miter lim="400000"/>
          </a:ln>
        </p:spPr>
        <p:txBody>
          <a:bodyPr lIns="0" tIns="0" rIns="0" bIns="0"/>
          <a:lstStyle/>
          <a:p>
            <a:pPr marL="1333500" indent="-1333500">
              <a:spcBef>
                <a:spcPts val="3400"/>
              </a:spcBef>
              <a:buBlip>
                <a:blip r:embed="rId2"/>
              </a:buBlip>
              <a:defRPr sz="9000"/>
            </a:pPr>
            <a:endParaRPr/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"/>
          <p:cNvSpPr/>
          <p:nvPr/>
        </p:nvSpPr>
        <p:spPr>
          <a:xfrm>
            <a:off x="1238250" y="2762250"/>
            <a:ext cx="21910419" cy="0"/>
          </a:xfrm>
          <a:prstGeom prst="line">
            <a:avLst/>
          </a:prstGeom>
          <a:ln w="508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marL="0" indent="0" defTabSz="685800">
              <a:spcBef>
                <a:spcPts val="0"/>
              </a:spcBef>
              <a:buSzTx/>
              <a:defRPr sz="18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57300" y="3276600"/>
            <a:ext cx="21907500" cy="944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2pPr marL="2146300" indent="-889000" algn="l">
              <a:lnSpc>
                <a:spcPct val="100000"/>
              </a:lnSpc>
              <a:spcBef>
                <a:spcPts val="1800"/>
              </a:spcBef>
              <a:buSzPct val="75000"/>
              <a:buChar char="•"/>
              <a:defRPr sz="7200">
                <a:latin typeface="+mn-lt"/>
                <a:ea typeface="+mn-ea"/>
                <a:cs typeface="+mn-cs"/>
                <a:sym typeface="Avenir Next"/>
              </a:defRPr>
            </a:lvl2pPr>
            <a:lvl3pPr marL="3052233" indent="-740833" algn="l">
              <a:lnSpc>
                <a:spcPct val="100000"/>
              </a:lnSpc>
              <a:spcBef>
                <a:spcPts val="4000"/>
              </a:spcBef>
              <a:buSzPct val="75000"/>
              <a:buChar char="•"/>
              <a:defRPr sz="6000">
                <a:latin typeface="+mn-lt"/>
                <a:ea typeface="+mn-ea"/>
                <a:cs typeface="+mn-cs"/>
                <a:sym typeface="Avenir Next"/>
              </a:defRPr>
            </a:lvl3pPr>
            <a:lvl4pPr marL="2762945" indent="-654745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7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4pPr>
            <a:lvl5pPr marL="3347146" indent="-654746" algn="l">
              <a:lnSpc>
                <a:spcPct val="100000"/>
              </a:lnSpc>
              <a:spcBef>
                <a:spcPts val="4000"/>
              </a:spcBef>
              <a:buSzPct val="43000"/>
              <a:buBlip>
                <a:blip r:embed="rId7"/>
              </a:buBlip>
              <a:defRPr sz="4800">
                <a:latin typeface="+mn-lt"/>
                <a:ea typeface="+mn-ea"/>
                <a:cs typeface="+mn-cs"/>
                <a:sym typeface="Avenir N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200150" y="304800"/>
            <a:ext cx="21983700" cy="2190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 anchor="b"/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202197" y="13716000"/>
            <a:ext cx="253493" cy="254000"/>
          </a:xfrm>
          <a:prstGeom prst="rect">
            <a:avLst/>
          </a:prstGeom>
          <a:ln w="12700">
            <a:miter lim="400000"/>
          </a:ln>
        </p:spPr>
        <p:txBody>
          <a:bodyPr wrap="none" lIns="76200" tIns="76200" rIns="76200" bIns="76200">
            <a:spAutoFit/>
          </a:bodyPr>
          <a:lstStyle>
            <a:lvl1pPr marL="0" indent="0">
              <a:buSzTx/>
              <a:defRPr sz="6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228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457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914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11430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1600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1828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53585F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0" marR="0" indent="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228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457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685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9144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11430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13716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6002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647700" latinLnBrk="0">
        <a:lnSpc>
          <a:spcPct val="150000"/>
        </a:lnSpc>
        <a:spcBef>
          <a:spcPts val="3600"/>
        </a:spcBef>
        <a:spcAft>
          <a:spcPts val="0"/>
        </a:spcAft>
        <a:buClrTx/>
        <a:buSzTx/>
        <a:buFontTx/>
        <a:buNone/>
        <a:tabLst/>
        <a:defRPr sz="9600" b="0" i="0" u="none" strike="noStrike" cap="none" spc="0" baseline="0">
          <a:ln>
            <a:noFill/>
          </a:ln>
          <a:solidFill>
            <a:srgbClr val="53585F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1pPr>
      <a:lvl2pPr marL="0" marR="0" indent="228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2pPr>
      <a:lvl3pPr marL="0" marR="0" indent="457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3pPr>
      <a:lvl4pPr marL="0" marR="0" indent="685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4pPr>
      <a:lvl5pPr marL="0" marR="0" indent="9144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5pPr>
      <a:lvl6pPr marL="0" marR="0" indent="11430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6pPr>
      <a:lvl7pPr marL="0" marR="0" indent="13716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7pPr>
      <a:lvl8pPr marL="0" marR="0" indent="16002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8pPr>
      <a:lvl9pPr marL="0" marR="0" indent="1828800" algn="l" defTabSz="647700" latinLnBrk="0">
        <a:lnSpc>
          <a:spcPct val="100000"/>
        </a:lnSpc>
        <a:spcBef>
          <a:spcPts val="180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Chapter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Chapter 3</a:t>
            </a:r>
          </a:p>
        </p:txBody>
      </p:sp>
      <p:sp>
        <p:nvSpPr>
          <p:cNvPr id="65" name="Alphabet &amp; Pronunciation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Alphabet &amp; Pronunciation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ι"/>
          <p:cNvSpPr txBox="1"/>
          <p:nvPr/>
        </p:nvSpPr>
        <p:spPr>
          <a:xfrm>
            <a:off x="23961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ι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κ"/>
          <p:cNvSpPr txBox="1"/>
          <p:nvPr/>
        </p:nvSpPr>
        <p:spPr>
          <a:xfrm>
            <a:off x="23961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κ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λ"/>
          <p:cNvSpPr txBox="1"/>
          <p:nvPr/>
        </p:nvSpPr>
        <p:spPr>
          <a:xfrm>
            <a:off x="25739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λ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μ"/>
          <p:cNvSpPr txBox="1"/>
          <p:nvPr/>
        </p:nvSpPr>
        <p:spPr>
          <a:xfrm>
            <a:off x="21167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μ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ν"/>
          <p:cNvSpPr txBox="1"/>
          <p:nvPr/>
        </p:nvSpPr>
        <p:spPr>
          <a:xfrm>
            <a:off x="25485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ν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ξ"/>
          <p:cNvSpPr txBox="1"/>
          <p:nvPr/>
        </p:nvSpPr>
        <p:spPr>
          <a:xfrm>
            <a:off x="2192999" y="40894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ξ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ο"/>
          <p:cNvSpPr txBox="1"/>
          <p:nvPr/>
        </p:nvSpPr>
        <p:spPr>
          <a:xfrm>
            <a:off x="22945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ο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π"/>
          <p:cNvSpPr txBox="1"/>
          <p:nvPr/>
        </p:nvSpPr>
        <p:spPr>
          <a:xfrm>
            <a:off x="24977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π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ρ"/>
          <p:cNvSpPr txBox="1"/>
          <p:nvPr/>
        </p:nvSpPr>
        <p:spPr>
          <a:xfrm>
            <a:off x="23199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ρ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σ"/>
          <p:cNvSpPr txBox="1"/>
          <p:nvPr/>
        </p:nvSpPr>
        <p:spPr>
          <a:xfrm>
            <a:off x="2243799" y="40513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σ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α"/>
          <p:cNvSpPr txBox="1"/>
          <p:nvPr/>
        </p:nvSpPr>
        <p:spPr>
          <a:xfrm>
            <a:off x="22437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α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ς"/>
          <p:cNvSpPr txBox="1"/>
          <p:nvPr/>
        </p:nvSpPr>
        <p:spPr>
          <a:xfrm>
            <a:off x="2218399" y="4013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ς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τ"/>
          <p:cNvSpPr txBox="1"/>
          <p:nvPr/>
        </p:nvSpPr>
        <p:spPr>
          <a:xfrm>
            <a:off x="22437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τ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υ"/>
          <p:cNvSpPr txBox="1"/>
          <p:nvPr/>
        </p:nvSpPr>
        <p:spPr>
          <a:xfrm>
            <a:off x="24723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υ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φ    φ"/>
          <p:cNvSpPr txBox="1"/>
          <p:nvPr/>
        </p:nvSpPr>
        <p:spPr>
          <a:xfrm>
            <a:off x="2065999" y="3759200"/>
            <a:ext cx="19844951" cy="7772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/>
          <a:p>
            <a: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φ    </a:t>
            </a:r>
            <a:r>
              <a:rPr>
                <a:latin typeface="Times"/>
                <a:ea typeface="Times"/>
                <a:cs typeface="Times"/>
                <a:sym typeface="Times"/>
              </a:rPr>
              <a:t>φ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χ"/>
          <p:cNvSpPr txBox="1"/>
          <p:nvPr/>
        </p:nvSpPr>
        <p:spPr>
          <a:xfrm>
            <a:off x="2523199" y="40386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χ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ψ"/>
          <p:cNvSpPr txBox="1"/>
          <p:nvPr/>
        </p:nvSpPr>
        <p:spPr>
          <a:xfrm>
            <a:off x="2396199" y="41148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ψ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ω"/>
          <p:cNvSpPr txBox="1"/>
          <p:nvPr/>
        </p:nvSpPr>
        <p:spPr>
          <a:xfrm>
            <a:off x="22691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ω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β"/>
          <p:cNvSpPr txBox="1"/>
          <p:nvPr/>
        </p:nvSpPr>
        <p:spPr>
          <a:xfrm>
            <a:off x="2192999" y="40894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β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γ"/>
          <p:cNvSpPr txBox="1"/>
          <p:nvPr/>
        </p:nvSpPr>
        <p:spPr>
          <a:xfrm>
            <a:off x="2472399" y="3937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γ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δ"/>
          <p:cNvSpPr txBox="1"/>
          <p:nvPr/>
        </p:nvSpPr>
        <p:spPr>
          <a:xfrm>
            <a:off x="21675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δ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ε"/>
          <p:cNvSpPr txBox="1"/>
          <p:nvPr/>
        </p:nvSpPr>
        <p:spPr>
          <a:xfrm>
            <a:off x="2319999" y="40640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ε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ζ"/>
          <p:cNvSpPr txBox="1"/>
          <p:nvPr/>
        </p:nvSpPr>
        <p:spPr>
          <a:xfrm>
            <a:off x="2243799" y="4013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ζ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η"/>
          <p:cNvSpPr txBox="1"/>
          <p:nvPr/>
        </p:nvSpPr>
        <p:spPr>
          <a:xfrm>
            <a:off x="24723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η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θ"/>
          <p:cNvSpPr txBox="1"/>
          <p:nvPr/>
        </p:nvSpPr>
        <p:spPr>
          <a:xfrm>
            <a:off x="2243799" y="4140200"/>
            <a:ext cx="5549711" cy="7185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6200" tIns="76200" rIns="76200" bIns="76200">
            <a:spAutoFit/>
          </a:bodyPr>
          <a:lstStyle>
            <a:lvl1pPr marL="0" indent="0">
              <a:spcBef>
                <a:spcPts val="0"/>
              </a:spcBef>
              <a:buSzTx/>
              <a:defRPr sz="50000">
                <a:solidFill>
                  <a:srgbClr val="A6AAA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θ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venir Next"/>
        <a:ea typeface="Avenir Next"/>
        <a:cs typeface="Avenir N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333500" marR="0" indent="-1333500" algn="l" defTabSz="647700" rtl="0" fontAlgn="auto" latinLnBrk="0" hangingPunct="0">
          <a:lnSpc>
            <a:spcPct val="100000"/>
          </a:lnSpc>
          <a:spcBef>
            <a:spcPts val="34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90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ctr">
        <a:spAutoFit/>
      </a:bodyPr>
      <a:lstStyle>
        <a:defPPr marL="1066800" marR="0" indent="-1066800" algn="l" defTabSz="647700" rtl="0" fontAlgn="auto" latinLnBrk="0" hangingPunct="0">
          <a:lnSpc>
            <a:spcPct val="100000"/>
          </a:lnSpc>
          <a:spcBef>
            <a:spcPts val="1800"/>
          </a:spcBef>
          <a:spcAft>
            <a:spcPts val="0"/>
          </a:spcAft>
          <a:buClrTx/>
          <a:buSzPct val="43000"/>
          <a:buFontTx/>
          <a:buBlip>
            <a:blip xmlns:r="http://schemas.openxmlformats.org/officeDocument/2006/relationships" r:embed="rId2"/>
          </a:buBlip>
          <a:tabLst/>
          <a:defRPr kumimoji="0" sz="72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+mn-lt"/>
            <a:ea typeface="+mn-ea"/>
            <a:cs typeface="+mn-cs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Macintosh PowerPoint</Application>
  <PresentationFormat>Custom</PresentationFormat>
  <Paragraphs>27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Avenir Next</vt:lpstr>
      <vt:lpstr>Helvetica</vt:lpstr>
      <vt:lpstr>Helvetica Neue</vt:lpstr>
      <vt:lpstr>Helvetica Neue Light</vt:lpstr>
      <vt:lpstr>Lucida Grande</vt:lpstr>
      <vt:lpstr>Times</vt:lpstr>
      <vt:lpstr>Times New Roman</vt:lpstr>
      <vt:lpstr>White</vt:lpstr>
      <vt:lpstr>Chapter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cp:lastModifiedBy>Microsoft Office User</cp:lastModifiedBy>
  <cp:revision>1</cp:revision>
  <dcterms:modified xsi:type="dcterms:W3CDTF">2018-12-11T18:06:54Z</dcterms:modified>
</cp:coreProperties>
</file>