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  <a:sym typeface="Helvetica Neue Light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 Light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Light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71756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367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 Light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 Light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 Ligh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/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2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22</a:t>
            </a:r>
          </a:p>
        </p:txBody>
      </p:sp>
      <p:sp>
        <p:nvSpPr>
          <p:cNvPr id="52" name="Second Aorist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Second Aorist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ἐγινόμη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ἐγινόμην</a:t>
            </a:r>
          </a:p>
        </p:txBody>
      </p:sp>
      <p:sp>
        <p:nvSpPr>
          <p:cNvPr id="79" name="Parsing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γενήσετα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γενήσεται</a:t>
            </a:r>
          </a:p>
        </p:txBody>
      </p:sp>
      <p:sp>
        <p:nvSpPr>
          <p:cNvPr id="82" name="Parsing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ἦλθεν πρὸς τὸν Ἰησοῦ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ἦλθεν πρὸς τὸν Ἰησοῦν.</a:t>
            </a:r>
          </a:p>
        </p:txBody>
      </p:sp>
      <p:sp>
        <p:nvSpPr>
          <p:cNvPr id="85" name="Warm-up α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προσῆλθον αὐτῷ οἱ μαθηταί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προσῆλθον αὐτῷ οἱ μαθηταί.</a:t>
            </a:r>
          </a:p>
        </p:txBody>
      </p:sp>
      <p:sp>
        <p:nvSpPr>
          <p:cNvPr id="88" name="Warm-up 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ἔβαλεν αὐτοὺς εἰς τὴν γῆ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ἔβαλεν αὐτοὺς εἰς τὴν γῆν.</a:t>
            </a:r>
          </a:p>
        </p:txBody>
      </p:sp>
      <p:sp>
        <p:nvSpPr>
          <p:cNvPr id="91" name="Warm-up 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πνεῦμα ἅγιον ἐλάβετε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πνεῦμα ἅγιον ἐλάβετε;</a:t>
            </a:r>
          </a:p>
        </p:txBody>
      </p:sp>
      <p:sp>
        <p:nvSpPr>
          <p:cNvPr id="94" name="Warm-up δ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οἱ προφῆται ἀπέθανο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προφῆται ἀπέθανον.</a:t>
            </a:r>
          </a:p>
        </p:txBody>
      </p:sp>
      <p:sp>
        <p:nvSpPr>
          <p:cNvPr id="97" name="Warm-up 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εἰσῆλθεν εἰς γῆν Ἰσραήλ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εἰσῆλθεν εἰς γῆν Ἰσραήλ.</a:t>
            </a:r>
          </a:p>
        </p:txBody>
      </p:sp>
      <p:sp>
        <p:nvSpPr>
          <p:cNvPr id="100" name="Warm-up ζ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εὗρες γὰρ χάριν  παρὰ τῷ θεῷ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εὗρες γὰρ χάριν </a:t>
            </a:r>
            <a:br/>
            <a:r>
              <a:t>παρὰ τῷ θεῷ.</a:t>
            </a:r>
          </a:p>
        </p:txBody>
      </p:sp>
      <p:sp>
        <p:nvSpPr>
          <p:cNvPr id="103" name="Warm-up η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Χριστὸς ἀπέθανεν  ὑπὲρ τῶν ἁμαρτιῶν ἡμῶν  κατὰ τὰς γραφά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Χριστὸς ἀπέθανεν </a:t>
            </a:r>
            <a:br/>
            <a:r>
              <a:t>ὑπὲρ τῶν ἁμαρτιῶν ἡμῶν </a:t>
            </a:r>
            <a:br/>
            <a:r>
              <a:t>κατὰ τὰς γραφάς.</a:t>
            </a:r>
          </a:p>
        </p:txBody>
      </p:sp>
      <p:sp>
        <p:nvSpPr>
          <p:cNvPr id="106" name="Translation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ἔλαβ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ἔλαβεν</a:t>
            </a:r>
          </a:p>
        </p:txBody>
      </p:sp>
      <p:sp>
        <p:nvSpPr>
          <p:cNvPr id="55" name="Pars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καὶ ἐξῆλθον οἱ μαθηταὶ  καὶ ἦλθον εἰς τὴν πόλιν  καὶ εὗρον καθὼς εἶπεν αὐτοῖ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ἐξῆλθον οἱ μαθηταὶ </a:t>
            </a:r>
            <a:br/>
            <a:r>
              <a:t>καὶ ἦλθον εἰς τὴν πόλιν </a:t>
            </a:r>
            <a:br/>
            <a:r>
              <a:t>καὶ εὗρον καθὼς εἶπεν αὐτοῖς.</a:t>
            </a:r>
          </a:p>
        </p:txBody>
      </p:sp>
      <p:sp>
        <p:nvSpPr>
          <p:cNvPr id="109" name="Translation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καὶ φωνὴ ἐγένετο ἐκ τῶν οὐρανῶν·  σὺ εἶ ὁ υἱός μου ὁ ἀγαπητό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φωνὴ ἐγένετο ἐκ τῶν οὐρανῶν· </a:t>
            </a:r>
            <a:br/>
            <a:r>
              <a:t>σὺ εἶ ὁ υἱός μου ὁ ἀγαπητός.</a:t>
            </a:r>
          </a:p>
        </p:txBody>
      </p:sp>
      <p:sp>
        <p:nvSpPr>
          <p:cNvPr id="112" name="Translation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διδάσκαλε, εἴδομέν τινα  ἐν τῷ ὀνόματί σου  ἐκβάλλοντα (who was casting out) δαιμόνια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διδάσκαλε, εἴδομέν τινα </a:t>
            </a:r>
            <a:br/>
            <a:r>
              <a:t>ἐν τῷ ὀνόματί σου </a:t>
            </a:r>
            <a:br/>
            <a:r>
              <a:t>ἐκβάλλοντα </a:t>
            </a:r>
            <a:r>
              <a:rPr>
                <a:solidFill>
                  <a:srgbClr val="A6AAA9"/>
                </a:solidFill>
              </a:rPr>
              <a:t>(who was casting out) </a:t>
            </a:r>
            <a:r>
              <a:t>δαιμόνια.</a:t>
            </a:r>
          </a:p>
        </p:txBody>
      </p:sp>
      <p:sp>
        <p:nvSpPr>
          <p:cNvPr id="115" name="Translation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ὁ δὲ Ἰησοῦς εἶπεν αὐτῷ,  τί με λέγεις ἀγαθόν;  οὐδεὶς ἀγαθὸς εἰ μὴ εἷς ὁ θεό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δὲ Ἰησοῦς εἶπεν αὐτῷ, </a:t>
            </a:r>
            <a:br/>
            <a:r>
              <a:t>τί με λέγεις ἀγαθόν; </a:t>
            </a:r>
            <a:br/>
            <a:r>
              <a:t>οὐδεὶς ἀγαθὸς εἰ μὴ εἷς ὁ θεός.</a:t>
            </a:r>
          </a:p>
        </p:txBody>
      </p:sp>
      <p:sp>
        <p:nvSpPr>
          <p:cNvPr id="118" name="Translation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ἐξῆλθεν καὶ ἀπῆλθεν εἰς ἔρημον (lonely) τόπον  κἀκεῖ (and there) προσηύχετο….   καὶ εὗρον αὐτὸν καὶ λέγουσιν αὐτῷ  ὅτι πάντες ζητοῦσίν σε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9000"/>
            </a:pPr>
            <a:r>
              <a:t>ἐξῆλθεν καὶ ἀπῆλθεν εἰς ἔρημον </a:t>
            </a:r>
            <a:r>
              <a:rPr>
                <a:solidFill>
                  <a:srgbClr val="A6AAA9"/>
                </a:solidFill>
              </a:rPr>
              <a:t>(lonely)</a:t>
            </a:r>
            <a:r>
              <a:t> τόπον </a:t>
            </a:r>
            <a:br/>
            <a:r>
              <a:t>κἀκεῖ </a:t>
            </a:r>
            <a:r>
              <a:rPr>
                <a:solidFill>
                  <a:srgbClr val="A6AAA9"/>
                </a:solidFill>
              </a:rPr>
              <a:t>(and there)</a:t>
            </a:r>
            <a:r>
              <a:t> προσηύχετο….  </a:t>
            </a:r>
            <a:br/>
            <a:r>
              <a:t>καὶ εὗρον αὐτὸν καὶ λέγουσιν αὐτῷ </a:t>
            </a:r>
            <a:br/>
            <a:r>
              <a:t>ὅτι πάντες ζητοῦσίν σε.</a:t>
            </a:r>
          </a:p>
        </p:txBody>
      </p:sp>
      <p:sp>
        <p:nvSpPr>
          <p:cNvPr id="121" name="Translation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πολλάκις (often) καὶ εἰς πῦρ αὐτὸν ἔβαλεν καὶ εἰς ὕδατα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πολλάκις </a:t>
            </a:r>
            <a:r>
              <a:rPr>
                <a:solidFill>
                  <a:srgbClr val="A6AAA9"/>
                </a:solidFill>
              </a:rPr>
              <a:t>(often)</a:t>
            </a:r>
            <a:r>
              <a:t> καὶ εἰς πῦρ αὐτὸν ἔβαλεν καὶ εἰς ὕδατα.</a:t>
            </a:r>
          </a:p>
        </p:txBody>
      </p:sp>
      <p:sp>
        <p:nvSpPr>
          <p:cNvPr id="124" name="Translation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οὔτε οἶδα οὔτε ἐπίσταμαι (I understand)  σὺ τί λέγεις. καὶ ἐξῆλθεν ἔξω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οὔτε οἶδα οὔτε ἐπίσταμαι </a:t>
            </a:r>
            <a:r>
              <a:rPr>
                <a:solidFill>
                  <a:srgbClr val="A6AAA9"/>
                </a:solidFill>
              </a:rPr>
              <a:t>(I understand)</a:t>
            </a:r>
            <a:r>
              <a:t> </a:t>
            </a:r>
            <a:br/>
            <a:r>
              <a:t>σὺ τί λέγεις. καὶ ἐξῆλθεν ἔξω.</a:t>
            </a:r>
          </a:p>
        </p:txBody>
      </p:sp>
      <p:sp>
        <p:nvSpPr>
          <p:cNvPr id="127" name="Translation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ἀπεθάνομεν  τῇ ἁμαρτίᾳ.  πῶς ἔτι ζήσομεν ἐν αὐτῇ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ἀπεθάνομεν  τῇ ἁμαρτίᾳ. </a:t>
            </a:r>
            <a:br/>
            <a:r>
              <a:t>πῶς ἔτι ζήσομεν ἐν αὐτῇ;</a:t>
            </a:r>
          </a:p>
        </p:txBody>
      </p:sp>
      <p:sp>
        <p:nvSpPr>
          <p:cNvPr id="130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ἀπεκρίθη αὐτοῖς ὁ Ἰησοῦς καὶ εἶπεν,  ἀμὴν ἀμὴν λέγω ὑμῖν, ζητεῖτέ με  οὐχ ὅτι εἴδετε σημεῖα,  ἀλλ᾽ ὅτι ἐφάγετε (you ate) ἐκ τῶν ἄρτων  καὶ ἐχορτάσθητε (you were satisfied)."/>
          <p:cNvSpPr txBox="1"/>
          <p:nvPr>
            <p:ph type="body" idx="1"/>
          </p:nvPr>
        </p:nvSpPr>
        <p:spPr>
          <a:xfrm>
            <a:off x="1257300" y="3276600"/>
            <a:ext cx="21907500" cy="10013256"/>
          </a:xfrm>
          <a:prstGeom prst="rect">
            <a:avLst/>
          </a:prstGeom>
        </p:spPr>
        <p:txBody>
          <a:bodyPr/>
          <a:lstStyle/>
          <a:p>
            <a:pPr/>
            <a:r>
              <a:t>ἀπεκρίθη αὐτοῖς ὁ Ἰησοῦς καὶ εἶπεν, </a:t>
            </a:r>
            <a:br/>
            <a:r>
              <a:t>ἀμὴν ἀμὴν λέγω ὑμῖν, ζητεῖτέ με </a:t>
            </a:r>
            <a:br/>
            <a:r>
              <a:t>οὐχ ὅτι εἴδετε σημεῖα, </a:t>
            </a:r>
            <a:br/>
            <a:r>
              <a:t>ἀλλ᾽ ὅτι ἐφάγετε </a:t>
            </a:r>
            <a:r>
              <a:rPr>
                <a:solidFill>
                  <a:srgbClr val="A6AAA9"/>
                </a:solidFill>
              </a:rPr>
              <a:t>(you ate)</a:t>
            </a:r>
            <a:r>
              <a:t> ἐκ τῶν ἄρτων </a:t>
            </a:r>
            <a:br/>
            <a:r>
              <a:t>καὶ ἐχορτάσθητε </a:t>
            </a:r>
            <a:r>
              <a:rPr>
                <a:solidFill>
                  <a:srgbClr val="A6AAA9"/>
                </a:solidFill>
              </a:rPr>
              <a:t>(you were satisfied)</a:t>
            </a:r>
            <a:r>
              <a:t>.</a:t>
            </a:r>
          </a:p>
        </p:txBody>
      </p:sp>
      <p:sp>
        <p:nvSpPr>
          <p:cNvPr id="133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ἐν τῷ οἰκῷ ἐν ᾧ οἱ μαθηταὶ τὸν ἄρτον  ἀπὸ τῆς χειρὸς τοῦ Ἰησοῦ ἔλαβον,  εἶπον σὺν ἀλλήλοις καὶ τῷ κυρίῳ αὐτῶ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ἐν τῷ οἰκῷ ἐν ᾧ οἱ μαθηταὶ τὸν ἄρτον </a:t>
            </a:r>
            <a:br/>
            <a:r>
              <a:t>ἀπὸ τῆς χειρὸς τοῦ Ἰησοῦ ἔλαβον, </a:t>
            </a:r>
            <a:br/>
            <a:r>
              <a:t>εἶπον σὺν ἀλλήλοις καὶ τῷ κυρίῳ αὐτῶν.</a:t>
            </a:r>
          </a:p>
        </p:txBody>
      </p:sp>
      <p:sp>
        <p:nvSpPr>
          <p:cNvPr id="136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ἤλθομ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ἤλθομεν</a:t>
            </a:r>
          </a:p>
        </p:txBody>
      </p:sp>
      <p:sp>
        <p:nvSpPr>
          <p:cNvPr id="58" name="Pars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οἱ ὄχλοι προσῆλθον τὴν πόλιν  καὶ ἐν τῇ συναγώγῃ συνήγαγον  ὅτι ὁ Παῦλος ἐδίδασκε τὴν ἀληθείαν  περὶ Ἰησοῦ τοῦ Χριστοῦ τε καὶ τοῦ κυρίου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ὄχλοι προσῆλθον τὴν πόλιν </a:t>
            </a:r>
            <a:br/>
            <a:r>
              <a:t>καὶ ἐν τῇ συναγώγῃ συνήγαγον </a:t>
            </a:r>
            <a:br/>
            <a:r>
              <a:t>ὅτι ὁ Παῦλος ἐδίδασκε τὴν ἀληθείαν </a:t>
            </a:r>
            <a:br/>
            <a:r>
              <a:t>περὶ Ἰησοῦ τοῦ Χριστοῦ τε καὶ τοῦ κυρίου.</a:t>
            </a:r>
          </a:p>
        </p:txBody>
      </p:sp>
      <p:sp>
        <p:nvSpPr>
          <p:cNvPr id="139" name="Additional 1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ἔβαλο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ἔβαλον</a:t>
            </a:r>
          </a:p>
        </p:txBody>
      </p:sp>
      <p:sp>
        <p:nvSpPr>
          <p:cNvPr id="61" name="Parsing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ἐγένετο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ἐγένετο</a:t>
            </a:r>
          </a:p>
        </p:txBody>
      </p:sp>
      <p:sp>
        <p:nvSpPr>
          <p:cNvPr id="64" name="Parsing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ἔγνω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ἔγνων</a:t>
            </a:r>
          </a:p>
        </p:txBody>
      </p:sp>
      <p:sp>
        <p:nvSpPr>
          <p:cNvPr id="67" name="Parsing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ἀπεθάνετ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ἀπεθάνετε</a:t>
            </a:r>
          </a:p>
        </p:txBody>
      </p:sp>
      <p:sp>
        <p:nvSpPr>
          <p:cNvPr id="70" name="Parsing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εὗρ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εὗρεν</a:t>
            </a:r>
          </a:p>
        </p:txBody>
      </p:sp>
      <p:sp>
        <p:nvSpPr>
          <p:cNvPr id="73" name="Parsing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εἰσῆλθε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εἰσῆλθες</a:t>
            </a:r>
          </a:p>
        </p:txBody>
      </p:sp>
      <p:sp>
        <p:nvSpPr>
          <p:cNvPr id="76" name="Parsing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 Light"/>
        <a:ea typeface="Helvetica Neue Light"/>
        <a:cs typeface="Helvetica Neue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 Light"/>
        <a:ea typeface="Helvetica Neue Light"/>
        <a:cs typeface="Helvetica Neue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