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  <a:sym typeface="Helvetica Neue Light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 Light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Light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80289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336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 Light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 Light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 Ligh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/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2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23</a:t>
            </a:r>
          </a:p>
        </p:txBody>
      </p:sp>
      <p:sp>
        <p:nvSpPr>
          <p:cNvPr id="52" name="First Aorist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First Aorist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ἦλθα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ἦλθαν</a:t>
            </a:r>
          </a:p>
        </p:txBody>
      </p:sp>
      <p:sp>
        <p:nvSpPr>
          <p:cNvPr id="79" name="Parsing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ἠρξάμεθα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ἠρξάμεθα</a:t>
            </a:r>
          </a:p>
        </p:txBody>
      </p:sp>
      <p:sp>
        <p:nvSpPr>
          <p:cNvPr id="82" name="Parsing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πολλοὶ ἐπίστευσαν  εἰς τὸ ὄνομα αὐτ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πολλοὶ ἐπίστευσαν </a:t>
            </a:r>
            <a:br/>
            <a:r>
              <a:t>εἰς τὸ ὄνομα αὐτοῦ.</a:t>
            </a:r>
          </a:p>
        </p:txBody>
      </p:sp>
      <p:sp>
        <p:nvSpPr>
          <p:cNvPr id="85" name="Warm-up α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ἔγραψεν ὑμῖν  τὴν ἐντολὴν ταύτη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ἔγραψεν ὑμῖν </a:t>
            </a:r>
            <a:br/>
            <a:r>
              <a:t>τὴν ἐντολὴν ταύτην.</a:t>
            </a:r>
          </a:p>
        </p:txBody>
      </p:sp>
      <p:sp>
        <p:nvSpPr>
          <p:cNvPr id="88" name="Warm-up 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καὶ εὐθὺς ἐκάλεσεν αὐτού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εὐθὺς ἐκάλεσεν αὐτούς.</a:t>
            </a:r>
          </a:p>
        </p:txBody>
      </p:sp>
      <p:sp>
        <p:nvSpPr>
          <p:cNvPr id="91" name="Warm-up 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ἐκήρυξαν ... καὶ  δαιμόνια πολλὰ ἐξέβαλλο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ἐκήρυξαν ... καὶ </a:t>
            </a:r>
            <a:br/>
            <a:r>
              <a:t>δαιμόνια πολλὰ ἐξέβαλλον.</a:t>
            </a:r>
          </a:p>
        </p:txBody>
      </p:sp>
      <p:sp>
        <p:nvSpPr>
          <p:cNvPr id="94" name="Warm-up δ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ἤγειρεν αὐτή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ἤγειρεν αὐτήν.</a:t>
            </a:r>
          </a:p>
        </p:txBody>
      </p:sp>
      <p:sp>
        <p:nvSpPr>
          <p:cNvPr id="97" name="Warm-up 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ὁ δὲ ... ἀπεκρίνατο οὐδέ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δὲ ... ἀπεκρίνατο οὐδέν.</a:t>
            </a:r>
          </a:p>
        </p:txBody>
      </p:sp>
      <p:sp>
        <p:nvSpPr>
          <p:cNvPr id="100" name="Warm-up ζ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ἦλθεν οὖν καὶ ἦρεν  τὸ σῶμα αὐτ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ἦλθεν οὖν καὶ ἦρεν </a:t>
            </a:r>
            <a:br/>
            <a:r>
              <a:t>τὸ σῶμα αὐτοῦ.</a:t>
            </a:r>
          </a:p>
        </p:txBody>
      </p:sp>
      <p:sp>
        <p:nvSpPr>
          <p:cNvPr id="103" name="Warm-up η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ἐπίστευσα, διὸ ἐλάλησα,  καὶ ἡμεῖς πιστεύομεν, διὸ καὶ λαλοῦμε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ἐπίστευσα, διὸ ἐλάλησα, </a:t>
            </a:r>
            <a:br/>
            <a:r>
              <a:t>καὶ ἡμεῖς πιστεύομεν, διὸ καὶ λαλοῦμεν.</a:t>
            </a:r>
          </a:p>
        </p:txBody>
      </p:sp>
      <p:sp>
        <p:nvSpPr>
          <p:cNvPr id="106" name="Translation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ἐπιστεύσαμ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ἐπιστεύσαμεν</a:t>
            </a:r>
          </a:p>
        </p:txBody>
      </p:sp>
      <p:sp>
        <p:nvSpPr>
          <p:cNvPr id="55" name="Pars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ἐγὼ ἐβάπτισα ὑμᾶς ὕδατι,  αὐτὸς δὲ βαπτίσει ὑμᾶς ἐν πνεύματι ἁγίῳ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ἐγὼ ἐβάπτισα ὑμᾶς ὕδατι, </a:t>
            </a:r>
            <a:br/>
            <a:r>
              <a:t>αὐτὸς δὲ βαπτίσει ὑμᾶς ἐν πνεύματι ἁγίῳ.</a:t>
            </a:r>
          </a:p>
        </p:txBody>
      </p:sp>
      <p:sp>
        <p:nvSpPr>
          <p:cNvPr id="109" name="Translation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καθὼς ἐμὲ ἀπέστειλας εἰς τὸν κόσμον,  κἀγὼ ἀπέστειλα αὐτοὺς εἰς τὸν κόσμο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καθὼς ἐμὲ ἀπέστειλας εἰς τὸν κόσμον, </a:t>
            </a:r>
            <a:br/>
            <a:r>
              <a:t>κἀγὼ ἀπέστειλα αὐτοὺς εἰς τὸν κόσμον.</a:t>
            </a:r>
          </a:p>
        </p:txBody>
      </p:sp>
      <p:sp>
        <p:nvSpPr>
          <p:cNvPr id="112" name="Translation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ἤκουσεν Ἰησοῦς ὅτι ἐξέβαλον αὐτὸν ἔξω καὶ εὑρὼν (after finding) αὐτὸν εἶπεν,  σὺ πιστεύεις εἰς τὸν υἱὸν τοῦ ἀνθρώπου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ἤκουσεν Ἰησοῦς ὅτι ἐξέβαλον αὐτὸν ἔξω καὶ εὑρὼν </a:t>
            </a:r>
            <a:r>
              <a:rPr>
                <a:solidFill>
                  <a:srgbClr val="A6AAA9"/>
                </a:solidFill>
              </a:rPr>
              <a:t>(after finding)</a:t>
            </a:r>
            <a:r>
              <a:t> αὐτὸν εἶπεν, </a:t>
            </a:r>
            <a:br/>
            <a:r>
              <a:t>σὺ πιστεύεις εἰς τὸν υἱὸν τοῦ ἀνθρώπου;</a:t>
            </a:r>
          </a:p>
        </p:txBody>
      </p:sp>
      <p:sp>
        <p:nvSpPr>
          <p:cNvPr id="115" name="Translation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λέγει αὐτοῖς ὅτι ἦραν τὸν κύριόν μου,  καὶ οὐκ οἶδα ποῦ (where)  ἔθηκαν (they laid) αὐτ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λέγει αὐτοῖς ὅτι ἦραν τὸν κύριόν μου, </a:t>
            </a:r>
            <a:br/>
            <a:r>
              <a:t>καὶ οὐκ οἶδα ποῦ </a:t>
            </a:r>
            <a:r>
              <a:rPr>
                <a:solidFill>
                  <a:srgbClr val="A6AAA9"/>
                </a:solidFill>
              </a:rPr>
              <a:t>(where)</a:t>
            </a:r>
            <a:r>
              <a:t> </a:t>
            </a:r>
            <a:br/>
            <a:r>
              <a:t>ἔθηκαν </a:t>
            </a:r>
            <a:r>
              <a:rPr>
                <a:solidFill>
                  <a:srgbClr val="A6AAA9"/>
                </a:solidFill>
              </a:rPr>
              <a:t>(they laid)</a:t>
            </a:r>
            <a:r>
              <a:t> αὐτόν.</a:t>
            </a:r>
          </a:p>
        </p:txBody>
      </p:sp>
      <p:sp>
        <p:nvSpPr>
          <p:cNvPr id="118" name="Translation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καὶ ἀπῆλθεν καὶ ἤρξατο  κηρύσσειν (to proclaim) ἐν τῇ Δεκαπόλει  ὅσα ἐποίησεν αὐτῷ ὁ Ἰησοῦ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9000"/>
            </a:pPr>
            <a:r>
              <a:t>καὶ ἀπῆλθεν καὶ ἤρξατο </a:t>
            </a:r>
            <a:br/>
            <a:r>
              <a:t>κηρύσσειν </a:t>
            </a:r>
            <a:r>
              <a:rPr>
                <a:solidFill>
                  <a:srgbClr val="A6AAA9"/>
                </a:solidFill>
              </a:rPr>
              <a:t>(to proclaim)</a:t>
            </a:r>
            <a:r>
              <a:t> ἐν τῇ Δεκαπόλει </a:t>
            </a:r>
            <a:br/>
            <a:r>
              <a:t>ὅσα ἐποίησεν αὐτῷ ὁ Ἰησοῦς.</a:t>
            </a:r>
          </a:p>
        </p:txBody>
      </p:sp>
      <p:sp>
        <p:nvSpPr>
          <p:cNvPr id="121" name="Translation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λέγει αὐτοῖς, ἔρχεσθε (come!) καὶ ὄψεσθε. ἦλθαν οὖν καὶ εἶδαν ποῦ (where) μένει  καὶ παρ᾽ αὐτῷ ἔμειναν τὴν ἡμέραν ἐκείνη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λέγει αὐτοῖς, ἔρχεσθε </a:t>
            </a:r>
            <a:r>
              <a:rPr>
                <a:solidFill>
                  <a:srgbClr val="A6AAA9"/>
                </a:solidFill>
              </a:rPr>
              <a:t>(come!)</a:t>
            </a:r>
            <a:r>
              <a:t> καὶ ὄψεσθε. ἦλθαν οὖν καὶ εἶδαν ποῦ </a:t>
            </a:r>
            <a:r>
              <a:rPr>
                <a:solidFill>
                  <a:srgbClr val="A6AAA9"/>
                </a:solidFill>
              </a:rPr>
              <a:t>(where)</a:t>
            </a:r>
            <a:r>
              <a:t> μένει </a:t>
            </a:r>
            <a:br/>
            <a:r>
              <a:t>καὶ παρ᾽ αὐτῷ ἔμειναν τὴν ἡμέραν ἐκείνην.</a:t>
            </a:r>
          </a:p>
        </p:txBody>
      </p:sp>
      <p:sp>
        <p:nvSpPr>
          <p:cNvPr id="124" name="Translation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ταῦτα ἔγραψα ὑμῖν ἵνα εἰδῆτε (you might know) ὅτι ζωὴν ἔχετε αἰώνιον,  τοῖς πιστεύουσιν (those who believe)  εἰς τὸ ὄνομα τοῦ υἱοῦ τοῦ θε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ταῦτα ἔγραψα ὑμῖν ἵνα εἰδῆτε </a:t>
            </a:r>
            <a:r>
              <a:rPr>
                <a:solidFill>
                  <a:srgbClr val="A6AAA9"/>
                </a:solidFill>
              </a:rPr>
              <a:t>(you might know)</a:t>
            </a:r>
            <a:r>
              <a:t> ὅτι ζωὴν ἔχετε αἰώνιον, </a:t>
            </a:r>
            <a:br/>
            <a:r>
              <a:t>τοῖς πιστεύουσιν </a:t>
            </a:r>
            <a:r>
              <a:rPr>
                <a:solidFill>
                  <a:srgbClr val="A6AAA9"/>
                </a:solidFill>
              </a:rPr>
              <a:t>(those who believe)</a:t>
            </a:r>
            <a:r>
              <a:t> </a:t>
            </a:r>
            <a:br/>
            <a:r>
              <a:t>εἰς τὸ ὄνομα τοῦ υἱοῦ τοῦ θεοῦ.</a:t>
            </a:r>
          </a:p>
        </p:txBody>
      </p:sp>
      <p:sp>
        <p:nvSpPr>
          <p:cNvPr id="127" name="Translation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καὶ συνάγονται οἱ ἀπόστολοι  πρὸς τὸν Ἰησοῦν  καὶ ἀπήγγειλαν  (they reported) αὐτῷ  πάντα ὅσα ἐποίησαν καὶ ὅσα ἐδίδαξα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συνάγονται οἱ ἀπόστολοι </a:t>
            </a:r>
            <a:br/>
            <a:r>
              <a:t>πρὸς τὸν Ἰησοῦν </a:t>
            </a:r>
            <a:br/>
            <a:r>
              <a:t>καὶ ἀπήγγειλαν  </a:t>
            </a:r>
            <a:r>
              <a:rPr>
                <a:solidFill>
                  <a:srgbClr val="A6AAA9"/>
                </a:solidFill>
              </a:rPr>
              <a:t>(they reported)</a:t>
            </a:r>
            <a:r>
              <a:t> αὐτῷ </a:t>
            </a:r>
            <a:br/>
            <a:r>
              <a:t>πάντα ὅσα ἐποίησαν καὶ ὅσα ἐδίδαξαν.</a:t>
            </a:r>
          </a:p>
        </p:txBody>
      </p:sp>
      <p:sp>
        <p:nvSpPr>
          <p:cNvPr id="130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πολλοὶ ἐροῦσίν μοι ἐν ἐκείνῃ τῇ ἡμέρᾳ, κύριε κύριε, οὐ τῷ σῷ (your) ὀνόματι ἐπροφητεύσαμεν, καὶ τῷ σῷ ὀνόματι δαιμόνια ἐξεβάλομεν, καὶ τῷ σῷ ὀνόματι δυνάμεις πολλὰς ἐποιήσαμεν; καὶ τότε ὁμολογήσω  (I will say) αὐτοῖς ὅτι οὐδέποτε (never) ἔγνων ὑμᾶ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000"/>
            </a:pPr>
            <a:r>
              <a:t>πολλοὶ ἐροῦσίν μοι ἐν ἐκείνῃ τῇ ἡμέρᾳ, κύριε κύριε, οὐ τῷ σῷ </a:t>
            </a:r>
            <a:r>
              <a:rPr>
                <a:solidFill>
                  <a:srgbClr val="A6AAA9"/>
                </a:solidFill>
              </a:rPr>
              <a:t>(your)</a:t>
            </a:r>
            <a:r>
              <a:t> ὀνόματι ἐπροφητεύσαμεν, καὶ τῷ σῷ ὀνόματι δαιμόνια ἐξεβάλομεν, καὶ τῷ σῷ ὀνόματι δυνάμεις πολλὰς ἐποιήσαμεν; καὶ τότε ὁμολογήσω </a:t>
            </a:r>
            <a:br/>
            <a:r>
              <a:rPr>
                <a:solidFill>
                  <a:srgbClr val="A6AAA9"/>
                </a:solidFill>
              </a:rPr>
              <a:t>(I will say)</a:t>
            </a:r>
            <a:r>
              <a:t> αὐτοῖς ὅτι οὐδέποτε </a:t>
            </a:r>
            <a:r>
              <a:rPr>
                <a:solidFill>
                  <a:srgbClr val="A6AAA9"/>
                </a:solidFill>
              </a:rPr>
              <a:t>(never)</a:t>
            </a:r>
            <a:r>
              <a:t> ἔγνων ὑμᾶς.</a:t>
            </a:r>
          </a:p>
        </p:txBody>
      </p:sp>
      <p:sp>
        <p:nvSpPr>
          <p:cNvPr id="133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πολλοὶ ἐροῦσίν μοι ἐν ἐκείνῃ τῇ ἡμέρᾳ,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  <a:defRPr sz="8000"/>
            </a:pPr>
            <a:r>
              <a:t>πολλοὶ ἐροῦσίν μοι ἐν ἐκείνῃ τῇ ἡμέρᾳ, </a:t>
            </a:r>
          </a:p>
          <a:p>
            <a:pPr marL="1485900" algn="l">
              <a:lnSpc>
                <a:spcPct val="110000"/>
              </a:lnSpc>
              <a:spcBef>
                <a:spcPts val="0"/>
              </a:spcBef>
              <a:defRPr sz="8000"/>
            </a:pPr>
            <a:r>
              <a:t>κύριε κύριε, </a:t>
            </a:r>
          </a:p>
          <a:p>
            <a:pPr marL="1485900" algn="l">
              <a:lnSpc>
                <a:spcPct val="110000"/>
              </a:lnSpc>
              <a:spcBef>
                <a:spcPts val="0"/>
              </a:spcBef>
              <a:tabLst>
                <a:tab pos="9613900" algn="l"/>
              </a:tabLst>
              <a:defRPr sz="8000"/>
            </a:pPr>
            <a:r>
              <a:t>οὐ τῷ σῷ ὀνόματι 	ἐπροφητεύσαμεν, </a:t>
            </a:r>
          </a:p>
          <a:p>
            <a:pPr marL="1485900" algn="l">
              <a:lnSpc>
                <a:spcPct val="110000"/>
              </a:lnSpc>
              <a:spcBef>
                <a:spcPts val="0"/>
              </a:spcBef>
              <a:tabLst>
                <a:tab pos="9613900" algn="l"/>
              </a:tabLst>
              <a:defRPr sz="8000"/>
            </a:pPr>
            <a:r>
              <a:t>καὶ τῷ σῷ ὀνόματι 	δαιμόνια ἐξεβάλομεν, </a:t>
            </a:r>
          </a:p>
          <a:p>
            <a:pPr marL="1485900" algn="l">
              <a:lnSpc>
                <a:spcPct val="110000"/>
              </a:lnSpc>
              <a:spcBef>
                <a:spcPts val="0"/>
              </a:spcBef>
              <a:tabLst>
                <a:tab pos="9613900" algn="l"/>
              </a:tabLst>
              <a:defRPr sz="8000"/>
            </a:pPr>
            <a:r>
              <a:t>καὶ τῷ σῷ ὀνόματι 	δυνάμεις πολλὰς ἐποιήσαμεν;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defRPr sz="8000"/>
            </a:pPr>
            <a:r>
              <a:t>καὶ τότε ὁμολογήσω αὐτοῖς </a:t>
            </a:r>
          </a:p>
          <a:p>
            <a:pPr marL="1485900" algn="l">
              <a:lnSpc>
                <a:spcPct val="110000"/>
              </a:lnSpc>
              <a:spcBef>
                <a:spcPts val="0"/>
              </a:spcBef>
              <a:defRPr sz="8000"/>
            </a:pPr>
            <a:r>
              <a:t>ὅτι οὐδέποτε ἔγνων ὑμᾶς.</a:t>
            </a:r>
          </a:p>
        </p:txBody>
      </p:sp>
      <p:sp>
        <p:nvSpPr>
          <p:cNvPr id="136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ἠκούσατ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ἠκούσατε</a:t>
            </a:r>
          </a:p>
        </p:txBody>
      </p:sp>
      <p:sp>
        <p:nvSpPr>
          <p:cNvPr id="58" name="Pars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οἱ πονηροὶ ἑπτὰ ἀνδρὰς καὶ  μίαν γυναῖκα ἀπέκτειναν,  ὁ δὲ λαὸς τοῦ θεοῦ ἐν τῇ ἐκκλησίᾳ ἔμενεν ὅτι ἐκεῖ ἤκουσαν τὸ εὐαγγέλιον τῆς ζωῆ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πονηροὶ ἑπτὰ ἀνδρὰς καὶ </a:t>
            </a:r>
            <a:br/>
            <a:r>
              <a:t>μίαν γυναῖκα ἀπέκτειναν, </a:t>
            </a:r>
            <a:br/>
            <a:r>
              <a:t>ὁ δὲ λαὸς τοῦ θεοῦ ἐν τῇ ἐκκλησίᾳ ἔμενεν ὅτι ἐκεῖ ἤκουσαν τὸ εὐαγγέλιον τῆς ζωῆς.</a:t>
            </a:r>
          </a:p>
        </p:txBody>
      </p:sp>
      <p:sp>
        <p:nvSpPr>
          <p:cNvPr id="139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ὁ γὰρ Πέτρος ἔγραψε τοῖς ἐν Ἰερουσαλὴμ ὅτι δυνάμεις πολλὰς καὶ μεγάλας ποιεῖ  ἐν τῷ ἁγίῳ πνεύματι· δόξα τῷ θεῷ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γὰρ Πέτρος ἔγραψε τοῖς ἐν Ἰερουσαλὴμ ὅτι δυνάμεις πολλὰς καὶ μεγάλας ποιεῖ </a:t>
            </a:r>
            <a:br/>
            <a:r>
              <a:t>ἐν τῷ ἁγίῳ πνεύματι· δόξα τῷ θεῷ.</a:t>
            </a:r>
          </a:p>
        </p:txBody>
      </p:sp>
      <p:sp>
        <p:nvSpPr>
          <p:cNvPr id="142" name="Additional 1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ἐζήτησ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ἐζήτησε</a:t>
            </a:r>
          </a:p>
        </p:txBody>
      </p:sp>
      <p:sp>
        <p:nvSpPr>
          <p:cNvPr id="61" name="Parsing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ἐπλήρωσα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ἐπλήρωσαν</a:t>
            </a:r>
          </a:p>
        </p:txBody>
      </p:sp>
      <p:sp>
        <p:nvSpPr>
          <p:cNvPr id="64" name="Parsing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ἐγένετο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ἐγένετο</a:t>
            </a:r>
          </a:p>
        </p:txBody>
      </p:sp>
      <p:sp>
        <p:nvSpPr>
          <p:cNvPr id="67" name="Parsing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προσηύξατο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προσηύξατο</a:t>
            </a:r>
          </a:p>
        </p:txBody>
      </p:sp>
      <p:sp>
        <p:nvSpPr>
          <p:cNvPr id="70" name="Parsing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ἐβάπτισα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ἐβάπτισας</a:t>
            </a:r>
          </a:p>
        </p:txBody>
      </p:sp>
      <p:sp>
        <p:nvSpPr>
          <p:cNvPr id="73" name="Parsing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ἔσχομ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ἔσχομεν</a:t>
            </a:r>
          </a:p>
        </p:txBody>
      </p:sp>
      <p:sp>
        <p:nvSpPr>
          <p:cNvPr id="76" name="Parsing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 Light"/>
        <a:ea typeface="Helvetica Neue Light"/>
        <a:cs typeface="Helvetica Neue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 Light"/>
        <a:ea typeface="Helvetica Neue Light"/>
        <a:cs typeface="Helvetica Neue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