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88325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spcBef>
                <a:spcPts val="3500"/>
              </a:spcBef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43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/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2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29</a:t>
            </a:r>
          </a:p>
        </p:txBody>
      </p:sp>
      <p:sp>
        <p:nvSpPr>
          <p:cNvPr id="52" name="Adjectival Participles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Adjectival Participles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κηρύσσουσ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κηρύσσουσι</a:t>
            </a:r>
          </a:p>
        </p:txBody>
      </p:sp>
      <p:sp>
        <p:nvSpPr>
          <p:cNvPr id="79" name="Parsing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γράψασι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γράψασιν</a:t>
            </a:r>
          </a:p>
        </p:txBody>
      </p:sp>
      <p:sp>
        <p:nvSpPr>
          <p:cNvPr id="82" name="Parsing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ὁ ζῶν πατήρ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ζῶν πατήρ</a:t>
            </a:r>
          </a:p>
        </p:txBody>
      </p:sp>
      <p:sp>
        <p:nvSpPr>
          <p:cNvPr id="85" name="Warm-up α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τῷ πατρὶ τῷ πέμψαντι ἡμᾶς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τῷ πατρὶ τῷ πέμψαντι ἡμᾶς</a:t>
            </a:r>
          </a:p>
        </p:txBody>
      </p:sp>
      <p:sp>
        <p:nvSpPr>
          <p:cNvPr id="88" name="Warm-up 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δέχεται τὸν ἀποστείλαντά με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δέχεται τὸν ἀποστείλαντά με.</a:t>
            </a:r>
          </a:p>
        </p:txBody>
      </p:sp>
      <p:sp>
        <p:nvSpPr>
          <p:cNvPr id="91" name="Warm-up 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τῷ ἐκ νεκρῶν ἐγερθέντι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τῷ ἐκ νεκρῶν ἐγερθέντι</a:t>
            </a:r>
          </a:p>
        </p:txBody>
      </p:sp>
      <p:sp>
        <p:nvSpPr>
          <p:cNvPr id="94" name="Warm-up δ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περὶ τοῦ ῥήματος  τοῦ λαληθέντος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περὶ τοῦ ῥήματος </a:t>
            </a:r>
            <a:br/>
            <a:r>
              <a:t>τοῦ λαληθέντος</a:t>
            </a:r>
          </a:p>
        </p:txBody>
      </p:sp>
      <p:sp>
        <p:nvSpPr>
          <p:cNvPr id="97" name="Warm-up 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τῇ ἐρχομένῃ ἡμέρᾳ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τῇ ἐρχομένῃ ἡμέρᾳ</a:t>
            </a:r>
          </a:p>
        </p:txBody>
      </p:sp>
      <p:sp>
        <p:nvSpPr>
          <p:cNvPr id="100" name="Warm-up ζ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θεὸν τὸν γεννήσαντά σε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θεὸν τὸν γεννήσαντά σε</a:t>
            </a:r>
          </a:p>
        </p:txBody>
      </p:sp>
      <p:sp>
        <p:nvSpPr>
          <p:cNvPr id="103" name="Warm-up η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βλέπει τὸν Ἰησοῦν ἐρχόμενον  πρὸς αὐτόν καὶ λέγει· ἴδε ὁ ἀμνὸς (lamb) τοῦ θεοῦ  ὁ αἴρων τὴν ἁμαρτίαν τοῦ κόσμου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βλέπει τὸν Ἰησοῦν ἐρχόμενον  πρὸς αὐτόν καὶ λέγει· ἴδε ὁ ἀμνὸς </a:t>
            </a:r>
            <a:r>
              <a:rPr>
                <a:solidFill>
                  <a:srgbClr val="A6AAA9"/>
                </a:solidFill>
              </a:rPr>
              <a:t>(lamb)</a:t>
            </a:r>
            <a:r>
              <a:t> τοῦ θεοῦ </a:t>
            </a:r>
            <a:br/>
            <a:r>
              <a:t>ὁ αἴρων τὴν ἁμαρτίαν τοῦ κόσμου.</a:t>
            </a:r>
          </a:p>
        </p:txBody>
      </p:sp>
      <p:sp>
        <p:nvSpPr>
          <p:cNvPr id="106" name="Translation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φερούση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φερούσης</a:t>
            </a:r>
          </a:p>
        </p:txBody>
      </p:sp>
      <p:sp>
        <p:nvSpPr>
          <p:cNvPr id="55" name="Pars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ὁ λαὸς ὁ καθήμενος ἐν σκότει  φῶς εἶδεν μέγα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λαὸς ὁ καθήμενος ἐν σκότει </a:t>
            </a:r>
            <a:br/>
            <a:r>
              <a:t>φῶς εἶδεν μέγα.</a:t>
            </a:r>
          </a:p>
        </p:txBody>
      </p:sp>
      <p:sp>
        <p:nvSpPr>
          <p:cNvPr id="109" name="Translation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καὶ ὁ θεωρῶν ἐμὲ θεωρεῖ τὸν πέμψαντά με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ὁ θεωρῶν ἐμὲ θεωρεῖ τὸν πέμψαντά με.</a:t>
            </a:r>
          </a:p>
        </p:txBody>
      </p:sp>
      <p:sp>
        <p:nvSpPr>
          <p:cNvPr id="112" name="Translation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ὁ πιστεύσας καὶ βαπτισθεὶς σωθήσετα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πιστεύσας καὶ βαπτισθεὶς σωθήσεται.</a:t>
            </a:r>
          </a:p>
        </p:txBody>
      </p:sp>
      <p:sp>
        <p:nvSpPr>
          <p:cNvPr id="115" name="Translation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περιπατῶν δὲ παρὰ τὴν θάλασσαν  τῆς Γαλιλαίας εἶδεν δύο ἀδελφούς, Σίμωνα  τὸν λεγόμενον Πέτρον καὶ Ἀνδρέαν  τὸν ἀδελφὸν αὐτοῦ, βάλλοντας ἀμφίβληστρον (net) εἰς τὴν θάλασσαν."/>
          <p:cNvSpPr txBox="1"/>
          <p:nvPr>
            <p:ph type="body" idx="1"/>
          </p:nvPr>
        </p:nvSpPr>
        <p:spPr>
          <a:xfrm>
            <a:off x="1257300" y="3276600"/>
            <a:ext cx="21907500" cy="9881593"/>
          </a:xfrm>
          <a:prstGeom prst="rect">
            <a:avLst/>
          </a:prstGeom>
        </p:spPr>
        <p:txBody>
          <a:bodyPr/>
          <a:lstStyle/>
          <a:p>
            <a:pPr/>
            <a:r>
              <a:t>περιπατῶν δὲ παρὰ τὴν θάλασσαν </a:t>
            </a:r>
            <a:br/>
            <a:r>
              <a:t>τῆς Γαλιλαίας εἶδεν δύο ἀδελφούς, Σίμωνα </a:t>
            </a:r>
            <a:br/>
            <a:r>
              <a:t>τὸν λεγόμενον Πέτρον καὶ Ἀνδρέαν </a:t>
            </a:r>
            <a:br/>
            <a:r>
              <a:t>τὸν ἀδελφὸν αὐτοῦ, βάλλοντας ἀμφίβληστρον </a:t>
            </a:r>
            <a:r>
              <a:rPr>
                <a:solidFill>
                  <a:srgbClr val="A6AAA9"/>
                </a:solidFill>
              </a:rPr>
              <a:t>(net)</a:t>
            </a:r>
            <a:r>
              <a:t> εἰς τὴν θάλασσαν.</a:t>
            </a:r>
          </a:p>
        </p:txBody>
      </p:sp>
      <p:sp>
        <p:nvSpPr>
          <p:cNvPr id="118" name="Translation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καὶ ἔρχονται φέροντες πρὸς αὐτὸν παραλυτικὸν (paralytic)  αἰρόμενον  ὑπὸ τεσσάρων (four)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ἔρχονται φέροντες πρὸς αὐτὸν παραλυτικὸν </a:t>
            </a:r>
            <a:r>
              <a:rPr>
                <a:solidFill>
                  <a:srgbClr val="A6AAA9"/>
                </a:solidFill>
              </a:rPr>
              <a:t>(paralytic)</a:t>
            </a:r>
            <a:r>
              <a:t> </a:t>
            </a:r>
            <a:br/>
            <a:r>
              <a:t>αἰρόμενον  ὑπὸ τεσσάρων </a:t>
            </a:r>
            <a:r>
              <a:rPr>
                <a:solidFill>
                  <a:srgbClr val="A6AAA9"/>
                </a:solidFill>
              </a:rPr>
              <a:t>(four)</a:t>
            </a:r>
            <a:r>
              <a:t>.</a:t>
            </a:r>
          </a:p>
        </p:txBody>
      </p:sp>
      <p:sp>
        <p:nvSpPr>
          <p:cNvPr id="121" name="Translation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ὁ ἔχων τὰς ἐντολάς μου καὶ τηρῶν αὐτὰς ἐκεῖνός ἐστιν ὁ ἀγαπῶν με· ὁ δὲ ἀγαπῶν με ἀγαπηθήσεται ὑπὸ τοῦ πατρός μου,  κἀγὼ ἀγαπήσω αὐτ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ἔχων τὰς ἐντολάς μου καὶ τηρῶν αὐτὰς ἐκεῖνός ἐστιν ὁ ἀγαπῶν με· ὁ δὲ ἀγαπῶν με ἀγαπηθήσεται ὑπὸ τοῦ πατρός μου, </a:t>
            </a:r>
            <a:br/>
            <a:r>
              <a:t>κἀγὼ ἀγαπήσω αὐτόν.</a:t>
            </a:r>
          </a:p>
        </p:txBody>
      </p:sp>
      <p:sp>
        <p:nvSpPr>
          <p:cNvPr id="124" name="Translation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οἱ δὲ ἰδόντες αὐτὸν  ἐπὶ τῆς θαλάσσης περιπατοῦντα  ἔδοξαν ὅτι φάντασμά (ghost) ἐστ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δὲ ἰδόντες αὐτὸν </a:t>
            </a:r>
            <a:br/>
            <a:r>
              <a:t>ἐπὶ τῆς θαλάσσης περιπατοῦντα </a:t>
            </a:r>
            <a:br/>
            <a:r>
              <a:t>ἔδοξαν ὅτι φάντασμά </a:t>
            </a:r>
            <a:r>
              <a:rPr>
                <a:solidFill>
                  <a:srgbClr val="A6AAA9"/>
                </a:solidFill>
              </a:rPr>
              <a:t>(ghost)</a:t>
            </a:r>
            <a:r>
              <a:t> ἐστιν.</a:t>
            </a:r>
          </a:p>
        </p:txBody>
      </p:sp>
      <p:sp>
        <p:nvSpPr>
          <p:cNvPr id="127" name="Translation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ὁ δεχόμενος ὑμᾶς ἐμὲ δέχεται, καὶ ὁ ἐμὲ δεχόμενος δέχεται τὸν ἀποστείλαντά με. ὁ δεχόμενος προφήτην εἰς ὄνομα προφήτου μισθὸν (reward) προφήτου λήμψεται, καὶ ὁ δεχόμενος δίκαιον  εἰς ὄνομα δικαίου μισθὸν δικαίου λήμψετα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100"/>
            </a:pPr>
            <a:r>
              <a:t>ὁ δεχόμενος ὑμᾶς ἐμὲ δέχεται, καὶ ὁ ἐμὲ δεχόμενος δέχεται τὸν ἀποστείλαντά με. ὁ δεχόμενος προφήτην εἰς ὄνομα προφήτου μισθὸν </a:t>
            </a:r>
            <a:r>
              <a:rPr>
                <a:solidFill>
                  <a:srgbClr val="A6AAA9"/>
                </a:solidFill>
              </a:rPr>
              <a:t>(reward)</a:t>
            </a:r>
            <a:r>
              <a:t> προφήτου λήμψεται, καὶ ὁ δεχόμενος δίκαιον  εἰς ὄνομα δικαίου μισθὸν δικαίου λήμψεται. </a:t>
            </a:r>
          </a:p>
        </p:txBody>
      </p:sp>
      <p:sp>
        <p:nvSpPr>
          <p:cNvPr id="130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ὁ δεχόμενος ὑμᾶς ἐμὲ δέχεται,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  <a:defRPr sz="7800"/>
            </a:pPr>
            <a:r>
              <a:t>ὁ δεχόμενος ὑμᾶς ἐμὲ δέχεται,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</a:tabLst>
              <a:defRPr sz="7800"/>
            </a:pPr>
            <a:r>
              <a:t>	καὶ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defRPr sz="7800"/>
            </a:pPr>
            <a:r>
              <a:t>ὁ ἐμὲ δεχόμενος δέχεται τὸν ἀποστείλαντά με.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defRPr sz="7800"/>
            </a:pPr>
            <a:r>
              <a:t>ὁ δεχόμενος προφήτην … μισθὸν προφήτου λήμψεται,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2120900" algn="l"/>
              </a:tabLst>
              <a:defRPr sz="7800"/>
            </a:pPr>
            <a:r>
              <a:t>	εἰς ὄνομα προφήτου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defRPr sz="7800"/>
            </a:pPr>
            <a:r>
              <a:t>καὶ ὁ δεχόμενος δίκαιον  … μισθὸν δικαίου λήμψεται.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2120900" algn="l"/>
              </a:tabLst>
              <a:defRPr sz="7800"/>
            </a:pPr>
            <a:r>
              <a:t>	εἰς ὄνομα δικαίου</a:t>
            </a:r>
          </a:p>
        </p:txBody>
      </p:sp>
      <p:sp>
        <p:nvSpPr>
          <p:cNvPr id="133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ὅτε δὲ ἐπίστευσαν τῷ Φιλίππῳ εὐαγγελιζομένῳ περὶ τῆς βασιλείας τοῦ θεοῦ καὶ τοῦ ὀνόματος Ἰησοῦ Χριστοῦ, ἐβαπτίζοντο ἄνδρες τε καὶ γυναῖκες."/>
          <p:cNvSpPr txBox="1"/>
          <p:nvPr>
            <p:ph type="body" idx="1"/>
          </p:nvPr>
        </p:nvSpPr>
        <p:spPr>
          <a:xfrm>
            <a:off x="998934" y="3276600"/>
            <a:ext cx="22515116" cy="9443641"/>
          </a:xfrm>
          <a:prstGeom prst="rect">
            <a:avLst/>
          </a:prstGeom>
        </p:spPr>
        <p:txBody>
          <a:bodyPr/>
          <a:lstStyle/>
          <a:p>
            <a:pPr/>
            <a:r>
              <a:t>ὅτε δὲ ἐπίστευσαν τῷ Φιλίππῳ εὐαγγελιζομένῳ περὶ τῆς βασιλείας τοῦ θεοῦ καὶ τοῦ ὀνόματος Ἰησοῦ Χριστοῦ, ἐβαπτίζοντο ἄνδρες τε καὶ γυναῖκες.</a:t>
            </a:r>
          </a:p>
        </p:txBody>
      </p:sp>
      <p:sp>
        <p:nvSpPr>
          <p:cNvPr id="136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βαπτιζομένου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βαπτιζομένου</a:t>
            </a:r>
          </a:p>
        </p:txBody>
      </p:sp>
      <p:sp>
        <p:nvSpPr>
          <p:cNvPr id="58" name="Pars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οἱ ἕπτα οἱ περὶ τὴν γῆν πορευθέντες  πολλὰς ἡμέρας ἀπεκτάνθησαν ἐν μεγάλῳ πυρὶ ἐρχόμενοι ἀπὸ τῶν οὐρανῶν  πρὸς τοὺς οἴκους αὐτῶ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ἕπτα οἱ περὶ τὴν γῆν πορευθέντες </a:t>
            </a:r>
            <a:br/>
            <a:r>
              <a:t>πολλὰς ἡμέρας ἀπεκτάνθησαν ἐν μεγάλῳ πυρὶ ἐρχόμενοι ἀπὸ τῶν οὐρανῶν </a:t>
            </a:r>
            <a:br/>
            <a:r>
              <a:t>πρὸς τοὺς οἴκους αὐτῶν.</a:t>
            </a:r>
          </a:p>
        </p:txBody>
      </p:sp>
      <p:sp>
        <p:nvSpPr>
          <p:cNvPr id="139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οἱ φαγόντες τε καὶ πιόντες μετὰ τοῦ κυρίου αὐτῶν ζῶντος ἐχάρησαν  ἰδόντες τὸν ἐγερθέντα ἐκ τῶν νεκρῶ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φαγόντες τε καὶ πιόντες μετὰ τοῦ κυρίου αὐτῶν ζῶντος ἐχάρησαν </a:t>
            </a:r>
            <a:br/>
            <a:r>
              <a:t>ἰδόντες τὸν ἐγερθέντα ἐκ τῶν νεκρῶν.</a:t>
            </a:r>
          </a:p>
        </p:txBody>
      </p:sp>
      <p:sp>
        <p:nvSpPr>
          <p:cNvPr id="142" name="Additional 1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βαλόμενα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βαλόμεναι</a:t>
            </a:r>
          </a:p>
        </p:txBody>
      </p:sp>
      <p:sp>
        <p:nvSpPr>
          <p:cNvPr id="61" name="Parsing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ποίησα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ποίησαν</a:t>
            </a:r>
          </a:p>
        </p:txBody>
      </p:sp>
      <p:sp>
        <p:nvSpPr>
          <p:cNvPr id="64" name="Parsing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ἐνεχθέντ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ἐνεχθέντι</a:t>
            </a:r>
          </a:p>
        </p:txBody>
      </p:sp>
      <p:sp>
        <p:nvSpPr>
          <p:cNvPr id="67" name="Parsing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σαρξί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σαρξίν</a:t>
            </a:r>
          </a:p>
        </p:txBody>
      </p:sp>
      <p:sp>
        <p:nvSpPr>
          <p:cNvPr id="70" name="Parsing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προσελθόντω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προσελθόντων</a:t>
            </a:r>
          </a:p>
        </p:txBody>
      </p:sp>
      <p:sp>
        <p:nvSpPr>
          <p:cNvPr id="73" name="Parsing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ἐποίησα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ἐποίησαν</a:t>
            </a:r>
          </a:p>
        </p:txBody>
      </p:sp>
      <p:sp>
        <p:nvSpPr>
          <p:cNvPr id="76" name="Parsing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