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198"/>
            <a:ext cx="21907500" cy="388077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311921"/>
            <a:ext cx="21907500" cy="8168879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0" indent="1041400">
              <a:lnSpc>
                <a:spcPct val="110000"/>
              </a:lnSpc>
              <a:spcBef>
                <a:spcPts val="0"/>
              </a:spcBef>
              <a:buSzTx/>
              <a:buNone/>
            </a:lvl2pPr>
            <a:lvl3pPr marL="0" indent="1879600">
              <a:lnSpc>
                <a:spcPct val="110000"/>
              </a:lnSpc>
              <a:buSzTx/>
              <a:buNone/>
            </a:lvl3pPr>
            <a:lvl4pPr marL="0" indent="685800">
              <a:lnSpc>
                <a:spcPct val="110000"/>
              </a:lnSpc>
              <a:buSzTx/>
              <a:buNone/>
            </a:lvl4pPr>
            <a:lvl5pPr marL="0" indent="914400">
              <a:lnSpc>
                <a:spcPct val="110000"/>
              </a:lnSpc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19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14</a:t>
            </a:r>
          </a:p>
        </p:txBody>
      </p:sp>
      <p:sp>
        <p:nvSpPr>
          <p:cNvPr id="52" name="Relative Pronouns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Relative Pronouns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φωτ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φωτί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ἥ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ἥν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τὰ σημεῖα ἃ  ἐποίει (he/she/it was doing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τὰ σημεῖα ἃ </a:t>
            </a:r>
            <a:br/>
            <a:r>
              <a:t>ἐποίει </a:t>
            </a:r>
            <a:r>
              <a:rPr>
                <a:solidFill>
                  <a:srgbClr val="A6AAA9"/>
                </a:solidFill>
              </a:rPr>
              <a:t>(he/she/it was doing)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ἡ ἐπαγγελία ἣν αὐτὸς ἐπηγγείλατο (he/she/it promised) ἡμῖν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21515"/>
          </a:xfrm>
          <a:prstGeom prst="rect">
            <a:avLst/>
          </a:prstGeom>
        </p:spPr>
        <p:txBody>
          <a:bodyPr/>
          <a:lstStyle/>
          <a:p>
            <a:r>
              <a:t>ἡ ἐπαγγελία ἣν αὐτὸς ἐπηγγείλατο </a:t>
            </a:r>
            <a:r>
              <a:rPr>
                <a:solidFill>
                  <a:srgbClr val="A6AAA9"/>
                </a:solidFill>
              </a:rPr>
              <a:t>(he/she/it promised)</a:t>
            </a:r>
            <a:r>
              <a:t> ἡμῖν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ὃς κατασκευάσει (he/she/it will prepare) τὴν ὁδόν σ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ὃς κατασκευάσει </a:t>
            </a:r>
            <a:r>
              <a:rPr>
                <a:solidFill>
                  <a:srgbClr val="A6AAA9"/>
                </a:solidFill>
              </a:rPr>
              <a:t>(he/she/it will prepare)</a:t>
            </a:r>
            <a:r>
              <a:t> τὴν ὁδόν σου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ἓν τῶν πλοίων, ὃ ἦν Σίμωνος"/>
          <p:cNvSpPr txBox="1">
            <a:spLocks noGrp="1"/>
          </p:cNvSpPr>
          <p:nvPr>
            <p:ph type="body" sz="half" idx="1"/>
          </p:nvPr>
        </p:nvSpPr>
        <p:spPr>
          <a:xfrm>
            <a:off x="1238250" y="4318000"/>
            <a:ext cx="21907500" cy="5872461"/>
          </a:xfrm>
          <a:prstGeom prst="rect">
            <a:avLst/>
          </a:prstGeom>
        </p:spPr>
        <p:txBody>
          <a:bodyPr/>
          <a:lstStyle/>
          <a:p>
            <a:r>
              <a:t>ἓν τῶν πλοίων, ὃ ἦν Σίμωνος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ὃς γὰρ οὐκ ἔστιν καθ᾽ ἡμῶν, ὑπὲρ ἡμῶν ἐστ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ὃς γὰρ οὐκ ἔστιν καθ᾽ ἡμῶν, ὑπὲρ ἡμῶν ἐστιν.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ἀπὸ τῶν ἑπτὰ πνευμάτων  ἃ ἐνώπιον τοῦ θρόνου αὐτ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ἀπὸ τῶν ἑπτὰ πνευμάτων </a:t>
            </a:r>
            <a:br/>
            <a:r>
              <a:t>ἃ ἐνώπιον τοῦ θρόνου αὐτοῦ</a:t>
            </a:r>
          </a:p>
        </p:txBody>
      </p:sp>
      <p:sp>
        <p:nvSpPr>
          <p:cNvPr id="100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ὁ θεὸς τῆς εἰρήνης  ὃς ἔσται μεθ᾽ ὑμῶ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θεὸς τῆς εἰρήνης </a:t>
            </a:r>
            <a:br/>
            <a:r>
              <a:t>ὃς ἔσται μεθ᾽ ὑμῶν</a:t>
            </a:r>
          </a:p>
        </p:txBody>
      </p:sp>
      <p:sp>
        <p:nvSpPr>
          <p:cNvPr id="103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τὰ ῥήματα ἃ ἐγὼ λελάληκα (I have spoken) ὑμῖν πνεῦμά ἐστιν καὶ ζωή ἐστ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τὰ ῥήματα ἃ ἐγὼ λελάληκα </a:t>
            </a:r>
            <a:r>
              <a:rPr>
                <a:solidFill>
                  <a:srgbClr val="A6AAA9"/>
                </a:solidFill>
              </a:rPr>
              <a:t>(I have spoken)</a:t>
            </a:r>
            <a:r>
              <a:t> ὑμῖν πνεῦμά ἐστιν καὶ ζωή ἐστιν.</a:t>
            </a:r>
          </a:p>
        </p:txBody>
      </p:sp>
      <p:sp>
        <p:nvSpPr>
          <p:cNvPr id="106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ἅ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ἅ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ἐπίστευσαν (they believed) τῇ γραφῇ  καὶ τῷ λόγῳ ὃν εἶπεν ὁ Ἰησοῦς."/>
          <p:cNvSpPr txBox="1">
            <a:spLocks noGrp="1"/>
          </p:cNvSpPr>
          <p:nvPr>
            <p:ph type="body" idx="1"/>
          </p:nvPr>
        </p:nvSpPr>
        <p:spPr>
          <a:xfrm>
            <a:off x="1238250" y="3276600"/>
            <a:ext cx="21907500" cy="9886950"/>
          </a:xfrm>
          <a:prstGeom prst="rect">
            <a:avLst/>
          </a:prstGeom>
        </p:spPr>
        <p:txBody>
          <a:bodyPr/>
          <a:lstStyle/>
          <a:p>
            <a:r>
              <a:t>ἐπίστευσαν </a:t>
            </a:r>
            <a:r>
              <a:rPr>
                <a:solidFill>
                  <a:srgbClr val="A6AAA9"/>
                </a:solidFill>
              </a:rPr>
              <a:t>(they believed)</a:t>
            </a:r>
            <a:r>
              <a:t> τῇ γραφῇ </a:t>
            </a:r>
            <a:br/>
            <a:r>
              <a:t>καὶ τῷ λόγῳ ὃν εἶπεν ὁ Ἰησοῦς.</a:t>
            </a:r>
          </a:p>
        </p:txBody>
      </p:sp>
      <p:sp>
        <p:nvSpPr>
          <p:cNvPr id="109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γνωρίζω (I make known) δὲ ὑμῖν, ἀδελφοί, τὸ εὐαγγέλιον ὃ εὐηγγελισάμην (I preached) ὑμῖν, ὃ καὶ παρελάβετε (you received),  ἐν ῴ καὶ ἑστήκατε (you stand),  δι᾽ οὗ καὶ σῴζεσθε (you are saved)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10265272"/>
          </a:xfrm>
          <a:prstGeom prst="rect">
            <a:avLst/>
          </a:prstGeom>
        </p:spPr>
        <p:txBody>
          <a:bodyPr/>
          <a:lstStyle/>
          <a:p>
            <a:r>
              <a:t>γνωρίζω </a:t>
            </a:r>
            <a:r>
              <a:rPr>
                <a:solidFill>
                  <a:srgbClr val="A6AAA9"/>
                </a:solidFill>
              </a:rPr>
              <a:t>(I make known)</a:t>
            </a:r>
            <a:r>
              <a:t> δὲ ὑμῖν, ἀδελφοί, τὸ εὐαγγέλιον ὃ εὐηγγελισάμην </a:t>
            </a:r>
            <a:r>
              <a:rPr>
                <a:solidFill>
                  <a:srgbClr val="A6AAA9"/>
                </a:solidFill>
              </a:rPr>
              <a:t>(I preached)</a:t>
            </a:r>
            <a:r>
              <a:t> ὑμῖν, ὃ καὶ παρελάβετε </a:t>
            </a:r>
            <a:r>
              <a:rPr>
                <a:solidFill>
                  <a:srgbClr val="A6AAA9"/>
                </a:solidFill>
              </a:rPr>
              <a:t>(you received)</a:t>
            </a:r>
            <a:r>
              <a:t>, </a:t>
            </a:r>
            <a:br/>
            <a:r>
              <a:t>ἐν ῴ καὶ ἑστήκατε </a:t>
            </a:r>
            <a:r>
              <a:rPr>
                <a:solidFill>
                  <a:srgbClr val="A6AAA9"/>
                </a:solidFill>
              </a:rPr>
              <a:t>(you stand)</a:t>
            </a:r>
            <a:r>
              <a:t>, </a:t>
            </a:r>
            <a:br/>
            <a:r>
              <a:t>δι᾽ οὗ καὶ σῴζεσθε </a:t>
            </a:r>
            <a:r>
              <a:rPr>
                <a:solidFill>
                  <a:srgbClr val="A6AAA9"/>
                </a:solidFill>
              </a:rPr>
              <a:t>(you are saved)</a:t>
            </a:r>
            <a:r>
              <a:t>.</a:t>
            </a:r>
          </a:p>
        </p:txBody>
      </p:sp>
      <p:sp>
        <p:nvSpPr>
          <p:cNvPr id="112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γνωρίζω δὲ ὑμῖν, ἀδελφοί, τὸ εὐαγγέλιον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10265272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γνωρίζω δὲ ὑμῖν, ἀδελφοί, τὸ εὐαγγέλιον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/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8851900" algn="l"/>
              </a:tabLst>
            </a:pPr>
            <a:r>
              <a:t>	ὃ εὐηγγελισάμην ὑμῖν,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8851900" algn="l"/>
              </a:tabLst>
            </a:pPr>
            <a:r>
              <a:t>	ὃ καὶ παρελάβετε , </a:t>
            </a:r>
            <a:br/>
            <a:r>
              <a:t>	ἐν ῴ καὶ ἑστήκατε, </a:t>
            </a:r>
            <a:br/>
            <a:r>
              <a:t>	δι᾽ οὗ καὶ σῴζεσθε.</a:t>
            </a:r>
          </a:p>
        </p:txBody>
      </p:sp>
      <p:sp>
        <p:nvSpPr>
          <p:cNvPr id="115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  <p:sp>
        <p:nvSpPr>
          <p:cNvPr id="116" name="Line"/>
          <p:cNvSpPr/>
          <p:nvPr/>
        </p:nvSpPr>
        <p:spPr>
          <a:xfrm flipV="1">
            <a:off x="10676334" y="5210075"/>
            <a:ext cx="6363891" cy="1698527"/>
          </a:xfrm>
          <a:prstGeom prst="line">
            <a:avLst/>
          </a:prstGeom>
          <a:ln w="63500">
            <a:solidFill>
              <a:srgbClr val="212121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χάριτι δὲ θεοῦ εἰμι ὅ εἰμι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6914853"/>
          </a:xfrm>
          <a:prstGeom prst="rect">
            <a:avLst/>
          </a:prstGeom>
        </p:spPr>
        <p:txBody>
          <a:bodyPr/>
          <a:lstStyle/>
          <a:p>
            <a:r>
              <a:t>χάριτι δὲ θεοῦ εἰμι ὅ εἰμι.</a:t>
            </a:r>
          </a:p>
        </p:txBody>
      </p:sp>
      <p:sp>
        <p:nvSpPr>
          <p:cNvPr id="119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ἔρχεται (he/she/it comes) ὥρα ἐν ᾗ πάντες  οἱ ἐν τοῖς μνημείοις (tombs) ἀκούσουσιν  τῆς φωνῆς αὐτοῦ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25881"/>
          </a:xfrm>
          <a:prstGeom prst="rect">
            <a:avLst/>
          </a:prstGeom>
        </p:spPr>
        <p:txBody>
          <a:bodyPr/>
          <a:lstStyle/>
          <a:p>
            <a:r>
              <a:t>ἔρχεται </a:t>
            </a:r>
            <a:r>
              <a:rPr>
                <a:solidFill>
                  <a:srgbClr val="A6AAA9"/>
                </a:solidFill>
              </a:rPr>
              <a:t>(he/she/it comes)</a:t>
            </a:r>
            <a:r>
              <a:t> ὥρα ἐν ᾗ πάντες </a:t>
            </a:r>
            <a:br/>
            <a:r>
              <a:t>οἱ ἐν τοῖς μνημείοις </a:t>
            </a:r>
            <a:r>
              <a:rPr>
                <a:solidFill>
                  <a:srgbClr val="A6AAA9"/>
                </a:solidFill>
              </a:rPr>
              <a:t>(tombs)</a:t>
            </a:r>
            <a:r>
              <a:t> ἀκούσουσιν  τῆς φωνῆς αὐτοῦ.</a:t>
            </a:r>
          </a:p>
        </p:txBody>
      </p:sp>
      <p:sp>
        <p:nvSpPr>
          <p:cNvPr id="122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ἔρχεται ὥρα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2588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ἔρχεται ὥρα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/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ἐν ᾗ οἱ ἐν τοῖς μνημείοις →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4025900" algn="l"/>
              </a:tabLst>
            </a:pPr>
            <a:r>
              <a:t>	πάντες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5295900" algn="l"/>
              </a:tabLst>
            </a:pPr>
            <a:r>
              <a:t>	→ ἀκούσουσιν  τῆς φωνῆς αὐτοῦ.</a:t>
            </a:r>
          </a:p>
        </p:txBody>
      </p:sp>
      <p:sp>
        <p:nvSpPr>
          <p:cNvPr id="125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  <p:sp>
        <p:nvSpPr>
          <p:cNvPr id="126" name="Line"/>
          <p:cNvSpPr/>
          <p:nvPr/>
        </p:nvSpPr>
        <p:spPr>
          <a:xfrm flipV="1">
            <a:off x="4404717" y="5543588"/>
            <a:ext cx="1581708" cy="1581708"/>
          </a:xfrm>
          <a:prstGeom prst="line">
            <a:avLst/>
          </a:prstGeom>
          <a:ln w="63500">
            <a:solidFill>
              <a:srgbClr val="53585F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ὃς γὰρ ἐὰν  θέλῃ (he/she/it wishes) τὴν ψυχὴν αὐτοῦ σῶσαι (to save) ἀπολέσει (he/she/it will lose) αὐτήν·  ὃς δ᾽ ἂν ἀπολέσει τὴν ψυχὴν αὐτοῦ  ἕνεκεν  (on account of) ἐμοῦ καὶ τοῦ εὐαγγελίου  σώσει (he/she/it will save) αὐτήν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2231"/>
          </a:xfrm>
          <a:prstGeom prst="rect">
            <a:avLst/>
          </a:prstGeom>
        </p:spPr>
        <p:txBody>
          <a:bodyPr/>
          <a:lstStyle/>
          <a:p>
            <a:pPr>
              <a:defRPr sz="7400"/>
            </a:pPr>
            <a:r>
              <a:t>ὃς γὰρ ἐὰν  θέλῃ </a:t>
            </a:r>
            <a:r>
              <a:rPr>
                <a:solidFill>
                  <a:srgbClr val="A6AAA9"/>
                </a:solidFill>
              </a:rPr>
              <a:t>(he/she/it wishes)</a:t>
            </a:r>
            <a:r>
              <a:t> τὴν ψυχὴν αὐτοῦ σῶσαι </a:t>
            </a:r>
            <a:r>
              <a:rPr>
                <a:solidFill>
                  <a:srgbClr val="A6AAA9"/>
                </a:solidFill>
              </a:rPr>
              <a:t>(to save)</a:t>
            </a:r>
            <a:r>
              <a:t> ἀπολέσει </a:t>
            </a:r>
            <a:r>
              <a:rPr>
                <a:solidFill>
                  <a:srgbClr val="A6AAA9"/>
                </a:solidFill>
              </a:rPr>
              <a:t>(he/she/it will lose)</a:t>
            </a:r>
            <a:r>
              <a:t> αὐτήν· </a:t>
            </a:r>
            <a:br/>
            <a:r>
              <a:t>ὃς δ᾽ ἂν ἀπολέσει τὴν ψυχὴν αὐτοῦ </a:t>
            </a:r>
            <a:br/>
            <a:r>
              <a:t>ἕνεκεν  </a:t>
            </a:r>
            <a:r>
              <a:rPr>
                <a:solidFill>
                  <a:srgbClr val="A6AAA9"/>
                </a:solidFill>
              </a:rPr>
              <a:t>(on account of)</a:t>
            </a:r>
            <a:r>
              <a:t> ἐμοῦ καὶ τοῦ εὐαγγελίου </a:t>
            </a:r>
            <a:br/>
            <a:r>
              <a:t>σώσει </a:t>
            </a:r>
            <a:r>
              <a:rPr>
                <a:solidFill>
                  <a:srgbClr val="A6AAA9"/>
                </a:solidFill>
              </a:rPr>
              <a:t>(he/she/it will save)</a:t>
            </a:r>
            <a:r>
              <a:t> αὐτήν.</a:t>
            </a:r>
          </a:p>
        </p:txBody>
      </p:sp>
      <p:sp>
        <p:nvSpPr>
          <p:cNvPr id="129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γὰρ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223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  <a:defRPr sz="7400"/>
            </a:pPr>
            <a:r>
              <a:t>	γὰρ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358900" algn="l"/>
              </a:tabLst>
              <a:defRPr sz="7400"/>
            </a:pPr>
            <a:r>
              <a:t>ὃς … ἐὰν  θέλῃ τὴν ψυχὴν αὐτοῦ σῶσαι ἀπολέσει αὐτήν· </a:t>
            </a:r>
            <a:br/>
            <a:r>
              <a:t>	δ᾽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4914900" algn="l"/>
              </a:tabLst>
              <a:defRPr sz="7400"/>
            </a:pPr>
            <a:r>
              <a:t>ὃς … ἂν ἀπολέσει τὴν ψυχὴν αὐτοῦ →</a:t>
            </a:r>
            <a:br/>
            <a:r>
              <a:t>	ἕνεκεν ἐμοῦ καὶ τοῦ εὐαγγελίου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5582900" algn="l"/>
              </a:tabLst>
              <a:defRPr sz="7400"/>
            </a:pPr>
            <a:r>
              <a:t>	→ σώσει αὐτήν.</a:t>
            </a:r>
          </a:p>
        </p:txBody>
      </p:sp>
      <p:sp>
        <p:nvSpPr>
          <p:cNvPr id="132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ἀληθεύοντες (speaking the truth) δὲ  ἐν ἀγάπῃ αὐξήσωμεν (let us grow) εἰς αὐτὸν ... ὅς ἐστιν ἡ κεφαλή, Χριστός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396512"/>
          </a:xfrm>
          <a:prstGeom prst="rect">
            <a:avLst/>
          </a:prstGeom>
        </p:spPr>
        <p:txBody>
          <a:bodyPr/>
          <a:lstStyle/>
          <a:p>
            <a:r>
              <a:t>ἀληθεύοντες </a:t>
            </a:r>
            <a:r>
              <a:rPr>
                <a:solidFill>
                  <a:srgbClr val="A6AAA9"/>
                </a:solidFill>
              </a:rPr>
              <a:t>(speaking the truth)</a:t>
            </a:r>
            <a:r>
              <a:t> δὲ </a:t>
            </a:r>
            <a:br/>
            <a:r>
              <a:t>ἐν ἀγάπῃ αὐξήσωμεν </a:t>
            </a:r>
            <a:r>
              <a:rPr>
                <a:solidFill>
                  <a:srgbClr val="A6AAA9"/>
                </a:solidFill>
              </a:rPr>
              <a:t>(let us grow)</a:t>
            </a:r>
            <a:r>
              <a:t> εἰς αὐτὸν ... ὅς ἐστιν ἡ κεφαλή, Χριστός.</a:t>
            </a:r>
          </a:p>
        </p:txBody>
      </p:sp>
      <p:sp>
        <p:nvSpPr>
          <p:cNvPr id="135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ὥσπερ (just as) γὰρ ὁ πατὴρ ἐγείρει (he/she/it raises) τοὺς νεκροὺς καὶ ζῳοποιεῖ (he/she/it gives life), οὕτως καὶ ὁ υἱὸς  οὓς θέλει (he/she/it wishes)  ζῳοποιεῖ (he/she/it gives life to)."/>
          <p:cNvSpPr txBox="1">
            <a:spLocks noGrp="1"/>
          </p:cNvSpPr>
          <p:nvPr>
            <p:ph type="body" idx="1"/>
          </p:nvPr>
        </p:nvSpPr>
        <p:spPr>
          <a:xfrm>
            <a:off x="1238250" y="3276600"/>
            <a:ext cx="21907500" cy="10091837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ὥσ</a:t>
            </a:r>
            <a:r>
              <a:rPr dirty="0"/>
              <a:t>π</a:t>
            </a:r>
            <a:r>
              <a:rPr dirty="0" err="1"/>
              <a:t>ερ</a:t>
            </a:r>
            <a:r>
              <a:rPr dirty="0"/>
              <a:t> </a:t>
            </a:r>
            <a:r>
              <a:rPr dirty="0">
                <a:solidFill>
                  <a:srgbClr val="A6AAA9"/>
                </a:solidFill>
              </a:rPr>
              <a:t>(just as)</a:t>
            </a:r>
            <a:r>
              <a:rPr dirty="0"/>
              <a:t> </a:t>
            </a:r>
            <a:r>
              <a:rPr dirty="0" err="1"/>
              <a:t>γὰρ</a:t>
            </a:r>
            <a:r>
              <a:rPr dirty="0"/>
              <a:t> </a:t>
            </a:r>
            <a:r>
              <a:rPr dirty="0" err="1"/>
              <a:t>ὁ</a:t>
            </a:r>
            <a:r>
              <a:rPr dirty="0"/>
              <a:t> πα</a:t>
            </a:r>
            <a:r>
              <a:rPr dirty="0" err="1"/>
              <a:t>τὴρ</a:t>
            </a:r>
            <a:r>
              <a:rPr dirty="0"/>
              <a:t> </a:t>
            </a:r>
            <a:r>
              <a:rPr dirty="0" err="1"/>
              <a:t>ἐγείρει</a:t>
            </a:r>
            <a:r>
              <a:rPr dirty="0"/>
              <a:t> </a:t>
            </a:r>
            <a:r>
              <a:rPr dirty="0">
                <a:solidFill>
                  <a:srgbClr val="A6AAA9"/>
                </a:solidFill>
              </a:rPr>
              <a:t>(he/she/it raises)</a:t>
            </a:r>
            <a:r>
              <a:rPr dirty="0"/>
              <a:t> </a:t>
            </a:r>
            <a:r>
              <a:rPr dirty="0" err="1"/>
              <a:t>τοὺς</a:t>
            </a:r>
            <a:r>
              <a:rPr dirty="0"/>
              <a:t> </a:t>
            </a:r>
            <a:r>
              <a:rPr dirty="0" err="1"/>
              <a:t>νεκροὺς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ὶ</a:t>
            </a:r>
            <a:r>
              <a:rPr dirty="0"/>
              <a:t> </a:t>
            </a:r>
            <a:r>
              <a:rPr dirty="0" err="1"/>
              <a:t>ζῳο</a:t>
            </a:r>
            <a:r>
              <a:rPr dirty="0"/>
              <a:t>π</a:t>
            </a:r>
            <a:r>
              <a:rPr dirty="0" err="1"/>
              <a:t>οιεῖ</a:t>
            </a:r>
            <a:r>
              <a:rPr dirty="0"/>
              <a:t> </a:t>
            </a:r>
            <a:r>
              <a:rPr dirty="0">
                <a:solidFill>
                  <a:srgbClr val="A6AAA9"/>
                </a:solidFill>
              </a:rPr>
              <a:t>(he/she/it gives life)</a:t>
            </a:r>
            <a:r>
              <a:rPr dirty="0"/>
              <a:t>, </a:t>
            </a:r>
            <a:r>
              <a:rPr dirty="0" err="1"/>
              <a:t>οὕτως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ὶ</a:t>
            </a:r>
            <a:r>
              <a:rPr dirty="0"/>
              <a:t> </a:t>
            </a:r>
            <a:r>
              <a:rPr dirty="0" err="1"/>
              <a:t>ὁ</a:t>
            </a:r>
            <a:r>
              <a:rPr dirty="0"/>
              <a:t> </a:t>
            </a:r>
            <a:r>
              <a:rPr dirty="0" err="1"/>
              <a:t>υἱὸς</a:t>
            </a:r>
            <a:r>
              <a:rPr dirty="0"/>
              <a:t> </a:t>
            </a:r>
            <a:br>
              <a:rPr dirty="0"/>
            </a:br>
            <a:r>
              <a:rPr dirty="0" err="1"/>
              <a:t>οὓς</a:t>
            </a:r>
            <a:r>
              <a:rPr dirty="0"/>
              <a:t> </a:t>
            </a:r>
            <a:r>
              <a:rPr dirty="0" err="1"/>
              <a:t>θέλει</a:t>
            </a:r>
            <a:r>
              <a:rPr dirty="0"/>
              <a:t> </a:t>
            </a:r>
            <a:r>
              <a:rPr dirty="0">
                <a:solidFill>
                  <a:srgbClr val="A6AAA9"/>
                </a:solidFill>
              </a:rPr>
              <a:t>(he/she/it wishes)</a:t>
            </a:r>
            <a:r>
              <a:rPr dirty="0"/>
              <a:t> </a:t>
            </a:r>
            <a:br>
              <a:rPr dirty="0"/>
            </a:br>
            <a:r>
              <a:rPr dirty="0" err="1"/>
              <a:t>ζῳο</a:t>
            </a:r>
            <a:r>
              <a:rPr dirty="0"/>
              <a:t>π</a:t>
            </a:r>
            <a:r>
              <a:rPr dirty="0" err="1"/>
              <a:t>οιεῖ</a:t>
            </a:r>
            <a:r>
              <a:rPr dirty="0"/>
              <a:t> </a:t>
            </a:r>
            <a:r>
              <a:rPr dirty="0">
                <a:solidFill>
                  <a:srgbClr val="A6AAA9"/>
                </a:solidFill>
              </a:rPr>
              <a:t>(he/she/it gives life to)</a:t>
            </a:r>
            <a:r>
              <a:rPr dirty="0"/>
              <a:t>.</a:t>
            </a:r>
          </a:p>
        </p:txBody>
      </p:sp>
      <p:sp>
        <p:nvSpPr>
          <p:cNvPr id="138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ᾧ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ᾧ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νῦν δὲ ζητεῖτέ (you seek) με ἀποκτεῖναι  (to kill) ἄνθρωπον ὃς τὴν ἀλήθειαν ὑμῖν λελάληκα (I have spoken)  ἣν ἤκουσα (I heard) παρὰ τοῦ θεοῦ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314161"/>
          </a:xfrm>
          <a:prstGeom prst="rect">
            <a:avLst/>
          </a:prstGeom>
        </p:spPr>
        <p:txBody>
          <a:bodyPr/>
          <a:lstStyle/>
          <a:p>
            <a:r>
              <a:t>νῦν δὲ ζητεῖτέ </a:t>
            </a:r>
            <a:r>
              <a:rPr>
                <a:solidFill>
                  <a:srgbClr val="A6AAA9"/>
                </a:solidFill>
              </a:rPr>
              <a:t>(you seek)</a:t>
            </a:r>
            <a:r>
              <a:t> με ἀποκτεῖναι </a:t>
            </a:r>
            <a:br/>
            <a:r>
              <a:rPr>
                <a:solidFill>
                  <a:srgbClr val="A6AAA9"/>
                </a:solidFill>
              </a:rPr>
              <a:t>(to kill)</a:t>
            </a:r>
            <a:r>
              <a:t> ἄνθρωπον ὃς τὴν ἀλήθειαν ὑμῖν λελάληκα </a:t>
            </a:r>
            <a:r>
              <a:rPr>
                <a:solidFill>
                  <a:srgbClr val="A6AAA9"/>
                </a:solidFill>
              </a:rPr>
              <a:t>(I have spoken)</a:t>
            </a:r>
            <a:r>
              <a:t> </a:t>
            </a:r>
            <a:br/>
            <a:r>
              <a:t>ἣν ἤκουσα </a:t>
            </a:r>
            <a:r>
              <a:rPr>
                <a:solidFill>
                  <a:srgbClr val="A6AAA9"/>
                </a:solidFill>
              </a:rPr>
              <a:t>(I heard)</a:t>
            </a:r>
            <a:r>
              <a:t> παρὰ τοῦ θεοῦ.</a:t>
            </a:r>
          </a:p>
        </p:txBody>
      </p:sp>
      <p:sp>
        <p:nvSpPr>
          <p:cNvPr id="141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νῦν δὲ ζητεῖτέ με ἀποκτεῖναι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31416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νῦν δὲ ζητεῖτέ με ἀποκτεῖναι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/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ἄνθρωπον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358900" algn="l"/>
              </a:tabLst>
            </a:pPr>
            <a:r>
              <a:t>	ὃς τὴν ἀλήθειαν ὑμῖν λελάληκα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6184900" algn="l"/>
              </a:tabLst>
            </a:pPr>
            <a:r>
              <a:t>	ἣν ἤκουσα παρὰ τοῦ θεοῦ.</a:t>
            </a:r>
          </a:p>
        </p:txBody>
      </p:sp>
      <p:sp>
        <p:nvSpPr>
          <p:cNvPr id="144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καὶ ἡμεῖς μάρτυρες (witnesses) πάντων  ὧν ἐποίησεν (he/she/it did) ἔν τε τῇ χώρᾳ (region) τῶν Ἰουδαίων (Judeans)  καὶ [ἐν] Ἰερουσαλήμ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7411"/>
          </a:xfrm>
          <a:prstGeom prst="rect">
            <a:avLst/>
          </a:prstGeom>
        </p:spPr>
        <p:txBody>
          <a:bodyPr/>
          <a:lstStyle/>
          <a:p>
            <a:r>
              <a:t>καὶ ἡμεῖς μάρτυρες </a:t>
            </a:r>
            <a:r>
              <a:rPr>
                <a:solidFill>
                  <a:srgbClr val="A6AAA9"/>
                </a:solidFill>
              </a:rPr>
              <a:t>(witnesses)</a:t>
            </a:r>
            <a:r>
              <a:t> πάντων </a:t>
            </a:r>
            <a:br/>
            <a:r>
              <a:t>ὧν ἐποίησεν </a:t>
            </a:r>
            <a:r>
              <a:rPr>
                <a:solidFill>
                  <a:srgbClr val="A6AAA9"/>
                </a:solidFill>
              </a:rPr>
              <a:t>(he/she/it did)</a:t>
            </a:r>
            <a:r>
              <a:t> ἔν τε τῇ χώρᾳ </a:t>
            </a:r>
            <a:r>
              <a:rPr>
                <a:solidFill>
                  <a:srgbClr val="A6AAA9"/>
                </a:solidFill>
              </a:rPr>
              <a:t>(region)</a:t>
            </a:r>
            <a:r>
              <a:t> τῶν Ἰουδαίων </a:t>
            </a:r>
            <a:r>
              <a:rPr>
                <a:solidFill>
                  <a:srgbClr val="A6AAA9"/>
                </a:solidFill>
              </a:rPr>
              <a:t>(Judeans)</a:t>
            </a:r>
            <a:r>
              <a:t> </a:t>
            </a:r>
            <a:br/>
            <a:r>
              <a:t>καὶ [ἐν] Ἰερουσαλήμ.</a:t>
            </a:r>
          </a:p>
        </p:txBody>
      </p:sp>
      <p:sp>
        <p:nvSpPr>
          <p:cNvPr id="147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κατὰ τὸ εὐαγγέλιον τοῦ Ἰωάννου ὁ Ἰησοῦς ἐποίησεν (he/she/it did) σημεῖα μέγαλα καὶ πόλλα ἐν τῇ πόλει τῆς Ἰερουσαλήμ,  ἅ οἱ ὄχλοι εἶδον (they saw)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67751"/>
          </a:xfrm>
          <a:prstGeom prst="rect">
            <a:avLst/>
          </a:prstGeom>
        </p:spPr>
        <p:txBody>
          <a:bodyPr/>
          <a:lstStyle/>
          <a:p>
            <a:r>
              <a:t>κατὰ τὸ εὐαγγέλιον τοῦ Ἰωάννου ὁ Ἰησοῦς ἐποίησεν </a:t>
            </a:r>
            <a:r>
              <a:rPr>
                <a:solidFill>
                  <a:srgbClr val="A6AAA9"/>
                </a:solidFill>
              </a:rPr>
              <a:t>(he/she/it did)</a:t>
            </a:r>
            <a:r>
              <a:t> σημεῖα μέγαλα καὶ πόλλα ἐν τῇ πόλει τῆς Ἰερουσαλήμ, </a:t>
            </a:r>
            <a:br/>
            <a:r>
              <a:t>ἅ οἱ ὄχλοι εἶδον </a:t>
            </a:r>
            <a:r>
              <a:rPr>
                <a:solidFill>
                  <a:srgbClr val="A6AAA9"/>
                </a:solidFill>
              </a:rPr>
              <a:t>(they saw)</a:t>
            </a:r>
            <a:r>
              <a:t>.</a:t>
            </a:r>
          </a:p>
        </p:txBody>
      </p:sp>
      <p:sp>
        <p:nvSpPr>
          <p:cNvPr id="150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ὁ ἀνὴρ καὶ ἡ γυνὴ οἷς ἐστὶν ὁ οἶκος  οὗτός εἰσιν ἐν τῇ ὁδῷ πρὸς τὸ πλοῖον αὐτῶν ἐπὶ τῇ θαλάσσῃ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ἀνὴρ καὶ ἡ γυνὴ οἷς ἐστὶν ὁ οἶκος </a:t>
            </a:r>
            <a:br/>
            <a:r>
              <a:t>οὗτός εἰσιν ἐν τῇ ὁδῷ πρὸς τὸ πλοῖον αὐτῶν ἐπὶ τῇ θαλάσσῃ.</a:t>
            </a:r>
          </a:p>
        </p:txBody>
      </p:sp>
      <p:sp>
        <p:nvSpPr>
          <p:cNvPr id="153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ἡ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ἐκείνου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ἐκείνους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ἅ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ἅς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οὗτο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οὗτοι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ἧ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ἧς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ὧ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ὧν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Macintosh PowerPoint</Application>
  <PresentationFormat>Custom</PresentationFormat>
  <Paragraphs>82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Avenir Next</vt:lpstr>
      <vt:lpstr>Helvetica</vt:lpstr>
      <vt:lpstr>Helvetica Neue</vt:lpstr>
      <vt:lpstr>Lucida Grande</vt:lpstr>
      <vt:lpstr>Times New Roman</vt:lpstr>
      <vt:lpstr>White</vt:lpstr>
      <vt:lpstr>Chapter 14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3</vt:lpstr>
      <vt:lpstr>Translation 3</vt:lpstr>
      <vt:lpstr>Translation 4</vt:lpstr>
      <vt:lpstr>Translation 5</vt:lpstr>
      <vt:lpstr>Translation 5</vt:lpstr>
      <vt:lpstr>Translation 6</vt:lpstr>
      <vt:lpstr>Translation 6</vt:lpstr>
      <vt:lpstr>Translation 7</vt:lpstr>
      <vt:lpstr>Translation 8</vt:lpstr>
      <vt:lpstr>Translation 9</vt:lpstr>
      <vt:lpstr>Translation 9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cp:lastModifiedBy>Microsoft Office User</cp:lastModifiedBy>
  <cp:revision>1</cp:revision>
  <dcterms:modified xsi:type="dcterms:W3CDTF">2018-12-11T18:15:06Z</dcterms:modified>
</cp:coreProperties>
</file>