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59" d="100"/>
          <a:sy n="59" d="100"/>
        </p:scale>
        <p:origin x="8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98545"/>
          </a:xfrm>
          <a:prstGeom prst="rect">
            <a:avLst/>
          </a:prstGeom>
        </p:spPr>
        <p:txBody>
          <a:bodyPr/>
          <a:lstStyle>
            <a:lvl1pPr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56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Avenir Next"/>
                <a:ea typeface="Avenir Next"/>
                <a:cs typeface="Avenir Next"/>
                <a:sym typeface="Avenir Next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Avenir Next"/>
                <a:ea typeface="Avenir Next"/>
                <a:cs typeface="Avenir Next"/>
                <a:sym typeface="Avenir Next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3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hapter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6</a:t>
            </a:r>
          </a:p>
        </p:txBody>
      </p:sp>
      <p:sp>
        <p:nvSpPr>
          <p:cNvPr id="53" name="Nominative &amp; Accusative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Nominative &amp; Accusative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τά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τάς</a:t>
            </a:r>
          </a:p>
        </p:txBody>
      </p:sp>
      <p:sp>
        <p:nvSpPr>
          <p:cNvPr id="80" name="Parsing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9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Χριστό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Χριστόν</a:t>
            </a:r>
          </a:p>
        </p:txBody>
      </p:sp>
      <p:sp>
        <p:nvSpPr>
          <p:cNvPr id="83" name="Parsing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10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ἡ ὥρα  ἔρχεται (he/she/it comes)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ἡ ὥρα </a:t>
            </a:r>
            <a:br/>
            <a:r>
              <a:t>ἔρχεται </a:t>
            </a:r>
            <a:r>
              <a:rPr sz="12200">
                <a:solidFill>
                  <a:srgbClr val="A6AAA9"/>
                </a:solidFill>
              </a:rPr>
              <a:t>(he/she/it comes)</a:t>
            </a:r>
            <a:r>
              <a:t>.</a:t>
            </a:r>
          </a:p>
        </p:txBody>
      </p:sp>
      <p:sp>
        <p:nvSpPr>
          <p:cNvPr id="86" name="Warm-up 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α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ἀγαπῶσι (they love) δὲ  τὸν  θεό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ἀγαπῶσι </a:t>
            </a:r>
            <a:r>
              <a:rPr sz="12200">
                <a:solidFill>
                  <a:srgbClr val="A6AAA9"/>
                </a:solidFill>
              </a:rPr>
              <a:t>(they love)</a:t>
            </a:r>
            <a:r>
              <a:t> δὲ </a:t>
            </a:r>
            <a:br/>
            <a:r>
              <a:t>τὸν  θεόν.</a:t>
            </a:r>
          </a:p>
        </p:txBody>
      </p:sp>
      <p:sp>
        <p:nvSpPr>
          <p:cNvPr id="89" name="Warm-up β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β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ἔσωσεν (he/she/it saved)  αὐτὸς ἄλλου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ἔσωσεν </a:t>
            </a:r>
            <a:r>
              <a:rPr sz="12200">
                <a:solidFill>
                  <a:srgbClr val="A6AAA9"/>
                </a:solidFill>
              </a:rPr>
              <a:t>(he/she/it saved)</a:t>
            </a:r>
            <a:r>
              <a:t> </a:t>
            </a:r>
            <a:br/>
            <a:r>
              <a:t>αὐτὸς ἄλλους.</a:t>
            </a:r>
          </a:p>
        </p:txBody>
      </p:sp>
      <p:sp>
        <p:nvSpPr>
          <p:cNvPr id="92" name="Warm-up γ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γ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βλέπω (I see) νῦν  τὸν Ἰησοῦν  καὶ τοὺς ἀποστόλου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βλέπω </a:t>
            </a:r>
            <a:r>
              <a:rPr sz="12200">
                <a:solidFill>
                  <a:srgbClr val="A6AAA9"/>
                </a:solidFill>
              </a:rPr>
              <a:t>(I see)</a:t>
            </a:r>
            <a:r>
              <a:t> νῦν </a:t>
            </a:r>
            <a:br/>
            <a:r>
              <a:t>τὸν Ἰησοῦν </a:t>
            </a:r>
            <a:br/>
            <a:r>
              <a:t>καὶ τοὺς ἀποστόλους.</a:t>
            </a:r>
          </a:p>
        </p:txBody>
      </p:sp>
      <p:sp>
        <p:nvSpPr>
          <p:cNvPr id="95" name="Warm-up δ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δ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Βλέπω νῦν  τὸν Ἰησοῦν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spcBef>
                <a:spcPts val="0"/>
              </a:spcBef>
              <a:tabLst>
                <a:tab pos="8597900" algn="l"/>
              </a:tabLst>
              <a:defRPr sz="12800"/>
            </a:pPr>
            <a:r>
              <a:t>Βλέπω νῦν 	τὸν Ἰησοῦν </a:t>
            </a:r>
          </a:p>
          <a:p>
            <a:pPr algn="l">
              <a:spcBef>
                <a:spcPts val="0"/>
              </a:spcBef>
              <a:tabLst>
                <a:tab pos="9867900" algn="l"/>
              </a:tabLst>
              <a:defRPr sz="12800"/>
            </a:pPr>
            <a:r>
              <a:t>	καὶ </a:t>
            </a:r>
          </a:p>
          <a:p>
            <a:pPr algn="l">
              <a:spcBef>
                <a:spcPts val="0"/>
              </a:spcBef>
              <a:tabLst>
                <a:tab pos="8597900" algn="l"/>
              </a:tabLst>
              <a:defRPr sz="12800"/>
            </a:pPr>
            <a:r>
              <a:t>	τοὺς ἀποστόλους.</a:t>
            </a:r>
          </a:p>
        </p:txBody>
      </p:sp>
      <p:sp>
        <p:nvSpPr>
          <p:cNvPr id="98" name="Warm-up δ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δ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ἡ ἀγαπὴ μακροθυμεῖ  (he/she/it is patient)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ἡ ἀγαπὴ μακροθυμεῖ </a:t>
            </a:r>
            <a:br/>
            <a:r>
              <a:rPr sz="12200">
                <a:solidFill>
                  <a:srgbClr val="A6AAA9"/>
                </a:solidFill>
              </a:rPr>
              <a:t>(he/she/it is patient)</a:t>
            </a:r>
            <a:r>
              <a:t>.</a:t>
            </a:r>
          </a:p>
        </p:txBody>
      </p:sp>
      <p:sp>
        <p:nvSpPr>
          <p:cNvPr id="101" name="Warm-up ε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ε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ἐγὼ γινώσκω (I know)  ὅτι τὸ ἔργον τετέλεσται  (he/she/it is finished)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ἐγὼ γινώσκω </a:t>
            </a:r>
            <a:r>
              <a:rPr sz="12200">
                <a:solidFill>
                  <a:srgbClr val="A6AAA9"/>
                </a:solidFill>
              </a:rPr>
              <a:t>(I know)</a:t>
            </a:r>
            <a:r>
              <a:t> </a:t>
            </a:r>
            <a:br/>
            <a:r>
              <a:t>ὅτι τὸ ἔργον τετέλεσται </a:t>
            </a:r>
            <a:br/>
            <a:r>
              <a:rPr sz="12200">
                <a:solidFill>
                  <a:srgbClr val="A6AAA9"/>
                </a:solidFill>
              </a:rPr>
              <a:t>(he/she/it is finished)</a:t>
            </a:r>
            <a:r>
              <a:t>.</a:t>
            </a:r>
          </a:p>
        </p:txBody>
      </p:sp>
      <p:sp>
        <p:nvSpPr>
          <p:cNvPr id="104" name="Warm-up ζ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ζ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ἐποίησε (he/she/it made)  ὁ λόγος τὸν κόσμο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ἐποίησε </a:t>
            </a:r>
            <a:r>
              <a:rPr sz="12200">
                <a:solidFill>
                  <a:srgbClr val="A6AAA9"/>
                </a:solidFill>
              </a:rPr>
              <a:t>(he/she/it made)</a:t>
            </a:r>
            <a:r>
              <a:rPr>
                <a:solidFill>
                  <a:srgbClr val="A6AAA9"/>
                </a:solidFill>
              </a:rPr>
              <a:t> </a:t>
            </a:r>
            <a:br>
              <a:rPr>
                <a:solidFill>
                  <a:srgbClr val="A6AAA9"/>
                </a:solidFill>
              </a:rPr>
            </a:br>
            <a:r>
              <a:t>ὁ λόγος τὸν κόσμον.</a:t>
            </a:r>
          </a:p>
        </p:txBody>
      </p:sp>
      <p:sp>
        <p:nvSpPr>
          <p:cNvPr id="107" name="Warm-up 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Warm-up η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ἄνθρωπο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ἄνθρωπον</a:t>
            </a:r>
          </a:p>
        </p:txBody>
      </p:sp>
      <p:sp>
        <p:nvSpPr>
          <p:cNvPr id="56" name="Parsing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1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ἀποστέλλω (I send) τὸν ἄγγελο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ἀποστέλλω </a:t>
            </a:r>
            <a:r>
              <a:rPr sz="8400">
                <a:solidFill>
                  <a:srgbClr val="A6AAA9"/>
                </a:solidFill>
              </a:rPr>
              <a:t>(I send)</a:t>
            </a:r>
            <a:r>
              <a:t> τὸν ἄγγελον.</a:t>
            </a:r>
          </a:p>
        </p:txBody>
      </p:sp>
      <p:sp>
        <p:nvSpPr>
          <p:cNvPr id="110" name="Translation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αὐτοὶ τὸν θεὸν ὄψονται (they will see)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αὐτοὶ τὸν θεὸν ὄψονται </a:t>
            </a:r>
            <a:r>
              <a:rPr sz="8400">
                <a:solidFill>
                  <a:srgbClr val="A6AAA9"/>
                </a:solidFill>
              </a:rPr>
              <a:t>(they will see)</a:t>
            </a:r>
            <a:r>
              <a:t>.</a:t>
            </a:r>
          </a:p>
        </p:txBody>
      </p:sp>
      <p:sp>
        <p:nvSpPr>
          <p:cNvPr id="113" name="Translation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2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ὄψονται αὐτοὶ τὸν θεὸ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ὄψονται αὐτοὶ τὸν θεὸν.</a:t>
            </a:r>
          </a:p>
        </p:txBody>
      </p:sp>
      <p:sp>
        <p:nvSpPr>
          <p:cNvPr id="116" name="Translation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2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ἐδίδασκεν (he/she/it was teaching) αὐτού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ἐδίδασκεν </a:t>
            </a:r>
            <a:r>
              <a:rPr sz="8400">
                <a:solidFill>
                  <a:srgbClr val="A6AAA9"/>
                </a:solidFill>
              </a:rPr>
              <a:t>(he/she/it was teaching)</a:t>
            </a:r>
            <a:r>
              <a:t> αὐτούς.</a:t>
            </a:r>
          </a:p>
        </p:txBody>
      </p:sp>
      <p:sp>
        <p:nvSpPr>
          <p:cNvPr id="119" name="Translation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3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διώκετε (Pursue!) τὴν ἀγάπη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διώκετε </a:t>
            </a:r>
            <a:r>
              <a:rPr sz="8400">
                <a:solidFill>
                  <a:srgbClr val="A6AAA9"/>
                </a:solidFill>
              </a:rPr>
              <a:t>(Pursue!)</a:t>
            </a:r>
            <a:r>
              <a:t> τὴν ἀγάπην.</a:t>
            </a:r>
          </a:p>
        </p:txBody>
      </p:sp>
      <p:sp>
        <p:nvSpPr>
          <p:cNvPr id="122" name="Translation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4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ἐραυνᾶτε (You search) τὰς γραφά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ἐραυνᾶτε </a:t>
            </a:r>
            <a:r>
              <a:rPr sz="8400">
                <a:solidFill>
                  <a:srgbClr val="A6AAA9"/>
                </a:solidFill>
              </a:rPr>
              <a:t>(You search)</a:t>
            </a:r>
            <a:r>
              <a:t> τὰς γραφάς.</a:t>
            </a:r>
          </a:p>
        </p:txBody>
      </p:sp>
      <p:sp>
        <p:nvSpPr>
          <p:cNvPr id="125" name="Translation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5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πεπλήρωται (he/she/it has come) ὁ καιρὸς  καὶ  ἤγγικεν (he/she/it has drawn near) ἡ βασιλεία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πεπλήρωται </a:t>
            </a:r>
            <a:r>
              <a:rPr sz="8400">
                <a:solidFill>
                  <a:srgbClr val="A6AAA9"/>
                </a:solidFill>
              </a:rPr>
              <a:t>(he/she/it has come)</a:t>
            </a:r>
            <a:r>
              <a:t> ὁ καιρὸς </a:t>
            </a:r>
            <a:br/>
            <a:r>
              <a:t>καὶ </a:t>
            </a:r>
            <a:br/>
            <a:r>
              <a:t>ἤγγικεν </a:t>
            </a:r>
            <a:r>
              <a:rPr sz="8400">
                <a:solidFill>
                  <a:srgbClr val="A6AAA9"/>
                </a:solidFill>
              </a:rPr>
              <a:t>(he/she/it has drawn near)</a:t>
            </a:r>
            <a:r>
              <a:t> ἡ βασιλεία. </a:t>
            </a:r>
          </a:p>
        </p:txBody>
      </p:sp>
      <p:sp>
        <p:nvSpPr>
          <p:cNvPr id="128" name="Transl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6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πεπλήρωται  ὁ καιρὸς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  <a:tabLst>
                <a:tab pos="6946900" algn="l"/>
              </a:tabLst>
            </a:pPr>
            <a:r>
              <a:t>πεπλήρωται 	ὁ καιρὸς </a:t>
            </a:r>
          </a:p>
          <a:p>
            <a:pPr indent="1231900" algn="l">
              <a:lnSpc>
                <a:spcPct val="100000"/>
              </a:lnSpc>
              <a:spcBef>
                <a:spcPts val="0"/>
              </a:spcBef>
              <a:tabLst>
                <a:tab pos="6946900" algn="l"/>
              </a:tabLst>
            </a:pPr>
            <a:r>
              <a:t>καὶ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tabLst>
                <a:tab pos="6946900" algn="l"/>
              </a:tabLst>
            </a:pPr>
            <a:r>
              <a:t>ἤγγικεν 	ἡ βασιλεία. </a:t>
            </a:r>
          </a:p>
        </p:txBody>
      </p:sp>
      <p:sp>
        <p:nvSpPr>
          <p:cNvPr id="131" name="Transl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6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ἐτέλεσεν (he/she/it finished)  ὁ Χριστός τοὺς λόγου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ἐτέλεσεν </a:t>
            </a:r>
            <a:r>
              <a:rPr sz="8400">
                <a:solidFill>
                  <a:srgbClr val="A6AAA9"/>
                </a:solidFill>
              </a:rPr>
              <a:t>(he/she/it finished)</a:t>
            </a:r>
            <a:r>
              <a:t> </a:t>
            </a:r>
            <a:br/>
            <a:r>
              <a:t>ὁ Χριστός τοὺς λόγους.</a:t>
            </a:r>
          </a:p>
        </p:txBody>
      </p:sp>
      <p:sp>
        <p:nvSpPr>
          <p:cNvPr id="134" name="Translation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7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τὸ σάββατον διὰ (for) τὸν ἄνθρωπον  ἐγένετο (he/she/it was made)  καὶ οὐχ ὁ ἄνθρωπος  διὰ τὸ σάββατον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τὸ σάββατον διὰ </a:t>
            </a:r>
            <a:r>
              <a:rPr sz="8400">
                <a:solidFill>
                  <a:srgbClr val="A6AAA9"/>
                </a:solidFill>
              </a:rPr>
              <a:t>(for)</a:t>
            </a:r>
            <a:r>
              <a:t> τὸν ἄνθρωπον </a:t>
            </a:r>
            <a:br/>
            <a:r>
              <a:t>ἐγένετο </a:t>
            </a:r>
            <a:r>
              <a:rPr sz="8400">
                <a:solidFill>
                  <a:srgbClr val="A6AAA9"/>
                </a:solidFill>
              </a:rPr>
              <a:t>(he/she/it was made)</a:t>
            </a:r>
            <a:r>
              <a:t> </a:t>
            </a:r>
            <a:br/>
            <a:r>
              <a:t>καὶ οὐχ ὁ ἄνθρωπος  διὰ τὸ σάββατον.</a:t>
            </a:r>
          </a:p>
        </p:txBody>
      </p:sp>
      <p:sp>
        <p:nvSpPr>
          <p:cNvPr id="137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ὧραι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ὧραι</a:t>
            </a:r>
          </a:p>
        </p:txBody>
      </p:sp>
      <p:sp>
        <p:nvSpPr>
          <p:cNvPr id="59" name="Parsing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2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τὸ σάββατον  διὰ τὸν ἄνθρωπον ἐγένετο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  <a:tabLst>
                <a:tab pos="8724900" algn="l"/>
              </a:tabLst>
            </a:pPr>
            <a:r>
              <a:t>τὸ σάββατον 	διὰ τὸν ἄνθρωπον ἐγένετο</a:t>
            </a:r>
          </a:p>
          <a:p>
            <a:pPr marL="1485900" algn="l">
              <a:lnSpc>
                <a:spcPct val="100000"/>
              </a:lnSpc>
              <a:spcBef>
                <a:spcPts val="0"/>
              </a:spcBef>
              <a:tabLst>
                <a:tab pos="8724900" algn="l"/>
              </a:tabLst>
            </a:pPr>
            <a:r>
              <a:t>καὶ 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tabLst>
                <a:tab pos="8724900" algn="l"/>
              </a:tabLst>
            </a:pPr>
            <a:r>
              <a:t>οὐχ ὁ ἄνθρωπος  	διὰ τὸ σάββατον.</a:t>
            </a:r>
          </a:p>
        </p:txBody>
      </p:sp>
      <p:sp>
        <p:nvSpPr>
          <p:cNvPr id="140" name="Transl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8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καὶ ἀπέστειλεν (he/she/it sent) αὐτοὺς κηρύσσειν (to preach) τὴν βασιλείαν  τοῦ θεοῦ (of God)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ἀπέστειλεν </a:t>
            </a:r>
            <a:r>
              <a:rPr sz="8400">
                <a:solidFill>
                  <a:srgbClr val="A6AAA9"/>
                </a:solidFill>
              </a:rPr>
              <a:t>(he/she/it sent)</a:t>
            </a:r>
            <a:r>
              <a:t> αὐτοὺς κηρύσσειν </a:t>
            </a:r>
            <a:r>
              <a:rPr sz="8400">
                <a:solidFill>
                  <a:srgbClr val="A6AAA9"/>
                </a:solidFill>
              </a:rPr>
              <a:t>(to preach)</a:t>
            </a:r>
            <a:r>
              <a:t> τὴν βασιλείαν </a:t>
            </a:r>
            <a:br/>
            <a:r>
              <a:t>τοῦ θεοῦ </a:t>
            </a:r>
            <a:r>
              <a:rPr sz="8400">
                <a:solidFill>
                  <a:srgbClr val="A6AAA9"/>
                </a:solidFill>
              </a:rPr>
              <a:t>(of God)</a:t>
            </a:r>
            <a:r>
              <a:t>.</a:t>
            </a:r>
          </a:p>
        </p:txBody>
      </p:sp>
      <p:sp>
        <p:nvSpPr>
          <p:cNvPr id="143" name="Transl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9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καὶ ἀπέστειλεν αὐτοὺς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t>καὶ ἀπέστειλεν αὐτοὺς </a:t>
            </a:r>
          </a:p>
          <a:p>
            <a:pPr indent="3263900" algn="l">
              <a:lnSpc>
                <a:spcPct val="100000"/>
              </a:lnSpc>
              <a:spcBef>
                <a:spcPts val="0"/>
              </a:spcBef>
            </a:pPr>
            <a:r>
              <a:t>κηρύσσειν τὴν βασιλείαν τοῦ θεοῦ.</a:t>
            </a:r>
          </a:p>
        </p:txBody>
      </p:sp>
      <p:sp>
        <p:nvSpPr>
          <p:cNvPr id="146" name="Transl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9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καὶ νῦν ἡ βασιλεία σου (your)  οὐ στήσεται (he/she/it will continue)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καὶ νῦν ἡ βασιλεία σου </a:t>
            </a:r>
            <a:r>
              <a:rPr sz="8400">
                <a:solidFill>
                  <a:srgbClr val="A6AAA9"/>
                </a:solidFill>
              </a:rPr>
              <a:t>(your)</a:t>
            </a:r>
            <a:r>
              <a:t> </a:t>
            </a:r>
            <a:br/>
            <a:r>
              <a:t>οὐ στήσεται </a:t>
            </a:r>
            <a:r>
              <a:rPr sz="8400">
                <a:solidFill>
                  <a:srgbClr val="A6AAA9"/>
                </a:solidFill>
              </a:rPr>
              <a:t>(he/she/it will continue)</a:t>
            </a:r>
            <a:r>
              <a:t>.</a:t>
            </a:r>
          </a:p>
        </p:txBody>
      </p:sp>
      <p:sp>
        <p:nvSpPr>
          <p:cNvPr id="149" name="Transl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 10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ὁ δὲ Παῦλος ἔφη (he/she/it said)·  ἔπεμψα (I sent) ἄλλους ἀποστόλους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 δὲ Παῦλος ἔφη </a:t>
            </a:r>
            <a:r>
              <a:rPr sz="8400">
                <a:solidFill>
                  <a:srgbClr val="A6AAA9"/>
                </a:solidFill>
              </a:rPr>
              <a:t>(he/she/it said)</a:t>
            </a:r>
            <a:r>
              <a:t>· </a:t>
            </a:r>
            <a:br/>
            <a:r>
              <a:t>ἔπεμψα </a:t>
            </a:r>
            <a:r>
              <a:rPr sz="8400">
                <a:solidFill>
                  <a:srgbClr val="A6AAA9"/>
                </a:solidFill>
              </a:rPr>
              <a:t>(I sent)</a:t>
            </a:r>
            <a:r>
              <a:t> ἄλλους ἀποστόλους.</a:t>
            </a:r>
          </a:p>
        </p:txBody>
      </p:sp>
      <p:sp>
        <p:nvSpPr>
          <p:cNvPr id="152" name="Additional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11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τὸν Χριστὸν πιστεύουσιν (they believe)  οἱ ἄνθρωποι ὅτι γινώσκουσι (they know)  τὴν ἀγάπην αὐτοῦ (his)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τὸν Χριστὸν πιστεύουσιν </a:t>
            </a:r>
            <a:r>
              <a:rPr sz="8400">
                <a:solidFill>
                  <a:srgbClr val="A6AAA9"/>
                </a:solidFill>
              </a:rPr>
              <a:t>(they believe)</a:t>
            </a:r>
            <a:r>
              <a:t> </a:t>
            </a:r>
            <a:br/>
            <a:r>
              <a:t>οἱ ἄνθρωποι ὅτι γινώσκουσι </a:t>
            </a:r>
            <a:r>
              <a:rPr sz="8400">
                <a:solidFill>
                  <a:srgbClr val="A6AAA9"/>
                </a:solidFill>
              </a:rPr>
              <a:t>(they know)</a:t>
            </a:r>
            <a:r>
              <a:t> </a:t>
            </a:r>
            <a:br/>
            <a:r>
              <a:t>τὴν ἀγάπην αὐτοῦ </a:t>
            </a:r>
            <a:r>
              <a:rPr sz="8400">
                <a:solidFill>
                  <a:srgbClr val="A6AAA9"/>
                </a:solidFill>
              </a:rPr>
              <a:t>(his)</a:t>
            </a:r>
            <a:r>
              <a:t>.</a:t>
            </a:r>
          </a:p>
        </p:txBody>
      </p:sp>
      <p:sp>
        <p:nvSpPr>
          <p:cNvPr id="155" name="Additional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12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τὸν Χριστὸν πιστεύουσιν οἱ ἄνθρωποι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t>τὸν Χριστὸν πιστεύουσιν οἱ ἄνθρωποι 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tabLst>
                <a:tab pos="7708900" algn="l"/>
              </a:tabLst>
            </a:pPr>
            <a:r>
              <a:t>	ὅτι γινώσκουσι τὴν ἀγάπην 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tabLst>
                <a:tab pos="18503900" algn="l"/>
              </a:tabLst>
            </a:pPr>
            <a:r>
              <a:t>	αὐτοῦ.</a:t>
            </a:r>
          </a:p>
        </p:txBody>
      </p:sp>
      <p:sp>
        <p:nvSpPr>
          <p:cNvPr id="158" name="Additional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Additional 12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τή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τήν</a:t>
            </a:r>
          </a:p>
        </p:txBody>
      </p:sp>
      <p:sp>
        <p:nvSpPr>
          <p:cNvPr id="62" name="Parsing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3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βασιλεία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βασιλείας</a:t>
            </a:r>
          </a:p>
        </p:txBody>
      </p:sp>
      <p:sp>
        <p:nvSpPr>
          <p:cNvPr id="65" name="Parsing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4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θεοί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θεοί</a:t>
            </a:r>
          </a:p>
        </p:txBody>
      </p:sp>
      <p:sp>
        <p:nvSpPr>
          <p:cNvPr id="68" name="Parsing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5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τό (2x)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τό </a:t>
            </a:r>
            <a:r>
              <a:rPr sz="12200">
                <a:solidFill>
                  <a:srgbClr val="A6AAA9"/>
                </a:solidFill>
              </a:rPr>
              <a:t>(2x)</a:t>
            </a:r>
          </a:p>
        </p:txBody>
      </p:sp>
      <p:sp>
        <p:nvSpPr>
          <p:cNvPr id="71" name="Parsing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6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λόγου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λόγους</a:t>
            </a:r>
          </a:p>
        </p:txBody>
      </p:sp>
      <p:sp>
        <p:nvSpPr>
          <p:cNvPr id="74" name="Parsing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καιροί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καιροί</a:t>
            </a:r>
          </a:p>
        </p:txBody>
      </p:sp>
      <p:sp>
        <p:nvSpPr>
          <p:cNvPr id="77" name="Parsing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 8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</Words>
  <Application>Microsoft Macintosh PowerPoint</Application>
  <PresentationFormat>Custom</PresentationFormat>
  <Paragraphs>81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Avenir Next</vt:lpstr>
      <vt:lpstr>Helvetica</vt:lpstr>
      <vt:lpstr>Helvetica Neue</vt:lpstr>
      <vt:lpstr>Lucida Grande</vt:lpstr>
      <vt:lpstr>Times New Roman</vt:lpstr>
      <vt:lpstr>White</vt:lpstr>
      <vt:lpstr>Chapter 6</vt:lpstr>
      <vt:lpstr>Parsing 1</vt:lpstr>
      <vt:lpstr>Parsing 2</vt:lpstr>
      <vt:lpstr>Parsing 3</vt:lpstr>
      <vt:lpstr>Parsing 4</vt:lpstr>
      <vt:lpstr>Parsing 5</vt:lpstr>
      <vt:lpstr>Parsing 6</vt:lpstr>
      <vt:lpstr>Parsing 7</vt:lpstr>
      <vt:lpstr>Parsing 8</vt:lpstr>
      <vt:lpstr>Parsing 9</vt:lpstr>
      <vt:lpstr>Parsing 10</vt:lpstr>
      <vt:lpstr>Warm-up α</vt:lpstr>
      <vt:lpstr>Warm-up β</vt:lpstr>
      <vt:lpstr>Warm-up γ</vt:lpstr>
      <vt:lpstr>Warm-up δ</vt:lpstr>
      <vt:lpstr>Warm-up δ</vt:lpstr>
      <vt:lpstr>Warm-up ε</vt:lpstr>
      <vt:lpstr>Warm-up ζ</vt:lpstr>
      <vt:lpstr>Warm-up η</vt:lpstr>
      <vt:lpstr>Translation 1</vt:lpstr>
      <vt:lpstr>Translation 2</vt:lpstr>
      <vt:lpstr>Translation 2</vt:lpstr>
      <vt:lpstr>Translation 3</vt:lpstr>
      <vt:lpstr>Translation 4</vt:lpstr>
      <vt:lpstr>Translation 5</vt:lpstr>
      <vt:lpstr>Translation 6</vt:lpstr>
      <vt:lpstr>Translation 6</vt:lpstr>
      <vt:lpstr>Translation 7</vt:lpstr>
      <vt:lpstr>Translation 8</vt:lpstr>
      <vt:lpstr>Translation 8</vt:lpstr>
      <vt:lpstr>Translation 9</vt:lpstr>
      <vt:lpstr>Translation 9</vt:lpstr>
      <vt:lpstr>Translation 10</vt:lpstr>
      <vt:lpstr>Additional 11</vt:lpstr>
      <vt:lpstr>Additional 12</vt:lpstr>
      <vt:lpstr>Additional 12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</dc:title>
  <cp:lastModifiedBy>Microsoft Office User</cp:lastModifiedBy>
  <cp:revision>1</cp:revision>
  <dcterms:modified xsi:type="dcterms:W3CDTF">2018-12-11T18:10:31Z</dcterms:modified>
</cp:coreProperties>
</file>