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84158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46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25</a:t>
            </a:r>
          </a:p>
        </p:txBody>
      </p:sp>
      <p:sp>
        <p:nvSpPr>
          <p:cNvPr id="52" name="Perfect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Perfect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κέκλησθ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κέκλησθε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γέγραφα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γέγραφας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πεπίστευκεν εἰς τὸ ὄνομ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πεπίστευκεν εἰς τὸ ὄνομα.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θεὸν οὐδεὶς ἑώρακ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θεὸν οὐδεὶς ἑώρακεν.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πεπλήρωται ὁ καιρό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πεπλήρωται ὁ καιρός.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ἐγὼ εἰς τοῦτο γεγέννημαι  καὶ εἰς τοῦτο ἐλήλυθ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ἐγὼ εἰς τοῦτο γεγέννημαι </a:t>
            </a:r>
            <a:br/>
            <a:r>
              <a:t>καὶ εἰς τοῦτο ἐλήλυθα.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βέβληται εἰς τὴν θάλασσα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βέβληται εἰς τὴν θάλασσαν. 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ἔχομεν ταῦτα  ἃ ᾐτήκαμεν ἀπ᾽ αὐτ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ἔχομεν ταῦτα </a:t>
            </a:r>
            <a:br/>
            <a:r>
              <a:t>ἃ ᾐτήκαμεν ἀπ᾽ αὐτοῦ.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ὁ διδάσκαλος τοῦ κόσμου τούτου κέκρι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διδάσκαλος τοῦ κόσμου τούτου κέκριται.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ἐγὼ πεπίστευκα ὅτι σὺ εἶ ὁ χριστὸς  ὁ υἱὸς τοῦ θε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ἐγὼ πεπίστευκα ὅτι σὺ εἶ ὁ χριστὸς </a:t>
            </a:r>
            <a:br/>
            <a:r>
              <a:t>ὁ υἱὸς τοῦ θεοῦ.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ἠγάπηκ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ἠγάπηκα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ἀπάγγειλον (Tell!) αὐτοῖς  ὅσα ὁ κύριός σοι πεποίηκ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ἀπάγγειλον </a:t>
            </a:r>
            <a:r>
              <a:rPr>
                <a:solidFill>
                  <a:srgbClr val="A6AAA9"/>
                </a:solidFill>
              </a:rPr>
              <a:t>(Tell!)</a:t>
            </a:r>
            <a:r>
              <a:t> αὐτοῖς </a:t>
            </a:r>
            <a:br/>
            <a:r>
              <a:t>ὅσα ὁ κύριός σοι πεποίηκεν.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οὐ δύναται ἁμαρτάνειν (to sin),  ὅτι ἐκ τοῦ θεοῦ γεγέννητα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 δύναται ἁμαρτάνειν </a:t>
            </a:r>
            <a:r>
              <a:rPr>
                <a:solidFill>
                  <a:srgbClr val="A6AAA9"/>
                </a:solidFill>
              </a:rPr>
              <a:t>(to sin)</a:t>
            </a:r>
            <a:r>
              <a:t>, </a:t>
            </a:r>
            <a:br/>
            <a:r>
              <a:t>ὅτι ἐκ τοῦ θεοῦ γεγέννηται.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κἀγὼ ἑώρακα, καὶ μεμαρτύρηκα  ὅτι οὗτός ἐστιν ὁ υἱὸς τοῦ θε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κἀγὼ ἑώρακα, καὶ μεμαρτύρηκα </a:t>
            </a:r>
            <a:br/>
            <a:r>
              <a:t>ὅτι οὗτός ἐστιν ὁ υἱὸς τοῦ θεοῦ.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ἡ πίστις σου σέσωκέν σε.  καὶ ἐσώθη ἡ γυνὴ ἀπὸ τῆς ὥρας ἐκείνη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ἡ πίστις σου σέσωκέν σε. </a:t>
            </a:r>
            <a:br/>
            <a:r>
              <a:t>καὶ ἐσώθη ἡ γυνὴ ἀπὸ τῆς ὥρας ἐκείνης.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ὁ πιστεύων (one who believes) εἰς αὐτὸν  οὐ κρίνεται· ὁ δὲ μὴ πιστεύων  (one who believes) ἤδη κέκριται,  ὅτι μὴ πεπίστευκεν εἰς τὸ ὄνομα  τοῦ μονογενοῦς (only) υἱοῦ τοῦ θεοῦ."/>
          <p:cNvSpPr txBox="1"/>
          <p:nvPr>
            <p:ph type="body" idx="1"/>
          </p:nvPr>
        </p:nvSpPr>
        <p:spPr>
          <a:xfrm>
            <a:off x="1257300" y="3276600"/>
            <a:ext cx="21907500" cy="9895979"/>
          </a:xfrm>
          <a:prstGeom prst="rect">
            <a:avLst/>
          </a:prstGeom>
        </p:spPr>
        <p:txBody>
          <a:bodyPr/>
          <a:lstStyle/>
          <a:p>
            <a:pPr/>
            <a:r>
              <a:t>ὁ πιστεύων </a:t>
            </a:r>
            <a:r>
              <a:rPr>
                <a:solidFill>
                  <a:srgbClr val="A6AAA9"/>
                </a:solidFill>
              </a:rPr>
              <a:t>(one who believes)</a:t>
            </a:r>
            <a:r>
              <a:t> εἰς αὐτὸν </a:t>
            </a:r>
            <a:br/>
            <a:r>
              <a:t>οὐ κρίνεται· ὁ δὲ μὴ πιστεύων </a:t>
            </a:r>
            <a:br/>
            <a:r>
              <a:rPr>
                <a:solidFill>
                  <a:srgbClr val="A6AAA9"/>
                </a:solidFill>
              </a:rPr>
              <a:t>(one who believes)</a:t>
            </a:r>
            <a:r>
              <a:t> ἤδη κέκριται, </a:t>
            </a:r>
            <a:br/>
            <a:r>
              <a:t>ὅτι μὴ πεπίστευκεν εἰς τὸ ὄνομα </a:t>
            </a:r>
            <a:br/>
            <a:r>
              <a:t>τοῦ μονογενοῦς </a:t>
            </a:r>
            <a:r>
              <a:rPr>
                <a:solidFill>
                  <a:srgbClr val="A6AAA9"/>
                </a:solidFill>
              </a:rPr>
              <a:t>(only)</a:t>
            </a:r>
            <a:r>
              <a:t> υἱοῦ τοῦ θεοῦ.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τοῖς πᾶσιν γέγονα πάντα."/>
          <p:cNvSpPr txBox="1"/>
          <p:nvPr>
            <p:ph type="body" idx="1"/>
          </p:nvPr>
        </p:nvSpPr>
        <p:spPr>
          <a:xfrm>
            <a:off x="1238250" y="3276600"/>
            <a:ext cx="21907500" cy="9446022"/>
          </a:xfrm>
          <a:prstGeom prst="rect">
            <a:avLst/>
          </a:prstGeom>
        </p:spPr>
        <p:txBody>
          <a:bodyPr/>
          <a:lstStyle/>
          <a:p>
            <a:pPr/>
            <a:r>
              <a:t>τοῖς πᾶσιν γέγονα πάντα.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αὕτη δέ ἐστιν ἡ κρίσις (judgment)  ὅτι τὸ φῶς ἐλήλυθεν εἰς τὸν κόσμον  καὶ ἠγάπησαν οἱ ἄνθρωποι  μᾶλλον τὸ σκότος (darkness) ἢ τὸ φῶς·  ἦν γὰρ αὐτῶν πονηρὰ τὰ ἔργα."/>
          <p:cNvSpPr txBox="1"/>
          <p:nvPr>
            <p:ph type="body" idx="1"/>
          </p:nvPr>
        </p:nvSpPr>
        <p:spPr>
          <a:xfrm>
            <a:off x="1257300" y="3276600"/>
            <a:ext cx="21907500" cy="9990535"/>
          </a:xfrm>
          <a:prstGeom prst="rect">
            <a:avLst/>
          </a:prstGeom>
        </p:spPr>
        <p:txBody>
          <a:bodyPr/>
          <a:lstStyle/>
          <a:p>
            <a:pPr/>
            <a:r>
              <a:t>αὕτη δέ ἐστιν ἡ κρίσις </a:t>
            </a:r>
            <a:r>
              <a:rPr>
                <a:solidFill>
                  <a:srgbClr val="A6AAA9"/>
                </a:solidFill>
              </a:rPr>
              <a:t>(judgment)</a:t>
            </a:r>
            <a:r>
              <a:t> </a:t>
            </a:r>
            <a:br/>
            <a:r>
              <a:t>ὅτι τὸ φῶς ἐλήλυθεν εἰς τὸν κόσμον </a:t>
            </a:r>
            <a:br/>
            <a:r>
              <a:t>καὶ ἠγάπησαν οἱ ἄνθρωποι </a:t>
            </a:r>
            <a:br/>
            <a:r>
              <a:t>μᾶλλον τὸ σκότος </a:t>
            </a:r>
            <a:r>
              <a:rPr>
                <a:solidFill>
                  <a:srgbClr val="A6AAA9"/>
                </a:solidFill>
              </a:rPr>
              <a:t>(darkness)</a:t>
            </a:r>
            <a:r>
              <a:t> ἢ τὸ φῶς· </a:t>
            </a:r>
            <a:br/>
            <a:r>
              <a:t>ἦν γὰρ αὐτῶν πονηρὰ τὰ ἔργα.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ἀλλὰ λέγω ὑμῖν ὅτι καὶ Ἠλίας ἐλήλυθεν,  καὶ ἐποίησαν αὐτῷ ὅσα ἤθελον,  καθὼς γέγραπται ἐπ᾽ αὐτ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ἀλλὰ λέγω ὑμῖν ὅτι καὶ Ἠλίας ἐλήλυθεν, </a:t>
            </a:r>
            <a:br/>
            <a:r>
              <a:t>καὶ ἐποίησαν αὐτῷ ὅσα ἤθελον, </a:t>
            </a:r>
            <a:br/>
            <a:r>
              <a:t>καθὼς γέγραπται ἐπ᾽ αὐτόν.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ἀλλὰ ἔγνωκα ὑμᾶς ὅτι τὴν ἀγάπην τοῦ θεοῦ οὐκ ἔχετε ἐν ἑαυτοῖς. ἐγὼ ἐλήλυθα  ἐν τῷ ὀνόματι τοῦ πατρός μου,  καὶ οὐ λαμβάνετέ μ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ἀλλὰ ἔγνωκα ὑμᾶς ὅτι τὴν ἀγάπην τοῦ θεοῦ οὐκ ἔχετε ἐν ἑαυτοῖς. ἐγὼ ἐλήλυθα </a:t>
            </a:r>
            <a:br/>
            <a:r>
              <a:t>ἐν τῷ ὀνόματι τοῦ πατρός μου, </a:t>
            </a:r>
            <a:br/>
            <a:r>
              <a:t>καὶ οὐ λαμβάνετέ με.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ὅτι πεπιστεύκαμεν τὴν ἀληθείαν  περὶ τοῦ Ἰησοῦ, βαπτισθησόμεθα  ἐν τοῖς ὕδασιν τῆς θαλάσσης  ὑπὸ τοῦ Ἰωάννου τοῦ ἀποστόλου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ὅτι πεπιστεύκαμεν τὴν ἀληθείαν </a:t>
            </a:r>
            <a:br/>
            <a:r>
              <a:t>περὶ τοῦ Ἰησοῦ, βαπτισθησόμεθα </a:t>
            </a:r>
            <a:br/>
            <a:r>
              <a:t>ἐν τοῖς ὕδασιν τῆς θαλάσσης </a:t>
            </a:r>
            <a:br/>
            <a:r>
              <a:t>ὑπὸ τοῦ Ἰωάννου τοῦ ἀποστόλου.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πεπιστεύμεθα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πεπιστεύμεθα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αἱ οὖν γλῶσσαι τῶν στομάτων ἡμῶν μεμαρτύρηκαν περὶ τοῦ κυρίου  τῶν οὐρανῶν ὅτι ἡμᾶς σέσωκεν  ἀπὸ τῶν ἁμαρτιῶν ἡμῶν  διὰ τοῦ αἵματος τοῦ υἱοῦ αὐτοῦ."/>
          <p:cNvSpPr txBox="1"/>
          <p:nvPr>
            <p:ph type="body" idx="1"/>
          </p:nvPr>
        </p:nvSpPr>
        <p:spPr>
          <a:xfrm>
            <a:off x="1257300" y="3276600"/>
            <a:ext cx="21907500" cy="9875937"/>
          </a:xfrm>
          <a:prstGeom prst="rect">
            <a:avLst/>
          </a:prstGeom>
        </p:spPr>
        <p:txBody>
          <a:bodyPr/>
          <a:lstStyle/>
          <a:p>
            <a:pPr/>
            <a:r>
              <a:t>αἱ οὖν γλῶσσαι τῶν στομάτων ἡμῶν μεμαρτύρηκαν περὶ τοῦ κυρίου </a:t>
            </a:r>
            <a:br/>
            <a:r>
              <a:t>τῶν οὐρανῶν ὅτι ἡμᾶς σέσωκεν </a:t>
            </a:r>
            <a:br/>
            <a:r>
              <a:t>ἀπὸ τῶν ἁμαρτιῶν ἡμῶν </a:t>
            </a:r>
            <a:br/>
            <a:r>
              <a:t>διὰ τοῦ αἵματος τοῦ υἱοῦ αὐτοῦ.</a:t>
            </a:r>
          </a:p>
        </p:txBody>
      </p:sp>
      <p:sp>
        <p:nvSpPr>
          <p:cNvPr id="139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ἠκολούθηκ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ἠκολούθηκεν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ἔγνωκα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ἔγνωκαν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γεγέννησα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γεγέννησαι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ἀκηκόαμ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ἀκηκόαμεν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ἀπέθαν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ἀπέθανεν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σεσώκατε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σεσώκατε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