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59" d="100"/>
          <a:sy n="59" d="100"/>
        </p:scale>
        <p:origin x="8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j-lt"/>
                <a:ea typeface="+mj-ea"/>
                <a:cs typeface="+mj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38250" y="4445000"/>
            <a:ext cx="21907500" cy="390379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2B66A7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59949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B66A7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38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+mn-lt"/>
                <a:ea typeface="+mn-ea"/>
                <a:cs typeface="+mn-cs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Avenir Next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Avenir Next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Avenir N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hapter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16</a:t>
            </a:r>
          </a:p>
        </p:txBody>
      </p:sp>
      <p:sp>
        <p:nvSpPr>
          <p:cNvPr id="53" name="Present Active Indicative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 Active Indicative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ὧ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ὧν</a:t>
            </a:r>
          </a:p>
        </p:txBody>
      </p:sp>
      <p:sp>
        <p:nvSpPr>
          <p:cNvPr id="80" name="Parsing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9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πιστεύει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πιστεύεις</a:t>
            </a:r>
          </a:p>
        </p:txBody>
      </p:sp>
      <p:sp>
        <p:nvSpPr>
          <p:cNvPr id="83" name="Parsing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10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πιστεύω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πιστεύω.</a:t>
            </a:r>
          </a:p>
        </p:txBody>
      </p:sp>
      <p:sp>
        <p:nvSpPr>
          <p:cNvPr id="86" name="Warm-up 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α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τὴν φωνὴν αὐτοῦ ἀκούει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τὴν φωνὴν αὐτοῦ ἀκούεις.</a:t>
            </a:r>
          </a:p>
        </p:txBody>
      </p:sp>
      <p:sp>
        <p:nvSpPr>
          <p:cNvPr id="89" name="Warm-up β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β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ἐξουσίαν ἔχει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</a:pPr>
            <a:r>
              <a:t>ἐξουσίαν ἔχει </a:t>
            </a:r>
          </a:p>
          <a:p>
            <a:pPr>
              <a:spcBef>
                <a:spcPts val="0"/>
              </a:spcBef>
            </a:pPr>
            <a:r>
              <a:t>ὁ υἱὸς τοῦ ἀνθρώπου.</a:t>
            </a:r>
          </a:p>
        </p:txBody>
      </p:sp>
      <p:sp>
        <p:nvSpPr>
          <p:cNvPr id="92" name="Warm-up γ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γ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τὸ φῶς τοῦ κόσμου τούτου βλέπουσι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τὸ φῶς τοῦ κόσμου τούτου βλέπουσιν.</a:t>
            </a:r>
          </a:p>
        </p:txBody>
      </p:sp>
      <p:sp>
        <p:nvSpPr>
          <p:cNvPr id="95" name="Warm-up δ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δ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τότε ἀκούομεν τὸν νόμον μετὰ χαρᾶ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τότε ἀκούομεν τὸν νόμον μετὰ χαρᾶς.</a:t>
            </a:r>
          </a:p>
        </p:txBody>
      </p:sp>
      <p:sp>
        <p:nvSpPr>
          <p:cNvPr id="98" name="Warm-up ε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ε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τὸν δὲ νόμον τοῦ κυριοῦ  οὐ λύετε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τὸν δὲ νόμον τοῦ κυριοῦ </a:t>
            </a:r>
            <a:br/>
            <a:r>
              <a:t>οὐ λύετε.</a:t>
            </a:r>
          </a:p>
        </p:txBody>
      </p:sp>
      <p:sp>
        <p:nvSpPr>
          <p:cNvPr id="101" name="Warm-up ζ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ζ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καὶ ἀκούει ὁ τυφλὸς  τὴν φωνή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ἀκούει ὁ τυφλὸς </a:t>
            </a:r>
            <a:br/>
            <a:r>
              <a:t>τὴν φωνήν.</a:t>
            </a:r>
          </a:p>
        </p:txBody>
      </p:sp>
      <p:sp>
        <p:nvSpPr>
          <p:cNvPr id="104" name="Warm-up 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η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τούτῳ ὑμεῖς οὐ πιστεύετε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59850"/>
          </a:xfrm>
          <a:prstGeom prst="rect">
            <a:avLst/>
          </a:prstGeom>
        </p:spPr>
        <p:txBody>
          <a:bodyPr/>
          <a:lstStyle/>
          <a:p>
            <a:r>
              <a:t>τούτῳ ὑμεῖς οὐ πιστεύετε.</a:t>
            </a:r>
          </a:p>
        </p:txBody>
      </p:sp>
      <p:sp>
        <p:nvSpPr>
          <p:cNvPr id="107" name="Translation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λέγουσι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λέγουσιν</a:t>
            </a:r>
          </a:p>
        </p:txBody>
      </p:sp>
      <p:sp>
        <p:nvSpPr>
          <p:cNvPr id="56" name="Parsing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ἀπεκρίθη ὁ ὄχλος, δαιμόνιον ἔχεις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64711"/>
          </a:xfrm>
          <a:prstGeom prst="rect">
            <a:avLst/>
          </a:prstGeom>
        </p:spPr>
        <p:txBody>
          <a:bodyPr/>
          <a:lstStyle/>
          <a:p>
            <a:r>
              <a:t>ἀπεκρίθη ὁ ὄχλος, δαιμόνιον ἔχεις.</a:t>
            </a:r>
          </a:p>
        </p:txBody>
      </p:sp>
      <p:sp>
        <p:nvSpPr>
          <p:cNvPr id="110" name="Translation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2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οὐκ ἔχω ἄνδρα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99636"/>
          </a:xfrm>
          <a:prstGeom prst="rect">
            <a:avLst/>
          </a:prstGeom>
        </p:spPr>
        <p:txBody>
          <a:bodyPr/>
          <a:lstStyle/>
          <a:p>
            <a:r>
              <a:t>οὐκ ἔχω ἄνδρα. </a:t>
            </a:r>
          </a:p>
        </p:txBody>
      </p:sp>
      <p:sp>
        <p:nvSpPr>
          <p:cNvPr id="113" name="Translation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3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τί δὲ βλέπεις τὸ κάρφος (splinter)  τὸ ἐν τῷ ὀφθαλμῷ τοῦ ἀδελφοῦ σου;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τί δὲ βλέπεις τὸ κάρφος </a:t>
            </a:r>
            <a:r>
              <a:rPr>
                <a:solidFill>
                  <a:srgbClr val="A6AAA9"/>
                </a:solidFill>
              </a:rPr>
              <a:t>(splinter) </a:t>
            </a:r>
            <a:br/>
            <a:r>
              <a:t>τὸ ἐν τῷ ὀφθαλμῷ τοῦ ἀδελφοῦ σου;</a:t>
            </a:r>
          </a:p>
        </p:txBody>
      </p:sp>
      <p:sp>
        <p:nvSpPr>
          <p:cNvPr id="116" name="Translation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4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ὁ ὢν (one who is) ἐκ τοῦ θεοῦ  τὰ ῥήματα τοῦ θεοῦ ἀκούει·  διὰ τοῦτο ὑμεῖς οὐκ ἀκούετε,  ὅτι ἐκ τοῦ θεοῦ οὐκ ἐστέ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38184"/>
          </a:xfrm>
          <a:prstGeom prst="rect">
            <a:avLst/>
          </a:prstGeom>
        </p:spPr>
        <p:txBody>
          <a:bodyPr/>
          <a:lstStyle/>
          <a:p>
            <a:r>
              <a:t>ὁ ὢν </a:t>
            </a:r>
            <a:r>
              <a:rPr>
                <a:solidFill>
                  <a:srgbClr val="A6AAA9"/>
                </a:solidFill>
              </a:rPr>
              <a:t>(one who is)</a:t>
            </a:r>
            <a:r>
              <a:t> ἐκ τοῦ θεοῦ </a:t>
            </a:r>
            <a:br/>
            <a:r>
              <a:t>τὰ ῥήματα τοῦ θεοῦ ἀκούει· </a:t>
            </a:r>
            <a:br/>
            <a:r>
              <a:t>διὰ τοῦτο ὑμεῖς οὐκ ἀκούετε, </a:t>
            </a:r>
            <a:br/>
            <a:r>
              <a:t>ὅτι ἐκ τοῦ θεοῦ οὐκ ἐστέ.</a:t>
            </a:r>
          </a:p>
        </p:txBody>
      </p:sp>
      <p:sp>
        <p:nvSpPr>
          <p:cNvPr id="119" name="Translation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5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πάντοτε (always) γὰρ τοὺς πτωχοὺς (poor) ἔχετε μεθ᾿ ἑαυτῶν,  ἐμὲ δὲ οὐ πάντοτε ἔχετε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43542"/>
          </a:xfrm>
          <a:prstGeom prst="rect">
            <a:avLst/>
          </a:prstGeom>
        </p:spPr>
        <p:txBody>
          <a:bodyPr/>
          <a:lstStyle/>
          <a:p>
            <a:r>
              <a:t>πάντοτε </a:t>
            </a:r>
            <a:r>
              <a:rPr>
                <a:solidFill>
                  <a:srgbClr val="A6AAA9"/>
                </a:solidFill>
              </a:rPr>
              <a:t>(always)</a:t>
            </a:r>
            <a:r>
              <a:t> γὰρ τοὺς πτωχοὺς </a:t>
            </a:r>
            <a:r>
              <a:rPr>
                <a:solidFill>
                  <a:srgbClr val="A6AAA9"/>
                </a:solidFill>
              </a:rPr>
              <a:t>(poor)</a:t>
            </a:r>
            <a:r>
              <a:t> ἔχετε μεθ᾿ ἑαυτῶν, </a:t>
            </a:r>
            <a:br/>
            <a:r>
              <a:t>ἐμὲ δὲ οὐ πάντοτε ἔχετε.</a:t>
            </a:r>
          </a:p>
        </p:txBody>
      </p:sp>
      <p:sp>
        <p:nvSpPr>
          <p:cNvPr id="122" name="Transl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6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σὺ πιστεύεις εἰς τὸν υἱὸν τοῦ ἀνθρώπου;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89417"/>
          </a:xfrm>
          <a:prstGeom prst="rect">
            <a:avLst/>
          </a:prstGeom>
        </p:spPr>
        <p:txBody>
          <a:bodyPr/>
          <a:lstStyle/>
          <a:p>
            <a:r>
              <a:t>σὺ πιστεύεις εἰς τὸν υἱὸν τοῦ ἀνθρώπου;</a:t>
            </a:r>
          </a:p>
        </p:txBody>
      </p:sp>
      <p:sp>
        <p:nvSpPr>
          <p:cNvPr id="125" name="Translation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7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λέγω γὰρ ὑμῖν ὅτι οἱ ἄγγελοι αὐτῶν   ἐν οὐρανοῖς διὰ παντὸς (always)  βλέπουσι  τὸ πρόσωπον τοῦ πατρός μου  τοῦ ἐν οὐρανοῖ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λέγω γὰρ ὑμῖν ὅτι οἱ ἄγγελοι αὐτῶν  </a:t>
            </a:r>
            <a:br/>
            <a:r>
              <a:t>ἐν οὐρανοῖς διὰ παντὸς </a:t>
            </a:r>
            <a:r>
              <a:rPr>
                <a:solidFill>
                  <a:srgbClr val="A6AAA9"/>
                </a:solidFill>
              </a:rPr>
              <a:t>(always)</a:t>
            </a:r>
            <a:r>
              <a:t>  βλέπουσι </a:t>
            </a:r>
            <a:br/>
            <a:r>
              <a:t>τὸ πρόσωπον τοῦ πατρός μου </a:t>
            </a:r>
            <a:br/>
            <a:r>
              <a:t>τοῦ ἐν οὐρανοῖς.</a:t>
            </a:r>
          </a:p>
        </p:txBody>
      </p:sp>
      <p:sp>
        <p:nvSpPr>
          <p:cNvPr id="128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λέγω γὰρ ὑμῖν ὅτι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  <a:defRPr sz="8400"/>
            </a:pPr>
            <a:r>
              <a:t>λέγω γὰρ ὑμῖν ὅτι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</a:tabLst>
              <a:defRPr sz="8400"/>
            </a:pPr>
            <a:r>
              <a:t>	οἱ ἄγγελοι αὐτῶν  →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3771900" algn="l"/>
              </a:tabLst>
              <a:defRPr sz="8400"/>
            </a:pPr>
            <a:r>
              <a:t>	ἐν οὐρανοῖς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6438900" algn="l"/>
              </a:tabLst>
              <a:defRPr sz="8400"/>
            </a:pPr>
            <a:r>
              <a:t>	διὰ παντὸς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3644900" algn="l"/>
              </a:tabLst>
              <a:defRPr sz="8400"/>
            </a:pPr>
            <a:r>
              <a:t>	→ βλέπουσι τὸ πρόσωπον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1645900" algn="l"/>
              </a:tabLst>
              <a:defRPr sz="8400"/>
            </a:pPr>
            <a:r>
              <a:t>	τοῦ πατρός μου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4185900" algn="l"/>
              </a:tabLst>
              <a:defRPr sz="8400"/>
            </a:pPr>
            <a:r>
              <a:t>		τοῦ ἐν οὐρανοῖς.</a:t>
            </a:r>
          </a:p>
        </p:txBody>
      </p:sp>
      <p:sp>
        <p:nvSpPr>
          <p:cNvPr id="131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ὑμῶν  δὲ μακάριοι  οἱ ὀφθαλμοὶ ὅτι βλέπουσιν καὶ  τὰ ὦτα (ears) ὑμῶν ὅτι ἀκούουσι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ὑμῶν  δὲ μακάριοι </a:t>
            </a:r>
            <a:br/>
            <a:r>
              <a:t>οἱ ὀφθαλμοὶ ὅτι βλέπουσιν καὶ </a:t>
            </a:r>
            <a:br/>
            <a:r>
              <a:t>τὰ ὦτα </a:t>
            </a:r>
            <a:r>
              <a:rPr>
                <a:solidFill>
                  <a:srgbClr val="A6AAA9"/>
                </a:solidFill>
              </a:rPr>
              <a:t>(ears)</a:t>
            </a:r>
            <a:r>
              <a:t> ὑμῶν ὅτι ἀκούουσιν.</a:t>
            </a:r>
          </a:p>
        </p:txBody>
      </p:sp>
      <p:sp>
        <p:nvSpPr>
          <p:cNvPr id="134" name="Transl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9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λέγουσιν οὖν τῷ τυφλῷ πάλιν, τί σὺ λέγεις περὶ αὐτοῦ, ὅτι ἠνέῳξέν (he/she/it opened) σου τοὺς ὀφθαλμούς;  ὁ δὲ εἶπεν ὅτι προφήτης ἐστί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λέγουσιν οὖν τῷ τυφλῷ πάλιν, τί σὺ λέγεις περὶ αὐτοῦ, ὅτι ἠνέῳξέν </a:t>
            </a:r>
            <a:r>
              <a:rPr>
                <a:solidFill>
                  <a:srgbClr val="A6AAA9"/>
                </a:solidFill>
              </a:rPr>
              <a:t>(he/she/it opened)</a:t>
            </a:r>
            <a:r>
              <a:t> σου τοὺς ὀφθαλμούς; </a:t>
            </a:r>
            <a:br/>
            <a:r>
              <a:t>ὁ δὲ εἶπεν ὅτι προφήτης ἐστίν.</a:t>
            </a:r>
          </a:p>
        </p:txBody>
      </p:sp>
      <p:sp>
        <p:nvSpPr>
          <p:cNvPr id="137" name="Transl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10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ἀκούει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ἀκούει</a:t>
            </a:r>
          </a:p>
        </p:txBody>
      </p:sp>
      <p:sp>
        <p:nvSpPr>
          <p:cNvPr id="59" name="Parsing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2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οὗτός ἐστιν ὁ υἱὸς ὑμῶν, ὃν ὑμεῖς λέγετε  ὅτι τυφλὸς ἐγεννήθη (he/she/it was born); πῶς οὖν βλέπει ἄρτι (now);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οὗτός ἐστιν ὁ υἱὸς ὑμῶν, ὃν ὑμεῖς λέγετε </a:t>
            </a:r>
            <a:br/>
            <a:r>
              <a:t>ὅτι τυφλὸς ἐγεννήθη </a:t>
            </a:r>
            <a:r>
              <a:rPr>
                <a:solidFill>
                  <a:srgbClr val="A6AAA9"/>
                </a:solidFill>
              </a:rPr>
              <a:t>(he/she/it was born)</a:t>
            </a:r>
            <a:r>
              <a:t>; πῶς οὖν βλέπει ἄρτι </a:t>
            </a:r>
            <a:r>
              <a:rPr>
                <a:solidFill>
                  <a:srgbClr val="A6AAA9"/>
                </a:solidFill>
              </a:rPr>
              <a:t>(now)</a:t>
            </a:r>
            <a:r>
              <a:t>;</a:t>
            </a:r>
          </a:p>
        </p:txBody>
      </p:sp>
      <p:sp>
        <p:nvSpPr>
          <p:cNvPr id="140" name="Transl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10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ἀπεκρίθη οὖν ἐκεῖνος, εἰ ἁμαρτωλός (sinner) ἐστιν οὐκ οἶδα (I know)·  ἓν οἶδα ὅτι  τυφλὸς ὢν (even though I was)  ἄρτι βλέπω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9500"/>
            </a:pPr>
            <a:r>
              <a:t>ἀπεκρίθη οὖν ἐκεῖνος, εἰ ἁμαρτωλός </a:t>
            </a:r>
            <a:r>
              <a:rPr>
                <a:solidFill>
                  <a:srgbClr val="A6AAA9"/>
                </a:solidFill>
              </a:rPr>
              <a:t>(sinner)</a:t>
            </a:r>
            <a:r>
              <a:t> ἐστιν οὐκ οἶδα </a:t>
            </a:r>
            <a:r>
              <a:rPr>
                <a:solidFill>
                  <a:srgbClr val="A6AAA9"/>
                </a:solidFill>
              </a:rPr>
              <a:t>(I know)</a:t>
            </a:r>
            <a:r>
              <a:t>· </a:t>
            </a:r>
            <a:br/>
            <a:r>
              <a:t>ἓν οἶδα ὅτι </a:t>
            </a:r>
            <a:br/>
            <a:r>
              <a:t>τυφλὸς ὢν </a:t>
            </a:r>
            <a:r>
              <a:rPr>
                <a:solidFill>
                  <a:srgbClr val="A6AAA9"/>
                </a:solidFill>
              </a:rPr>
              <a:t>(even though I was) </a:t>
            </a:r>
            <a:r>
              <a:t> ἄρτι βλέπω.</a:t>
            </a:r>
          </a:p>
        </p:txBody>
      </p:sp>
      <p:sp>
        <p:nvSpPr>
          <p:cNvPr id="143" name="Transl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10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πιστὸν τὸ ρῆμα τοῦτο· διὰ τὴν πίστιν ὑμῶν ἐν τῷ υἱῷ τοῦ θεοῦ εἰρήνην τε καὶ χαρὰν  ἐν τῷ πνεύματι τῷ ἁγίῳ ἔχετε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πιστὸν τὸ ρῆμα τοῦτο· διὰ τὴν πίστιν ὑμῶν ἐν τῷ υἱῷ τοῦ θεοῦ εἰρήνην τε καὶ χαρὰν </a:t>
            </a:r>
            <a:br/>
            <a:r>
              <a:t>ἐν τῷ πνεύματι τῷ ἁγίῳ ἔχετε.</a:t>
            </a:r>
          </a:p>
        </p:txBody>
      </p:sp>
      <p:sp>
        <p:nvSpPr>
          <p:cNvPr id="146" name="Additional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11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ὅτε δὲ τῶν λόγων τῶν καλῶν τοῦ θεοῦ ἀκούομεν, ταῦτα πάντα πιστεύομεν,  ἔχουσιν γὰρ ἡμῖν τὴν ἐπαγγελίαν  τῆς αἰωνίας ζωῆ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ὅτε δὲ τῶν λόγων τῶν καλῶν τοῦ θεοῦ ἀκούομεν, ταῦτα πάντα πιστεύομεν, </a:t>
            </a:r>
            <a:br/>
            <a:r>
              <a:t>ἔχουσιν γὰρ ἡμῖν τὴν ἐπαγγελίαν </a:t>
            </a:r>
            <a:br/>
            <a:r>
              <a:t>τῆς αἰωνίας ζωῆς.</a:t>
            </a:r>
          </a:p>
        </p:txBody>
      </p:sp>
      <p:sp>
        <p:nvSpPr>
          <p:cNvPr id="149" name="Additional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12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πιστεύομε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πιστεύομεν</a:t>
            </a:r>
          </a:p>
        </p:txBody>
      </p:sp>
      <p:sp>
        <p:nvSpPr>
          <p:cNvPr id="62" name="Parsing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3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λύει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λύεις</a:t>
            </a:r>
          </a:p>
        </p:txBody>
      </p:sp>
      <p:sp>
        <p:nvSpPr>
          <p:cNvPr id="65" name="Parsing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4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ἀκούω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ἀκούω</a:t>
            </a:r>
          </a:p>
        </p:txBody>
      </p:sp>
      <p:sp>
        <p:nvSpPr>
          <p:cNvPr id="68" name="Parsing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5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βλέπουσι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βλέπουσι</a:t>
            </a:r>
          </a:p>
        </p:txBody>
      </p:sp>
      <p:sp>
        <p:nvSpPr>
          <p:cNvPr id="71" name="Parsing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6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λύει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λύει</a:t>
            </a:r>
          </a:p>
        </p:txBody>
      </p:sp>
      <p:sp>
        <p:nvSpPr>
          <p:cNvPr id="74" name="Parsing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λέγετε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λέγετε</a:t>
            </a:r>
          </a:p>
        </p:txBody>
      </p:sp>
      <p:sp>
        <p:nvSpPr>
          <p:cNvPr id="77" name="Parsing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8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Avenir Next"/>
        <a:ea typeface="Avenir Next"/>
        <a:cs typeface="Avenir N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Avenir Next"/>
        <a:ea typeface="Avenir Next"/>
        <a:cs typeface="Avenir N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</Words>
  <Application>Microsoft Macintosh PowerPoint</Application>
  <PresentationFormat>Custom</PresentationFormat>
  <Paragraphs>73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Avenir Next</vt:lpstr>
      <vt:lpstr>Helvetica</vt:lpstr>
      <vt:lpstr>Helvetica Neue</vt:lpstr>
      <vt:lpstr>Lucida Grande</vt:lpstr>
      <vt:lpstr>Times New Roman</vt:lpstr>
      <vt:lpstr>White</vt:lpstr>
      <vt:lpstr>Chapter 16</vt:lpstr>
      <vt:lpstr>Parsing 1</vt:lpstr>
      <vt:lpstr>Parsing 2</vt:lpstr>
      <vt:lpstr>Parsing 3</vt:lpstr>
      <vt:lpstr>Parsing 4</vt:lpstr>
      <vt:lpstr>Parsing 5</vt:lpstr>
      <vt:lpstr>Parsing 6</vt:lpstr>
      <vt:lpstr>Parsing 7</vt:lpstr>
      <vt:lpstr>Parsing 8</vt:lpstr>
      <vt:lpstr>Parsing 9</vt:lpstr>
      <vt:lpstr>Parsing 10</vt:lpstr>
      <vt:lpstr>Warm-up α</vt:lpstr>
      <vt:lpstr>Warm-up β</vt:lpstr>
      <vt:lpstr>Warm-up γ</vt:lpstr>
      <vt:lpstr>Warm-up δ</vt:lpstr>
      <vt:lpstr>Warm-up ε</vt:lpstr>
      <vt:lpstr>Warm-up ζ</vt:lpstr>
      <vt:lpstr>Warm-up η</vt:lpstr>
      <vt:lpstr>Translation 1</vt:lpstr>
      <vt:lpstr>Translation 2</vt:lpstr>
      <vt:lpstr>Translation 3</vt:lpstr>
      <vt:lpstr>Translation 4</vt:lpstr>
      <vt:lpstr>Translation 5</vt:lpstr>
      <vt:lpstr>Translation 6</vt:lpstr>
      <vt:lpstr>Translation 7</vt:lpstr>
      <vt:lpstr>Translation 8</vt:lpstr>
      <vt:lpstr>Translation 8</vt:lpstr>
      <vt:lpstr>Translation 9</vt:lpstr>
      <vt:lpstr>Translation 10</vt:lpstr>
      <vt:lpstr>Translation 10</vt:lpstr>
      <vt:lpstr>Translation 10</vt:lpstr>
      <vt:lpstr>Additional 11</vt:lpstr>
      <vt:lpstr>Additional 12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16</dc:title>
  <cp:lastModifiedBy>Microsoft Office User</cp:lastModifiedBy>
  <cp:revision>1</cp:revision>
  <dcterms:modified xsi:type="dcterms:W3CDTF">2018-12-11T18:15:50Z</dcterms:modified>
</cp:coreProperties>
</file>