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65406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363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2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24</a:t>
            </a:r>
          </a:p>
        </p:txBody>
      </p:sp>
      <p:sp>
        <p:nvSpPr>
          <p:cNvPr id="52" name="Aorist and Future Passive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Aorist and Future Passive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ἐγράφη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ἐγράφη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σωθήσεσθ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σωθήσεσθε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αὐτὸς ἠγέρθη  ἀπὸ τῶν νεκρ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αὐτὸς ἠγέρθη </a:t>
            </a:r>
            <a:br/>
            <a:r>
              <a:t>ἀπὸ τῶν νεκρῶν.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ἐκεῖ σοι λαληθήσεται  περὶ πάντω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ἐκεῖ σοι λαληθήσεται </a:t>
            </a:r>
            <a:br/>
            <a:r>
              <a:t>περὶ πάντων.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κηρυχθήσεται  τοῦτο τὸ εὐαγγέλιο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κηρυχθήσεται </a:t>
            </a:r>
            <a:br/>
            <a:r>
              <a:t>τοῦτο τὸ εὐαγγέλιον.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ἡ δὲ ἀπεκρίθη καὶ λέγει αὐτῷ, κύριε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ἡ δὲ ἀπεκρίθη καὶ λέγει αὐτῷ, κύριε.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ἐν τούτῳ ἐδοξάσθη  ὁ πατήρ μ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ἐν τούτῳ ἐδοξάσθη </a:t>
            </a:r>
            <a:br/>
            <a:r>
              <a:t>ὁ πατήρ μου.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ὁ οἶκός μου  οἶκος προσευχῆς (prayer) κληθήσετα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οἶκός μου </a:t>
            </a:r>
            <a:br/>
            <a:r>
              <a:t>οἶκος προσευχῆς </a:t>
            </a:r>
            <a:r>
              <a:rPr>
                <a:solidFill>
                  <a:srgbClr val="A6AAA9"/>
                </a:solidFill>
              </a:rPr>
              <a:t>(prayer)</a:t>
            </a:r>
            <a:r>
              <a:t> κληθήσεται.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ὅτε δὲ ἐξεβλήθη ὁ ὄχλος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ὅτε δὲ ἐξεβλήθη ὁ ὄχλος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καὶ συνήχθησαν πολλοὶ ...  καὶ ἐλάλει αὐτοῖς τὸν λόγο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συνήχθησαν πολλοὶ ... </a:t>
            </a:r>
            <a:br/>
            <a:r>
              <a:t>καὶ ἐλάλει αὐτοῖς τὸν λόγον.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ἐπιστεύθημ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ἐπιστεύθημεν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ὁ δὲ ἀγαπῶν (one who loves) με ἀγαπηθήσεται ὑπὸ τοῦ πατρός μου,  κἀγὼ ἀγαπήσω αὐτ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δὲ ἀγαπῶν </a:t>
            </a:r>
            <a:r>
              <a:rPr>
                <a:solidFill>
                  <a:srgbClr val="A6AAA9"/>
                </a:solidFill>
              </a:rPr>
              <a:t>(one who loves)</a:t>
            </a:r>
            <a:r>
              <a:t> με ἀγαπηθήσεται ὑπὸ τοῦ πατρός μου, </a:t>
            </a:r>
            <a:br/>
            <a:r>
              <a:t>κἀγὼ ἀγαπήσω αὐτόν.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καὶ ἐγένετο ἐν ἐκείναις ταῖς ἡμέραις  ἦλθεν Ἰησοῦς ἀπὸ Ναζαρὲτ τῆς Γαλιλαίας καὶ ἐβαπτίσθη εἰς τὸν Ἰορδάνην  ὑπὸ Ἰωάνν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ἐγένετο ἐν ἐκείναις ταῖς ἡμέραις </a:t>
            </a:r>
            <a:br/>
            <a:r>
              <a:t>ἦλθεν Ἰησοῦς ἀπὸ Ναζαρὲτ τῆς Γαλιλαίας καὶ ἐβαπτίσθη εἰς τὸν Ἰορδάνην </a:t>
            </a:r>
            <a:br/>
            <a:r>
              <a:t>ὑπὸ Ἰωάννου.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ἤγαγεν αὐτὸν πρὸς τὸν Ἰησοῦν....  ὁ Ἰησοῦς εἶπεν, σὺ εἶ Σίμων  ὁ υἱὸς Ἰωάννου· σὺ κληθήσῃ Κηφᾶς,  ὃ ἑρμηνεύεται (is translated as) Πέτρο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ἤγαγεν αὐτὸν πρὸς τὸν Ἰησοῦν.... </a:t>
            </a:r>
            <a:br/>
            <a:r>
              <a:t>ὁ Ἰησοῦς εἶπεν, σὺ εἶ Σίμων </a:t>
            </a:r>
            <a:br/>
            <a:r>
              <a:t>ὁ υἱὸς Ἰωάννου· σὺ κληθήσῃ Κηφᾶς, </a:t>
            </a:r>
            <a:br/>
            <a:r>
              <a:t>ὃ ἑρμηνεύεται </a:t>
            </a:r>
            <a:r>
              <a:rPr>
                <a:solidFill>
                  <a:srgbClr val="A6AAA9"/>
                </a:solidFill>
              </a:rPr>
              <a:t>(is translated as)</a:t>
            </a:r>
            <a:r>
              <a:t> Πέτρος.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οὐκ ἔστιν ὧδε, ἠγέρθη γὰρ καθὼς εἶπ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οὐκ ἔστιν ὧδε, ἠγέρθη γὰρ καθὼς εἶπεν.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καὶ ἐπορεύθησαν ἕκαστος  εἰς τὸν οἶκον αὐτοῦ,  Ἰησοῦς δὲ ἐπορεύθη  εἰς τὸ ὄρος τῶν ἐλαιῶν (olives)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ἐπορεύθησαν ἕκαστος </a:t>
            </a:r>
            <a:br/>
            <a:r>
              <a:t>εἰς τὸν οἶκον αὐτοῦ, </a:t>
            </a:r>
            <a:br/>
            <a:r>
              <a:t>Ἰησοῦς δὲ ἐπορεύθη </a:t>
            </a:r>
            <a:br/>
            <a:r>
              <a:t>εἰς τὸ ὄρος τῶν ἐλαιῶν </a:t>
            </a:r>
            <a:r>
              <a:rPr>
                <a:solidFill>
                  <a:srgbClr val="A6AAA9"/>
                </a:solidFill>
              </a:rPr>
              <a:t>(olives)</a:t>
            </a:r>
            <a:r>
              <a:t>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ἔλεγεν  γὰρ ὅτι ἐὰν ἅψωμαι (I touch)  κἂν (even) τῶν ἱματίων αὐτοῦ σωθήσομα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ἔλεγεν  γὰρ ὅτι ἐὰν ἅψωμαι </a:t>
            </a:r>
            <a:r>
              <a:rPr>
                <a:solidFill>
                  <a:srgbClr val="A6AAA9"/>
                </a:solidFill>
              </a:rPr>
              <a:t>(I touch)</a:t>
            </a:r>
            <a:r>
              <a:t> </a:t>
            </a:r>
            <a:br/>
            <a:r>
              <a:t>κἂν </a:t>
            </a:r>
            <a:r>
              <a:rPr>
                <a:solidFill>
                  <a:srgbClr val="A6AAA9"/>
                </a:solidFill>
              </a:rPr>
              <a:t>(even)</a:t>
            </a:r>
            <a:r>
              <a:t> τῶν ἱματίων αὐτοῦ σωθήσομαι.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ὁ μὲν υἱὸς τοῦ ἀνθρώπου ὑπάγει καθὼς γέγραπται (he/she/it is written) περὶ αὐτοῦ,  οὐαὶ (woe) δὲ τῷ ἀνθρώπῳ ἐκείνῳ δι᾽ οὗ  ὁ υἱὸς τοῦ ἀνθρώπου παραδίδοται (he/she/it is betrayed)· καλὸν  αὐτῷ εἰ οὐκ ἐγεννήθη ὁ ἄνθρωπος ἐκεῖνο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7500"/>
            </a:pPr>
            <a:r>
              <a:t>ὁ μὲν υἱὸς τοῦ ἀνθρώπου ὑπάγει καθὼς γέγραπται </a:t>
            </a:r>
            <a:r>
              <a:rPr>
                <a:solidFill>
                  <a:srgbClr val="A6AAA9"/>
                </a:solidFill>
              </a:rPr>
              <a:t>(he/she/it is written)</a:t>
            </a:r>
            <a:r>
              <a:t> περὶ αὐτοῦ, </a:t>
            </a:r>
            <a:br/>
            <a:r>
              <a:t>οὐαὶ </a:t>
            </a:r>
            <a:r>
              <a:rPr>
                <a:solidFill>
                  <a:srgbClr val="A6AAA9"/>
                </a:solidFill>
              </a:rPr>
              <a:t>(woe)</a:t>
            </a:r>
            <a:r>
              <a:t> δὲ τῷ ἀνθρώπῳ ἐκείνῳ δι᾽ οὗ </a:t>
            </a:r>
            <a:br/>
            <a:r>
              <a:t>ὁ υἱὸς τοῦ ἀνθρώπου παραδίδοται </a:t>
            </a:r>
            <a:r>
              <a:rPr>
                <a:solidFill>
                  <a:srgbClr val="A6AAA9"/>
                </a:solidFill>
              </a:rPr>
              <a:t>(he/she/it is betrayed)</a:t>
            </a:r>
            <a:r>
              <a:t>· καλὸν  αὐτῷ εἰ οὐκ ἐγεννήθη ὁ ἄνθρωπος ἐκεῖνος.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πάλιν δὲ ὄψομαι ὑμᾶς,  καὶ χαρήσεται ὑμῶν ἡ καρδία,  καὶ τὴν χαρὰν ὑμῶν οὐδεὶς αἴρει ἀφ᾽ ὑμ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πάλιν δὲ ὄψομαι ὑμᾶς, </a:t>
            </a:r>
            <a:br/>
            <a:r>
              <a:t>καὶ χαρήσεται ὑμῶν ἡ καρδία, </a:t>
            </a:r>
            <a:br/>
            <a:r>
              <a:t>καὶ τὴν χαρὰν ὑμῶν οὐδεὶς αἴρει ἀφ᾽ ὑμῶν.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καὶ ἐζήτουν αὐτὸν κρατῆσαι (to arrest),  καὶ ἐφοβήθησαν τὸν ὄχλον, ἔγνωσαν γὰρ ὅτι πρὸς αὐτοὺς τὴν παραβολὴν εἶπ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ἐζήτουν αὐτὸν κρατῆσαι </a:t>
            </a:r>
            <a:r>
              <a:rPr>
                <a:solidFill>
                  <a:srgbClr val="A6AAA9"/>
                </a:solidFill>
              </a:rPr>
              <a:t>(to arrest)</a:t>
            </a:r>
            <a:r>
              <a:t>, </a:t>
            </a:r>
            <a:br/>
            <a:r>
              <a:t>καὶ ἐφοβήθησαν τὸν ὄχλον, ἔγνωσαν γὰρ ὅτι πρὸς αὐτοὺς τὴν παραβολὴν εἶπεν.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ἐχάρημεν γὰρ ἐγὼ καὶ ἡ γυνή μου  ὅτι μετὰ ἑπτὰ ἡμέρας ἕξομεν οἰκίαν  ἐπὶ τοῖς ὄρεσιν τοῖς περὶ ταύτην τὴν πόλ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ἐχάρημεν γὰρ ἐγὼ καὶ ἡ γυνή μου </a:t>
            </a:r>
            <a:br/>
            <a:r>
              <a:t>ὅτι μετὰ ἑπτὰ ἡμέρας ἕξομεν οἰκίαν </a:t>
            </a:r>
            <a:br/>
            <a:r>
              <a:t>ἐπὶ τοῖς ὄρεσιν τοῖς περὶ ταύτην τὴν πόλιν.</a:t>
            </a:r>
          </a:p>
        </p:txBody>
      </p:sp>
      <p:sp>
        <p:nvSpPr>
          <p:cNvPr id="136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τηρηθήσετα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τηρηθήσεται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ὅτε οἱ δοῦλοι τοῦ θεοῦ ἐν ταῖς συναγώγαις τὸ εὐαγγέλιον ἔκήρυξαν, τινὲς ἐκ τῆς πόλεως ἐβλήθησαν ὑπὸ τῶν Φαρισαίων  καὶ ἄλλοι ἀπεκτάνθησα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ὅτε οἱ δοῦλοι τοῦ θεοῦ ἐν ταῖς συναγώγαις τὸ εὐαγγέλιον ἔκήρυξαν, τινὲς ἐκ τῆς πόλεως ἐβλήθησαν ὑπὸ τῶν Φαρισαίων </a:t>
            </a:r>
            <a:br/>
            <a:r>
              <a:t>καὶ ἄλλοι ἀπεκτάνθησαν.</a:t>
            </a:r>
          </a:p>
        </p:txBody>
      </p:sp>
      <p:sp>
        <p:nvSpPr>
          <p:cNvPr id="139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ἐβλήθη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ἐβλήθητε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κριθήσεσθ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κριθήσεσθε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ἠκούσθη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ἠκούσθητε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συνήχθη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συνήχθη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ἀπεκρίθησα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ἀπεκρίθησαν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βλέψει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βλέψεις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