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1pPr>
    <a:lvl2pPr marL="1841500" marR="0" indent="-9525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2pPr>
    <a:lvl3pPr marL="2309695" marR="0" indent="-785695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3pPr>
    <a:lvl4pPr marL="3090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4pPr>
    <a:lvl5pPr marL="36745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5pPr>
    <a:lvl6pPr marL="40301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6pPr>
    <a:lvl7pPr marL="43857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7pPr>
    <a:lvl8pPr marL="4741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8pPr>
    <a:lvl9pPr marL="50969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8F44A2F1-9E1F-4B54-A3A2-5F16C0AD49E2}" styleName="">
    <a:tblBg/>
    <a:wholeTb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" name="Shape 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5"/>
          </a:xfrm>
          <a:prstGeom prst="line">
            <a:avLst/>
          </a:prstGeom>
          <a:ln w="50800">
            <a:solidFill>
              <a:srgbClr val="A6AAA9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3" name="Title Text"/>
          <p:cNvSpPr txBox="1"/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4" name="Body Level One…"/>
          <p:cNvSpPr txBox="1"/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+mj-lt"/>
                <a:ea typeface="+mj-ea"/>
                <a:cs typeface="+mj-cs"/>
                <a:sym typeface="Helvetica Neue"/>
              </a:defRPr>
            </a:lvl1pPr>
            <a:lvl2pPr marL="0" indent="0" algn="ctr">
              <a:spcBef>
                <a:spcPts val="3600"/>
              </a:spcBef>
              <a:buSzTx/>
              <a:buNone/>
              <a:defRPr sz="90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/>
          <p:nvPr>
            <p:ph type="body" sz="half" idx="1"/>
          </p:nvPr>
        </p:nvSpPr>
        <p:spPr>
          <a:xfrm>
            <a:off x="1238250" y="4463950"/>
            <a:ext cx="21907500" cy="3908062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/>
          <p:nvPr>
            <p:ph type="body" idx="1"/>
          </p:nvPr>
        </p:nvSpPr>
        <p:spPr>
          <a:xfrm>
            <a:off x="1257300" y="3276600"/>
            <a:ext cx="21907500" cy="8179396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144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257300" y="3276600"/>
            <a:ext cx="21907500" cy="94520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2pPr marL="2146300" indent="-889000" algn="l">
              <a:lnSpc>
                <a:spcPct val="100000"/>
              </a:lnSpc>
              <a:spcBef>
                <a:spcPts val="1800"/>
              </a:spcBef>
              <a:buSzPct val="75000"/>
              <a:buChar char="•"/>
              <a:defRPr sz="7200">
                <a:latin typeface="+mn-lt"/>
                <a:ea typeface="+mn-ea"/>
                <a:cs typeface="+mn-cs"/>
                <a:sym typeface="Avenir Next"/>
              </a:defRPr>
            </a:lvl2pPr>
            <a:lvl3pPr marL="3052233" indent="-740833" algn="l">
              <a:lnSpc>
                <a:spcPct val="100000"/>
              </a:lnSpc>
              <a:spcBef>
                <a:spcPts val="4000"/>
              </a:spcBef>
              <a:buSzPct val="75000"/>
              <a:buChar char="•"/>
              <a:defRPr sz="6000">
                <a:latin typeface="+mn-lt"/>
                <a:ea typeface="+mn-ea"/>
                <a:cs typeface="+mn-cs"/>
                <a:sym typeface="Avenir Next"/>
              </a:defRPr>
            </a:lvl3pPr>
            <a:lvl4pPr marL="2762945" indent="-654745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2"/>
              </a:buBlip>
              <a:defRPr sz="4800">
                <a:latin typeface="+mn-lt"/>
                <a:ea typeface="+mn-ea"/>
                <a:cs typeface="+mn-cs"/>
                <a:sym typeface="Avenir Next"/>
              </a:defRPr>
            </a:lvl4pPr>
            <a:lvl5pPr marL="3347146" indent="-654746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2"/>
              </a:buBlip>
              <a:defRPr sz="4800">
                <a:latin typeface="+mn-lt"/>
                <a:ea typeface="+mn-ea"/>
                <a:cs typeface="+mn-cs"/>
                <a:sym typeface="Avenir Next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/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6200" tIns="76200" rIns="76200" bIns="76200" anchor="b"/>
          <a:lstStyle/>
          <a:p>
            <a:pPr/>
            <a:r>
              <a:t>Title Text</a:t>
            </a:r>
          </a:p>
        </p:txBody>
      </p:sp>
      <p:sp>
        <p:nvSpPr>
          <p:cNvPr id="5" name="Slide Number"/>
          <p:cNvSpPr txBox="1"/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buSzTx/>
              <a:defRPr sz="6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</p:sldLayoutIdLst>
  <p:transition xmlns:p14="http://schemas.microsoft.com/office/powerpoint/2010/main" spd="med" advClick="1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228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457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685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9144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11430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1371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1600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1828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hapter 1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Chapter 17</a:t>
            </a:r>
          </a:p>
        </p:txBody>
      </p:sp>
      <p:sp>
        <p:nvSpPr>
          <p:cNvPr id="52" name="Contract Verbs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Contract Verbs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λαλεῖτε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λαλεῖτε</a:t>
            </a:r>
          </a:p>
        </p:txBody>
      </p:sp>
      <p:sp>
        <p:nvSpPr>
          <p:cNvPr id="79" name="Parsing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ποιεῖ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ποιεῖ</a:t>
            </a:r>
          </a:p>
        </p:txBody>
      </p:sp>
      <p:sp>
        <p:nvSpPr>
          <p:cNvPr id="82" name="Parsing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τὰς ἐντολὰς αὐτοῦ τηροῦμε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τὰς ἐντολὰς αὐτοῦ τηροῦμεν.</a:t>
            </a:r>
          </a:p>
        </p:txBody>
      </p:sp>
      <p:sp>
        <p:nvSpPr>
          <p:cNvPr id="85" name="Warm-up α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α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οὐ ποιῶ τὰ ἔργα  τοῦ πατρός μου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οὐ ποιῶ τὰ ἔργα </a:t>
            </a:r>
            <a:br/>
            <a:r>
              <a:t>τοῦ πατρός μου.</a:t>
            </a:r>
          </a:p>
        </p:txBody>
      </p:sp>
      <p:sp>
        <p:nvSpPr>
          <p:cNvPr id="88" name="Warm-up β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β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ζητοῦσίν σε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ζητοῦσίν σε.</a:t>
            </a:r>
          </a:p>
        </p:txBody>
      </p:sp>
      <p:sp>
        <p:nvSpPr>
          <p:cNvPr id="91" name="Warm-up γ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γ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ἀγαπᾷς με;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ἀγαπᾷς με;</a:t>
            </a:r>
          </a:p>
        </p:txBody>
      </p:sp>
      <p:sp>
        <p:nvSpPr>
          <p:cNvPr id="94" name="Warm-up δ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δ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τὸ σάββατον οὐ τηρεῖ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τὸ σάββατον οὐ τηρεῖ.</a:t>
            </a:r>
          </a:p>
        </p:txBody>
      </p:sp>
      <p:sp>
        <p:nvSpPr>
          <p:cNvPr id="97" name="Warm-up ε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ε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τί λαλεῖς μετ᾽ αὐτῆς;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τί λαλεῖς μετ᾽ αὐτῆς;</a:t>
            </a:r>
          </a:p>
        </p:txBody>
      </p:sp>
      <p:sp>
        <p:nvSpPr>
          <p:cNvPr id="100" name="Warm-up ζ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ζ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ἀγαπῶμεν τὰ τέκνα τοῦ θεοῦ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ἀγαπῶμεν τὰ τέκνα τοῦ θεοῦ.</a:t>
            </a:r>
          </a:p>
        </p:txBody>
      </p:sp>
      <p:sp>
        <p:nvSpPr>
          <p:cNvPr id="103" name="Warm-up η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η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Τί δέ με καλεῖτε, κύριε, κύριε,  καὶ οὐ ποιεῖτε ἃ λέγω;"/>
          <p:cNvSpPr txBox="1"/>
          <p:nvPr>
            <p:ph type="body" idx="1"/>
          </p:nvPr>
        </p:nvSpPr>
        <p:spPr>
          <a:xfrm>
            <a:off x="1257300" y="3276600"/>
            <a:ext cx="21907500" cy="8198347"/>
          </a:xfrm>
          <a:prstGeom prst="rect">
            <a:avLst/>
          </a:prstGeom>
        </p:spPr>
        <p:txBody>
          <a:bodyPr/>
          <a:lstStyle/>
          <a:p>
            <a:pPr/>
            <a:r>
              <a:t>Τί δέ με καλεῖτε, κύριε, κύριε, </a:t>
            </a:r>
            <a:br/>
            <a:r>
              <a:t>καὶ οὐ ποιεῖτε ἃ λέγω;</a:t>
            </a:r>
          </a:p>
        </p:txBody>
      </p:sp>
      <p:sp>
        <p:nvSpPr>
          <p:cNvPr id="106" name="Translation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λαλοῦμε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λαλοῦμεν</a:t>
            </a:r>
          </a:p>
        </p:txBody>
      </p:sp>
      <p:sp>
        <p:nvSpPr>
          <p:cNvPr id="55" name="Parsing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οἱ μαθηταὶ εἶπαν (they said) αὐτῳ,  διὰ τί (why) ἐν παραβολαῖς λαλεῖς αὐτοῖς;"/>
          <p:cNvSpPr txBox="1"/>
          <p:nvPr>
            <p:ph type="body" idx="1"/>
          </p:nvPr>
        </p:nvSpPr>
        <p:spPr>
          <a:xfrm>
            <a:off x="1257300" y="3276600"/>
            <a:ext cx="21907500" cy="8202613"/>
          </a:xfrm>
          <a:prstGeom prst="rect">
            <a:avLst/>
          </a:prstGeom>
        </p:spPr>
        <p:txBody>
          <a:bodyPr/>
          <a:lstStyle/>
          <a:p>
            <a:pPr/>
            <a:r>
              <a:t>οἱ μαθηταὶ εἶπαν </a:t>
            </a:r>
            <a:r>
              <a:rPr>
                <a:solidFill>
                  <a:srgbClr val="A6AAA9"/>
                </a:solidFill>
              </a:rPr>
              <a:t>(they said)</a:t>
            </a:r>
            <a:r>
              <a:t> αὐτῳ, </a:t>
            </a:r>
            <a:br/>
            <a:r>
              <a:t>διὰ τί </a:t>
            </a:r>
            <a:r>
              <a:rPr>
                <a:solidFill>
                  <a:srgbClr val="A6AAA9"/>
                </a:solidFill>
              </a:rPr>
              <a:t>(why)</a:t>
            </a:r>
            <a:r>
              <a:t> ἐν παραβολαῖς λαλεῖς αὐτοῖς;</a:t>
            </a:r>
          </a:p>
        </p:txBody>
      </p:sp>
      <p:sp>
        <p:nvSpPr>
          <p:cNvPr id="109" name="Translation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ἡμεῖς οἴδαμεν ὅτι μεταβεβήκαμεν (we have passed) ἐκ τοῦ θανάτου εἰς τὴν ζωήν  ὅτι ἀγαπῶμεν  τοὺς ἀδελφού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ἡμεῖς οἴδαμεν ὅτι μεταβεβήκαμεν </a:t>
            </a:r>
            <a:r>
              <a:rPr>
                <a:solidFill>
                  <a:srgbClr val="A6AAA9"/>
                </a:solidFill>
              </a:rPr>
              <a:t>(we have passed)</a:t>
            </a:r>
            <a:r>
              <a:t> ἐκ τοῦ θανάτου εἰς τὴν ζωήν </a:t>
            </a:r>
            <a:br/>
            <a:r>
              <a:t>ὅτι ἀγαπῶμεν  τοὺς ἀδελφούς.</a:t>
            </a:r>
          </a:p>
        </p:txBody>
      </p:sp>
      <p:sp>
        <p:nvSpPr>
          <p:cNvPr id="112" name="Translation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ὁ πατὴρ ἀγαπᾷ τὸν υἱὸν καὶ πάντα δέδωκεν (he/she/it has given) ἐν τῇ χειρὶ αὐτοῦ."/>
          <p:cNvSpPr txBox="1"/>
          <p:nvPr>
            <p:ph type="body" idx="1"/>
          </p:nvPr>
        </p:nvSpPr>
        <p:spPr>
          <a:xfrm>
            <a:off x="1257300" y="3276600"/>
            <a:ext cx="21907500" cy="8173542"/>
          </a:xfrm>
          <a:prstGeom prst="rect">
            <a:avLst/>
          </a:prstGeom>
        </p:spPr>
        <p:txBody>
          <a:bodyPr/>
          <a:lstStyle/>
          <a:p>
            <a:pPr/>
            <a:r>
              <a:t>ὁ πατὴρ ἀγαπᾷ τὸν υἱὸν καὶ πάντα δέδωκεν </a:t>
            </a:r>
            <a:r>
              <a:rPr>
                <a:solidFill>
                  <a:srgbClr val="A6AAA9"/>
                </a:solidFill>
              </a:rPr>
              <a:t>(he/she/it has given)</a:t>
            </a:r>
            <a:r>
              <a:t> ἐν τῇ χειρὶ αὐτοῦ.</a:t>
            </a:r>
          </a:p>
        </p:txBody>
      </p:sp>
      <p:sp>
        <p:nvSpPr>
          <p:cNvPr id="115" name="Translation 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αὐτοὶ ἐκ τοῦ κόσμου εἰσίν,  διὰ τοῦτο ἐκ τοῦ κόσμου λαλοῦσιν  καὶ ὁ κόσμος αὐτῶν ἀκούει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αὐτοὶ ἐκ τοῦ κόσμου εἰσίν, </a:t>
            </a:r>
            <a:br/>
            <a:r>
              <a:t>διὰ τοῦτο ἐκ τοῦ κόσμου λαλοῦσιν </a:t>
            </a:r>
            <a:br/>
            <a:r>
              <a:t>καὶ ὁ κόσμος αὐτῶν ἀκούει.</a:t>
            </a:r>
          </a:p>
        </p:txBody>
      </p:sp>
      <p:sp>
        <p:nvSpPr>
          <p:cNvPr id="118" name="Translation 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σὺ πιστεύεις ὅτι εἷς ἐστιν ὁ θεός.  καλῶς (well) ποιεῖς. καὶ τὰ δαιμόνια πιστεύουσιν καὶ φρίσσουσιν (they shudder)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σὺ πιστεύεις ὅτι εἷς ἐστιν ὁ θεός. </a:t>
            </a:r>
            <a:br/>
            <a:r>
              <a:t>καλῶς </a:t>
            </a:r>
            <a:r>
              <a:rPr>
                <a:solidFill>
                  <a:srgbClr val="A6AAA9"/>
                </a:solidFill>
              </a:rPr>
              <a:t>(well)</a:t>
            </a:r>
            <a:r>
              <a:t> ποιεῖς. καὶ τὰ δαιμόνια πιστεύουσιν καὶ φρίσσουσιν </a:t>
            </a:r>
            <a:r>
              <a:rPr>
                <a:solidFill>
                  <a:srgbClr val="A6AAA9"/>
                </a:solidFill>
              </a:rPr>
              <a:t>(they shudder)</a:t>
            </a:r>
            <a:r>
              <a:t>.</a:t>
            </a:r>
          </a:p>
        </p:txBody>
      </p:sp>
      <p:sp>
        <p:nvSpPr>
          <p:cNvPr id="121" name="Translation 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ὁ μὴ ἀγαπῶν (one who loves) με  τοὺς λόγους μου οὐ τηρεῖ· καὶ ὁ λόγος  ὃν ἀκούετε οὐκ ἔστιν ἐμὸ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ὁ μὴ ἀγαπῶν </a:t>
            </a:r>
            <a:r>
              <a:rPr>
                <a:solidFill>
                  <a:srgbClr val="A6AAA9"/>
                </a:solidFill>
              </a:rPr>
              <a:t>(one who loves)</a:t>
            </a:r>
            <a:r>
              <a:t> με </a:t>
            </a:r>
            <a:br/>
            <a:r>
              <a:t>τοὺς λόγους μου οὐ τηρεῖ· καὶ ὁ λόγος </a:t>
            </a:r>
            <a:br/>
            <a:r>
              <a:t>ὃν ἀκούετε οὐκ ἔστιν ἐμὸς.</a:t>
            </a:r>
          </a:p>
        </p:txBody>
      </p:sp>
      <p:sp>
        <p:nvSpPr>
          <p:cNvPr id="124" name="Translation 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τί ποιοῦμεν ὅτι οὗτος ὁ ἄνθρωπος  πολλὰ ποιεῖ σημεῖα;"/>
          <p:cNvSpPr txBox="1"/>
          <p:nvPr>
            <p:ph type="body" idx="1"/>
          </p:nvPr>
        </p:nvSpPr>
        <p:spPr>
          <a:xfrm>
            <a:off x="1257300" y="3276600"/>
            <a:ext cx="21907500" cy="8146554"/>
          </a:xfrm>
          <a:prstGeom prst="rect">
            <a:avLst/>
          </a:prstGeom>
        </p:spPr>
        <p:txBody>
          <a:bodyPr/>
          <a:lstStyle/>
          <a:p>
            <a:pPr/>
            <a:r>
              <a:t>τί ποιοῦμεν ὅτι οὗτος ὁ ἄνθρωπος </a:t>
            </a:r>
            <a:br/>
            <a:r>
              <a:t>πολλὰ ποιεῖ σημεῖα; </a:t>
            </a:r>
          </a:p>
        </p:txBody>
      </p:sp>
      <p:sp>
        <p:nvSpPr>
          <p:cNvPr id="127" name="Translation 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λέγει οὖν αὐτῷ ὁ Πιλᾶτος, ἐμοὶ οὐ λαλεῖς; οὐκ οἶδας ὅτι ἐξουσίαν ἔχω  ἀπολῦσαί (to free) σε καὶ ἐξουσίαν ἔχω σταυρῶσαί (to crucify) σε;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λέγει οὖν αὐτῷ ὁ Πιλᾶτος, ἐμοὶ οὐ λαλεῖς; οὐκ οἶδας ὅτι ἐξουσίαν ἔχω </a:t>
            </a:r>
            <a:br/>
            <a:r>
              <a:t>ἀπολῦσαί </a:t>
            </a:r>
            <a:r>
              <a:rPr>
                <a:solidFill>
                  <a:srgbClr val="A6AAA9"/>
                </a:solidFill>
              </a:rPr>
              <a:t>(to free)</a:t>
            </a:r>
            <a:r>
              <a:t> σε καὶ ἐξουσίαν ἔχω σταυρῶσαί </a:t>
            </a:r>
            <a:r>
              <a:rPr>
                <a:solidFill>
                  <a:srgbClr val="A6AAA9"/>
                </a:solidFill>
              </a:rPr>
              <a:t>(to crucify)</a:t>
            </a:r>
            <a:r>
              <a:t> σε;</a:t>
            </a:r>
          </a:p>
        </p:txBody>
      </p:sp>
      <p:sp>
        <p:nvSpPr>
          <p:cNvPr id="130" name="Translation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ἰδοὺ οἱ μαθηταί σου ποιοῦσιν  ὃ οὐκ ἔξεστιν  (it is lawful) ποιεῖν (to do)  ἐν σαββάτῳ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ἰδοὺ οἱ μαθηταί σου ποιοῦσιν </a:t>
            </a:r>
            <a:br/>
            <a:r>
              <a:t>ὃ οὐκ ἔξεστιν  </a:t>
            </a:r>
            <a:r>
              <a:rPr>
                <a:solidFill>
                  <a:srgbClr val="A6AAA9"/>
                </a:solidFill>
              </a:rPr>
              <a:t>(it is lawful)</a:t>
            </a:r>
            <a:r>
              <a:t> ποιεῖν </a:t>
            </a:r>
            <a:r>
              <a:rPr>
                <a:solidFill>
                  <a:srgbClr val="A6AAA9"/>
                </a:solidFill>
              </a:rPr>
              <a:t>(to do)</a:t>
            </a:r>
            <a:r>
              <a:t> </a:t>
            </a:r>
            <a:br/>
            <a:r>
              <a:t>ἐν σαββάτῳ.</a:t>
            </a:r>
          </a:p>
        </p:txBody>
      </p:sp>
      <p:sp>
        <p:nvSpPr>
          <p:cNvPr id="133" name="Translation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εἰ οὖν τὰς ἐντολὰς καὶ τοὺς νόμους  τοῦ θεοῦ τηροῦμεν, οἴδαμεν ὅτι ἔχομεν  τὴν ἀγάπην τὴν μεγάλην αὐτοῦ  ἐν ταῖς καρδίαις ἡμῶ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εἰ οὖν τὰς ἐντολὰς καὶ τοὺς νόμους </a:t>
            </a:r>
            <a:br/>
            <a:r>
              <a:t>τοῦ θεοῦ τηροῦμεν, οἴδαμεν ὅτι ἔχομεν </a:t>
            </a:r>
            <a:br/>
            <a:r>
              <a:t>τὴν ἀγάπην τὴν μεγάλην αὐτοῦ </a:t>
            </a:r>
            <a:br/>
            <a:r>
              <a:t>ἐν ταῖς καρδίαις ἡμῶν.</a:t>
            </a:r>
          </a:p>
        </p:txBody>
      </p:sp>
      <p:sp>
        <p:nvSpPr>
          <p:cNvPr id="136" name="Additional 1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ἀγαπῶσι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ἀγαπῶσι</a:t>
            </a:r>
          </a:p>
        </p:txBody>
      </p:sp>
      <p:sp>
        <p:nvSpPr>
          <p:cNvPr id="58" name="Parsing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πῶς ὁ Ἰησοῦς τὰ πολλὰ σημεῖα ποιεῖ  ἃ βλέπετε; ἐπὶ τῇ ἐξουσίᾳ  τοῦ πνεύματος τοῦ ἁγιοῦ."/>
          <p:cNvSpPr txBox="1"/>
          <p:nvPr>
            <p:ph type="body" idx="1"/>
          </p:nvPr>
        </p:nvSpPr>
        <p:spPr>
          <a:xfrm>
            <a:off x="1238250" y="3276600"/>
            <a:ext cx="21907500" cy="9886950"/>
          </a:xfrm>
          <a:prstGeom prst="rect">
            <a:avLst/>
          </a:prstGeom>
        </p:spPr>
        <p:txBody>
          <a:bodyPr/>
          <a:lstStyle/>
          <a:p>
            <a:pPr/>
            <a:r>
              <a:t>πῶς ὁ Ἰησοῦς τὰ πολλὰ σημεῖα ποιεῖ </a:t>
            </a:r>
            <a:br/>
            <a:r>
              <a:t>ἃ βλέπετε; ἐπὶ τῇ ἐξουσίᾳ </a:t>
            </a:r>
            <a:br/>
            <a:r>
              <a:t>τοῦ πνεύματος τοῦ ἁγιοῦ.</a:t>
            </a:r>
          </a:p>
        </p:txBody>
      </p:sp>
      <p:sp>
        <p:nvSpPr>
          <p:cNvPr id="139" name="Additional 1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τηρῶ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τηρῶ</a:t>
            </a:r>
          </a:p>
        </p:txBody>
      </p:sp>
      <p:sp>
        <p:nvSpPr>
          <p:cNvPr id="61" name="Parsing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πληροῦτε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πληροῦτε</a:t>
            </a:r>
          </a:p>
        </p:txBody>
      </p:sp>
      <p:sp>
        <p:nvSpPr>
          <p:cNvPr id="64" name="Parsing 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ζητοῦσι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ζητοῦσιν</a:t>
            </a:r>
          </a:p>
        </p:txBody>
      </p:sp>
      <p:sp>
        <p:nvSpPr>
          <p:cNvPr id="67" name="Parsing 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ἀγαπᾷ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ἀγαπᾷ</a:t>
            </a:r>
          </a:p>
        </p:txBody>
      </p:sp>
      <p:sp>
        <p:nvSpPr>
          <p:cNvPr id="70" name="Parsing 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καλεῖς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καλεῖς</a:t>
            </a:r>
          </a:p>
        </p:txBody>
      </p:sp>
      <p:sp>
        <p:nvSpPr>
          <p:cNvPr id="73" name="Parsing 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πληροῖ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πληροῖ</a:t>
            </a:r>
          </a:p>
        </p:txBody>
      </p:sp>
      <p:sp>
        <p:nvSpPr>
          <p:cNvPr id="76" name="Parsing 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1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Avenir Next"/>
        <a:ea typeface="Avenir Next"/>
        <a:cs typeface="Avenir Nex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9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+mn-lt"/>
            <a:ea typeface="+mn-ea"/>
            <a:cs typeface="+mn-cs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+mn-lt"/>
            <a:ea typeface="+mn-ea"/>
            <a:cs typeface="+mn-cs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Avenir Next"/>
        <a:ea typeface="Avenir Next"/>
        <a:cs typeface="Avenir Nex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9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+mn-lt"/>
            <a:ea typeface="+mn-ea"/>
            <a:cs typeface="+mn-cs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+mn-lt"/>
            <a:ea typeface="+mn-ea"/>
            <a:cs typeface="+mn-cs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