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59" d="100"/>
          <a:sy n="59" d="100"/>
        </p:scale>
        <p:origin x="8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" name="Shape 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0"/>
              </a:spcBef>
              <a:defRPr sz="144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191401"/>
          </a:xfrm>
          <a:prstGeom prst="rect">
            <a:avLst/>
          </a:prstGeom>
        </p:spPr>
        <p:txBody>
          <a:bodyPr/>
          <a:lstStyle>
            <a:lvl1pPr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35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t>Chapter 10</a:t>
            </a:r>
          </a:p>
        </p:txBody>
      </p:sp>
      <p:sp>
        <p:nvSpPr>
          <p:cNvPr id="52" name="Third Declension Nouns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Third Declension Nouns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σαρξί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σαρξί</a:t>
            </a:r>
          </a:p>
        </p:txBody>
      </p:sp>
      <p:sp>
        <p:nvSpPr>
          <p:cNvPr id="79" name="Parsing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9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πνεύματα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πνεύματα</a:t>
            </a:r>
          </a:p>
        </p:txBody>
      </p:sp>
      <p:sp>
        <p:nvSpPr>
          <p:cNvPr id="82" name="Parsing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10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τῷ ὀνόματί μου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τῷ ὀνόματί μου</a:t>
            </a:r>
          </a:p>
        </p:txBody>
      </p:sp>
      <p:sp>
        <p:nvSpPr>
          <p:cNvPr id="85" name="Warm-up α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α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τὴν ἀγάπην  τὴν εἰς πάντας τοὺς ἁγίους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τὴν ἀγάπην </a:t>
            </a:r>
            <a:br/>
            <a:r>
              <a:t>τὴν εἰς πάντας τοὺς ἁγίους</a:t>
            </a:r>
          </a:p>
        </p:txBody>
      </p:sp>
      <p:sp>
        <p:nvSpPr>
          <p:cNvPr id="88" name="Warm-up β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β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εἰς σάρκα μία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εἰς σάρκα μίαν</a:t>
            </a:r>
          </a:p>
        </p:txBody>
      </p:sp>
      <p:sp>
        <p:nvSpPr>
          <p:cNvPr id="91" name="Warm-up γ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γ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τινῶν ἀνθρώπων αἱ ἁμαρτί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τινῶν ἀνθρώπων αἱ ἁμαρτίαι</a:t>
            </a:r>
          </a:p>
        </p:txBody>
      </p:sp>
      <p:sp>
        <p:nvSpPr>
          <p:cNvPr id="94" name="Warm-up δ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δ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ἐν τῷ σώματι  τῆς σαρκὸς αὐτο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ἐν τῷ σώματι </a:t>
            </a:r>
            <a:br/>
            <a:r>
              <a:t>τῆς σαρκὸς αὐτοῦ</a:t>
            </a:r>
          </a:p>
        </p:txBody>
      </p:sp>
      <p:sp>
        <p:nvSpPr>
          <p:cNvPr id="97" name="Warm-up ε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ε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τίνες εἰσὶν οἱ ἀδελφοί μου;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τίνες εἰσὶν οἱ ἀδελφοί μου;</a:t>
            </a:r>
          </a:p>
        </p:txBody>
      </p:sp>
      <p:sp>
        <p:nvSpPr>
          <p:cNvPr id="100" name="Warm-up ζ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ζ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ἐν τῇ σαρκὶ αὐτο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ἐν τῇ σαρκὶ αὐτοῦ</a:t>
            </a:r>
          </a:p>
        </p:txBody>
      </p:sp>
      <p:sp>
        <p:nvSpPr>
          <p:cNvPr id="103" name="Warm-up 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η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πάντες ἔρχονται (they are going)  πρὸς αὐτό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πάντες ἔρχονται </a:t>
            </a:r>
            <a:r>
              <a:rPr>
                <a:solidFill>
                  <a:srgbClr val="A6AAA9"/>
                </a:solidFill>
              </a:rPr>
              <a:t>(they are going)</a:t>
            </a:r>
            <a:r>
              <a:t> </a:t>
            </a:r>
            <a:br/>
            <a:r>
              <a:t>πρὸς αὐτόν.</a:t>
            </a:r>
          </a:p>
        </p:txBody>
      </p:sp>
      <p:sp>
        <p:nvSpPr>
          <p:cNvPr id="106" name="Translation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σαρκί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σαρκί</a:t>
            </a:r>
          </a:p>
        </p:txBody>
      </p:sp>
      <p:sp>
        <p:nvSpPr>
          <p:cNvPr id="55" name="Parsing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Παῦλος καὶ Τιμόθεος δοῦλοι Χριστοῦ Ἰησοῦ πᾶσιν τοῖς ἁγίοις ἐν Χριστῷ Ἰησοῦ τοῖς οὖσιν (ones who are) ἐν Φιλίπποι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Παῦλος καὶ Τιμόθεος δοῦλοι Χριστοῦ Ἰησοῦ πᾶσιν τοῖς ἁγίοις ἐν Χριστῷ Ἰησοῦ τοῖς οὖσιν </a:t>
            </a:r>
            <a:r>
              <a:rPr>
                <a:solidFill>
                  <a:srgbClr val="A6AAA9"/>
                </a:solidFill>
              </a:rPr>
              <a:t>(ones who are)</a:t>
            </a:r>
            <a:r>
              <a:t> ἐν Φιλίπποις.</a:t>
            </a:r>
          </a:p>
        </p:txBody>
      </p:sp>
      <p:sp>
        <p:nvSpPr>
          <p:cNvPr id="109" name="Translation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2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Παῦλος καὶ Τιμόθεος…"/>
          <p:cNvSpPr txBox="1">
            <a:spLocks noGrp="1"/>
          </p:cNvSpPr>
          <p:nvPr>
            <p:ph type="body" idx="1"/>
          </p:nvPr>
        </p:nvSpPr>
        <p:spPr>
          <a:xfrm>
            <a:off x="1238250" y="3276600"/>
            <a:ext cx="21907500" cy="9886950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t>Παῦλος καὶ Τιμόθεος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244600" algn="l"/>
              </a:tabLst>
            </a:pPr>
            <a:r>
              <a:t>	|| δοῦλοι Χριστοῦ Ἰησοῦ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3530600" algn="l"/>
              </a:tabLst>
            </a:pPr>
            <a:r>
              <a:t>	πᾶσιν 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t>τοῖς ἁγίοις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3530600" algn="l"/>
              </a:tabLst>
            </a:pPr>
            <a:r>
              <a:t>	ἐν Χριστῷ Ἰησοῦ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3530600" algn="l"/>
              </a:tabLst>
            </a:pPr>
            <a:r>
              <a:t>	τοῖς οὖσιν ἐν Φιλίπποις.</a:t>
            </a:r>
          </a:p>
        </p:txBody>
      </p:sp>
      <p:sp>
        <p:nvSpPr>
          <p:cNvPr id="112" name="Translation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2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τί ἀγαθὸν  ποιήσω (I must do)  ἵνα σχῶ (I might inherit) ζωὴν αἰώνιον;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τί ἀγαθὸν  ποιήσω </a:t>
            </a:r>
            <a:r>
              <a:rPr>
                <a:solidFill>
                  <a:srgbClr val="A6AAA9"/>
                </a:solidFill>
              </a:rPr>
              <a:t>(I must do)</a:t>
            </a:r>
            <a:r>
              <a:t> </a:t>
            </a:r>
            <a:br/>
            <a:r>
              <a:t>ἵνα σχῶ </a:t>
            </a:r>
            <a:r>
              <a:rPr>
                <a:solidFill>
                  <a:srgbClr val="A6AAA9"/>
                </a:solidFill>
              </a:rPr>
              <a:t>(I might inherit)</a:t>
            </a:r>
            <a:r>
              <a:t> ζωὴν αἰώνιον;</a:t>
            </a:r>
          </a:p>
        </p:txBody>
      </p:sp>
      <p:sp>
        <p:nvSpPr>
          <p:cNvPr id="115" name="Translation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3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καὶ ἐλάλησαν (they told) αὐτῷ  τὸν λόγον τοῦ κυρίου  σὺν πᾶσιν τοῖς ἐν τῇ οἰκίᾳ αὐτοῦ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καὶ ἐλάλησαν </a:t>
            </a:r>
            <a:r>
              <a:rPr>
                <a:solidFill>
                  <a:srgbClr val="A6AAA9"/>
                </a:solidFill>
              </a:rPr>
              <a:t>(they told)</a:t>
            </a:r>
            <a:r>
              <a:t> αὐτῷ </a:t>
            </a:r>
            <a:br/>
            <a:r>
              <a:t>τὸν λόγον τοῦ κυρίου </a:t>
            </a:r>
            <a:br/>
            <a:r>
              <a:t>σὺν πᾶσιν τοῖς ἐν τῇ οἰκίᾳ αὐτοῦ.</a:t>
            </a:r>
          </a:p>
        </p:txBody>
      </p:sp>
      <p:sp>
        <p:nvSpPr>
          <p:cNvPr id="118" name="Translation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4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καὶ ἅγιον τὸ ὄνομα αὐτοῦ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καὶ ἅγιον τὸ ὄνομα αὐτοῦ.</a:t>
            </a:r>
          </a:p>
        </p:txBody>
      </p:sp>
      <p:sp>
        <p:nvSpPr>
          <p:cNvPr id="121" name="Translation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5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ἔλεγεν (he/she/it spoke)  περὶ τοῦ ναοῦ (temple)  τοῦ σώματος αὐτοῦ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ἔλεγεν </a:t>
            </a:r>
            <a:r>
              <a:rPr>
                <a:solidFill>
                  <a:srgbClr val="A6AAA9"/>
                </a:solidFill>
              </a:rPr>
              <a:t>(he/she/it spoke)</a:t>
            </a:r>
            <a:r>
              <a:t> </a:t>
            </a:r>
            <a:br/>
            <a:r>
              <a:t>περὶ τοῦ ναοῦ </a:t>
            </a:r>
            <a:r>
              <a:rPr>
                <a:solidFill>
                  <a:srgbClr val="A6AAA9"/>
                </a:solidFill>
              </a:rPr>
              <a:t>(temple)</a:t>
            </a:r>
            <a:r>
              <a:t> </a:t>
            </a:r>
            <a:br/>
            <a:r>
              <a:t>τοῦ σώματος αὐτοῦ.</a:t>
            </a:r>
          </a:p>
        </p:txBody>
      </p:sp>
      <p:sp>
        <p:nvSpPr>
          <p:cNvPr id="124" name="Translation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6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οὐδεὶς ἐν πνεύματι θεοῦ λαλῶν  (when he speaks) λέγει (he/she/it says),  Ἀνάθεμα Ἰησοῦς, καὶ οὐδεὶς  δύναται (he/she/it is able) εἰπεῖν (to say), Κύριος Ἰησοῦς, εἰ μὴ ἐν πνεύματι ἁγίῳ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οὐδεὶς ἐν πνεύματι θεοῦ λαλῶν </a:t>
            </a:r>
            <a:br/>
            <a:r>
              <a:rPr>
                <a:solidFill>
                  <a:srgbClr val="A6AAA9"/>
                </a:solidFill>
              </a:rPr>
              <a:t>(when he speaks)</a:t>
            </a:r>
            <a:r>
              <a:t> λέγει </a:t>
            </a:r>
            <a:r>
              <a:rPr>
                <a:solidFill>
                  <a:srgbClr val="A6AAA9"/>
                </a:solidFill>
              </a:rPr>
              <a:t>(he/she/it says)</a:t>
            </a:r>
            <a:r>
              <a:rPr>
                <a:solidFill>
                  <a:srgbClr val="000000"/>
                </a:solidFill>
              </a:rPr>
              <a:t>,</a:t>
            </a:r>
            <a:r>
              <a:t> </a:t>
            </a:r>
            <a:br/>
            <a:r>
              <a:t>Ἀνάθεμα Ἰησοῦς, καὶ οὐδεὶς </a:t>
            </a:r>
            <a:br/>
            <a:r>
              <a:t>δύναται </a:t>
            </a:r>
            <a:r>
              <a:rPr>
                <a:solidFill>
                  <a:srgbClr val="A6AAA9"/>
                </a:solidFill>
              </a:rPr>
              <a:t>(he/she/it is able)</a:t>
            </a:r>
            <a:r>
              <a:t> εἰπεῖν </a:t>
            </a:r>
            <a:r>
              <a:rPr>
                <a:solidFill>
                  <a:srgbClr val="A6AAA9"/>
                </a:solidFill>
              </a:rPr>
              <a:t>(to say)</a:t>
            </a:r>
            <a:r>
              <a:t>, Κύριος Ἰησοῦς, εἰ μὴ ἐν πνεύματι ἁγίῳ.</a:t>
            </a:r>
          </a:p>
        </p:txBody>
      </p:sp>
      <p:sp>
        <p:nvSpPr>
          <p:cNvPr id="127" name="Translation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7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οὐδεὶς … λέγει,  Ἀνάθεμα Ἰησοῦς,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  <a:tabLst>
                <a:tab pos="12407900" algn="l"/>
              </a:tabLst>
            </a:pPr>
            <a:r>
              <a:t>οὐδεὶς … λέγει</a:t>
            </a:r>
            <a:r>
              <a:rPr>
                <a:solidFill>
                  <a:srgbClr val="000000"/>
                </a:solidFill>
              </a:rPr>
              <a:t>,</a:t>
            </a:r>
            <a:r>
              <a:t> 	Ἀνάθεμα Ἰησοῦς,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5676900" algn="l"/>
              </a:tabLst>
            </a:pPr>
            <a:r>
              <a:t>	ἐν πνεύματι θεοῦ λαλῶν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231900" algn="l"/>
              </a:tabLst>
            </a:pPr>
            <a:r>
              <a:t>	καὶ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2407900" algn="l"/>
              </a:tabLst>
            </a:pPr>
            <a:r>
              <a:t>οὐδεὶς δύναται εἰπεῖν, 	Κύριος Ἰησοῦς,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5676900" algn="l"/>
              </a:tabLst>
            </a:pPr>
            <a:r>
              <a:t>	εἰ μὴ ἐν πνεύματι ἁγίῳ.</a:t>
            </a:r>
          </a:p>
        </p:txBody>
      </p:sp>
      <p:sp>
        <p:nvSpPr>
          <p:cNvPr id="130" name="Translation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7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τί με λέγεις (you call) ἀγαθόν;  οὐδεὶς ἀγαθὸς εἰ μὴ εἷς ὁ θεό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τί με λέγεις </a:t>
            </a:r>
            <a:r>
              <a:rPr>
                <a:solidFill>
                  <a:srgbClr val="A6AAA9"/>
                </a:solidFill>
              </a:rPr>
              <a:t>(you call)</a:t>
            </a:r>
            <a:r>
              <a:t> ἀγαθόν; </a:t>
            </a:r>
            <a:br/>
            <a:r>
              <a:t>οὐδεὶς ἀγαθὸς εἰ μὴ εἷς ὁ θεός.</a:t>
            </a:r>
          </a:p>
        </p:txBody>
      </p:sp>
      <p:sp>
        <p:nvSpPr>
          <p:cNvPr id="133" name="Translation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8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τίνα λέγουσιν (they say) οἱ ἄνθρωποι  εἶναι (to be) τὸν υἱὸν τοῦ ἀνθρώπου;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τίνα λέγουσιν </a:t>
            </a:r>
            <a:r>
              <a:rPr>
                <a:solidFill>
                  <a:srgbClr val="A6AAA9"/>
                </a:solidFill>
              </a:rPr>
              <a:t>(they say)</a:t>
            </a:r>
            <a:r>
              <a:t> οἱ ἄνθρωποι </a:t>
            </a:r>
            <a:br/>
            <a:r>
              <a:t>εἶναι </a:t>
            </a:r>
            <a:r>
              <a:rPr>
                <a:solidFill>
                  <a:srgbClr val="A6AAA9"/>
                </a:solidFill>
              </a:rPr>
              <a:t>(to be)</a:t>
            </a:r>
            <a:r>
              <a:t> τὸν υἱὸν τοῦ ἀνθρώπου;</a:t>
            </a:r>
          </a:p>
        </p:txBody>
      </p:sp>
      <p:sp>
        <p:nvSpPr>
          <p:cNvPr id="136" name="Translation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9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τίνο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τίνος</a:t>
            </a:r>
          </a:p>
        </p:txBody>
      </p:sp>
      <p:sp>
        <p:nvSpPr>
          <p:cNvPr id="58" name="Parsing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2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τοῖς πᾶσιν γέγονα (I have become) πάντα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τοῖς πᾶσιν γέγονα </a:t>
            </a:r>
            <a:r>
              <a:rPr>
                <a:solidFill>
                  <a:srgbClr val="A6AAA9"/>
                </a:solidFill>
              </a:rPr>
              <a:t>(I have become)</a:t>
            </a:r>
            <a:r>
              <a:t> πάντα.</a:t>
            </a:r>
          </a:p>
        </p:txBody>
      </p:sp>
      <p:sp>
        <p:nvSpPr>
          <p:cNvPr id="139" name="Translation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10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καθαρίζομαι (I am cleansed)  ἀπὸ ἁμαρτίας μου  ὑπὸ τῆς σαρκὸς τοῦ ᾽Ιησοῦ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καθαρίζομαι </a:t>
            </a:r>
            <a:r>
              <a:rPr>
                <a:solidFill>
                  <a:srgbClr val="A6AAA9"/>
                </a:solidFill>
              </a:rPr>
              <a:t>(I am cleansed)</a:t>
            </a:r>
            <a:r>
              <a:t> </a:t>
            </a:r>
            <a:br/>
            <a:r>
              <a:t>ἀπὸ ἁμαρτίας μου </a:t>
            </a:r>
            <a:br/>
            <a:r>
              <a:t>ὑπὸ τῆς σαρκὸς τοῦ ᾽Ιησοῦ.</a:t>
            </a:r>
          </a:p>
        </p:txBody>
      </p:sp>
      <p:sp>
        <p:nvSpPr>
          <p:cNvPr id="142" name="Additional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11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τὰ γὰρ ὀνόματα τῶν ἁγίων παρὰ τῷ θεῷ ἐστὶν ἐν τοῖς αἰωνίοις οὐρανοῖ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τὰ γὰρ ὀνόματα τῶν ἁγίων παρὰ τῷ θεῷ ἐστὶν ἐν τοῖς αἰωνίοις οὐρανοῖς.</a:t>
            </a:r>
          </a:p>
        </p:txBody>
      </p:sp>
      <p:sp>
        <p:nvSpPr>
          <p:cNvPr id="145" name="Additional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12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πάσα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πάσας</a:t>
            </a:r>
          </a:p>
        </p:txBody>
      </p:sp>
      <p:sp>
        <p:nvSpPr>
          <p:cNvPr id="61" name="Parsing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3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ἑνό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ἑνός</a:t>
            </a:r>
          </a:p>
        </p:txBody>
      </p:sp>
      <p:sp>
        <p:nvSpPr>
          <p:cNvPr id="64" name="Parsing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4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σῶμα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σῶμα</a:t>
            </a:r>
          </a:p>
        </p:txBody>
      </p:sp>
      <p:sp>
        <p:nvSpPr>
          <p:cNvPr id="67" name="Parsing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5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ὀνομάτω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ὀνομάτων</a:t>
            </a:r>
          </a:p>
        </p:txBody>
      </p:sp>
      <p:sp>
        <p:nvSpPr>
          <p:cNvPr id="70" name="Parsing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6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ἕνα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ἕνα</a:t>
            </a:r>
          </a:p>
        </p:txBody>
      </p:sp>
      <p:sp>
        <p:nvSpPr>
          <p:cNvPr id="73" name="Parsing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7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τινε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τινες</a:t>
            </a:r>
          </a:p>
        </p:txBody>
      </p:sp>
      <p:sp>
        <p:nvSpPr>
          <p:cNvPr id="76" name="Parsing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8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</Words>
  <Application>Microsoft Macintosh PowerPoint</Application>
  <PresentationFormat>Custom</PresentationFormat>
  <Paragraphs>73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Avenir Next</vt:lpstr>
      <vt:lpstr>Helvetica</vt:lpstr>
      <vt:lpstr>Helvetica Neue</vt:lpstr>
      <vt:lpstr>Helvetica Neue Light</vt:lpstr>
      <vt:lpstr>Lucida Grande</vt:lpstr>
      <vt:lpstr>Times New Roman</vt:lpstr>
      <vt:lpstr>White</vt:lpstr>
      <vt:lpstr>Chapter 10</vt:lpstr>
      <vt:lpstr>Parsing 1</vt:lpstr>
      <vt:lpstr>Parsing 2</vt:lpstr>
      <vt:lpstr>Parsing 3</vt:lpstr>
      <vt:lpstr>Parsing 4</vt:lpstr>
      <vt:lpstr>Parsing 5</vt:lpstr>
      <vt:lpstr>Parsing 6</vt:lpstr>
      <vt:lpstr>Parsing 7</vt:lpstr>
      <vt:lpstr>Parsing 8</vt:lpstr>
      <vt:lpstr>Parsing 9</vt:lpstr>
      <vt:lpstr>Parsing 10</vt:lpstr>
      <vt:lpstr>Warm-up α</vt:lpstr>
      <vt:lpstr>Warm-up β</vt:lpstr>
      <vt:lpstr>Warm-up γ</vt:lpstr>
      <vt:lpstr>Warm-up δ</vt:lpstr>
      <vt:lpstr>Warm-up ε</vt:lpstr>
      <vt:lpstr>Warm-up ζ</vt:lpstr>
      <vt:lpstr>Warm-up η</vt:lpstr>
      <vt:lpstr>Translation 1</vt:lpstr>
      <vt:lpstr>Translation 2</vt:lpstr>
      <vt:lpstr>Translation 2</vt:lpstr>
      <vt:lpstr>Translation 3</vt:lpstr>
      <vt:lpstr>Translation 4</vt:lpstr>
      <vt:lpstr>Translation 5</vt:lpstr>
      <vt:lpstr>Translation 6</vt:lpstr>
      <vt:lpstr>Translation 7</vt:lpstr>
      <vt:lpstr>Translation 7</vt:lpstr>
      <vt:lpstr>Translation 8</vt:lpstr>
      <vt:lpstr>Translation 9</vt:lpstr>
      <vt:lpstr>Translation 10</vt:lpstr>
      <vt:lpstr>Additional 11</vt:lpstr>
      <vt:lpstr>Additional 12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10</dc:title>
  <cp:lastModifiedBy>Microsoft Office User</cp:lastModifiedBy>
  <cp:revision>1</cp:revision>
  <dcterms:modified xsi:type="dcterms:W3CDTF">2018-12-11T18:12:37Z</dcterms:modified>
</cp:coreProperties>
</file>