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j-lt"/>
                <a:ea typeface="+mj-ea"/>
                <a:cs typeface="+mj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63950"/>
            <a:ext cx="21907500" cy="390806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79396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57300" y="3276600"/>
            <a:ext cx="21907500" cy="9452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+mn-lt"/>
                <a:ea typeface="+mn-ea"/>
                <a:cs typeface="+mn-cs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Avenir Next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Avenir Next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Avenir Nex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/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1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18</a:t>
            </a:r>
          </a:p>
        </p:txBody>
      </p:sp>
      <p:sp>
        <p:nvSpPr>
          <p:cNvPr id="52" name="Present Middle/Passive"/>
          <p:cNvSpPr txBox="1"/>
          <p:nvPr>
            <p:ph type="body" sz="half" idx="1"/>
          </p:nvPr>
        </p:nvSpPr>
        <p:spPr>
          <a:xfrm>
            <a:off x="1200150" y="6330950"/>
            <a:ext cx="21983700" cy="5810250"/>
          </a:xfrm>
          <a:prstGeom prst="rect">
            <a:avLst/>
          </a:prstGeom>
        </p:spPr>
        <p:txBody>
          <a:bodyPr/>
          <a:lstStyle/>
          <a:p>
            <a:pPr/>
            <a:r>
              <a:t>Present Middle/Passive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ἀγαπώμεθα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ἀγαπώμεθα</a:t>
            </a:r>
          </a:p>
        </p:txBody>
      </p:sp>
      <p:sp>
        <p:nvSpPr>
          <p:cNvPr id="79" name="Parsing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δύναντα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δύνανται</a:t>
            </a:r>
          </a:p>
        </p:txBody>
      </p:sp>
      <p:sp>
        <p:nvSpPr>
          <p:cNvPr id="82" name="Parsing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οἱ τόποι τοῦ κακοῦ λύονται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οἱ τόποι τοῦ κακοῦ λύονται.</a:t>
            </a:r>
          </a:p>
        </p:txBody>
      </p:sp>
      <p:sp>
        <p:nvSpPr>
          <p:cNvPr id="85" name="Warm-up α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ἔρχεται εἰς οἶκο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ἔρχεται εἰς οἶκον.</a:t>
            </a:r>
          </a:p>
        </p:txBody>
      </p:sp>
      <p:sp>
        <p:nvSpPr>
          <p:cNvPr id="88" name="Warm-up β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αὐτοὶ πιστεύονται  ὑπὸ τῶν δαιμονίω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αὐτοὶ πιστεύονται </a:t>
            </a:r>
            <a:br/>
            <a:r>
              <a:t>ὑπὸ τῶν δαιμονίων.</a:t>
            </a:r>
          </a:p>
        </p:txBody>
      </p:sp>
      <p:sp>
        <p:nvSpPr>
          <p:cNvPr id="91" name="Warm-up γ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ἀκούεται ἐν ὑμῖ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ἀκούεται ἐν ὑμῖν.</a:t>
            </a:r>
          </a:p>
        </p:txBody>
      </p:sp>
      <p:sp>
        <p:nvSpPr>
          <p:cNvPr id="94" name="Warm-up δ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τίς δύναται  σωθῆναι (to be saved);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τίς δύναται </a:t>
            </a:r>
            <a:br/>
            <a:r>
              <a:t>σωθῆναι </a:t>
            </a:r>
            <a:r>
              <a:rPr>
                <a:solidFill>
                  <a:srgbClr val="A6AAA9"/>
                </a:solidFill>
              </a:rPr>
              <a:t>(to be saved)</a:t>
            </a:r>
            <a:r>
              <a:t>;</a:t>
            </a:r>
          </a:p>
        </p:txBody>
      </p:sp>
      <p:sp>
        <p:nvSpPr>
          <p:cNvPr id="97" name="Warm-up ε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ἔρχομαι ὡς κλέπτη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ἔρχομαι ὡς κλέπτης.</a:t>
            </a:r>
          </a:p>
        </p:txBody>
      </p:sp>
      <p:sp>
        <p:nvSpPr>
          <p:cNvPr id="100" name="Warm-up ζ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καὶ οὐδενὶ οὐδὲν ἀποκρίνεται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οὐδενὶ οὐδὲν ἀποκρίνεται.</a:t>
            </a:r>
          </a:p>
        </p:txBody>
      </p:sp>
      <p:sp>
        <p:nvSpPr>
          <p:cNvPr id="103" name="Warm-up η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οὐχὶ ἀκούονται αἱ φωναὶ αὐτῶ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οὐχὶ ἀκούονται αἱ φωναὶ αὐτῶν.</a:t>
            </a:r>
          </a:p>
        </p:txBody>
      </p:sp>
      <p:sp>
        <p:nvSpPr>
          <p:cNvPr id="106" name="Translation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πιστεύετα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πιστεύεται</a:t>
            </a:r>
          </a:p>
        </p:txBody>
      </p:sp>
      <p:sp>
        <p:nvSpPr>
          <p:cNvPr id="55" name="Parsing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ἐγὼ πρὸς τὸν πατέρα πορεύομαι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ἐγὼ πρὸς τὸν πατέρα πορεύομαι.</a:t>
            </a:r>
          </a:p>
        </p:txBody>
      </p:sp>
      <p:sp>
        <p:nvSpPr>
          <p:cNvPr id="109" name="Translation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οὐχ ἡ μήτηρ αὐτοῦ λέγεται  Μαριὰμ  καὶ οἱ ἀδελφοὶ αὐτοῦ Ἰάκωβος καὶ Ἰωσὴφ  καὶ Σίμων καὶ Ἰούδας;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οὐχ ἡ μήτηρ αὐτοῦ λέγεται  Μαριὰμ </a:t>
            </a:r>
            <a:br/>
            <a:r>
              <a:t>καὶ οἱ ἀδελφοὶ αὐτοῦ Ἰάκωβος καὶ Ἰωσὴφ </a:t>
            </a:r>
            <a:br/>
            <a:r>
              <a:t>καὶ Σίμων καὶ Ἰούδας;</a:t>
            </a:r>
          </a:p>
        </p:txBody>
      </p:sp>
      <p:sp>
        <p:nvSpPr>
          <p:cNvPr id="112" name="Translation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ὅπου εἰμὶ ἐγὼ  ὑμεῖς οὐ δύνασθε ἐλθεῖν (to go)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ὅπου εἰμὶ ἐγὼ </a:t>
            </a:r>
            <a:br/>
            <a:r>
              <a:t>ὑμεῖς οὐ δύνασθε ἐλθεῖν </a:t>
            </a:r>
            <a:r>
              <a:rPr>
                <a:solidFill>
                  <a:srgbClr val="A6AAA9"/>
                </a:solidFill>
              </a:rPr>
              <a:t>(to go)</a:t>
            </a:r>
            <a:r>
              <a:t>.</a:t>
            </a:r>
          </a:p>
        </p:txBody>
      </p:sp>
      <p:sp>
        <p:nvSpPr>
          <p:cNvPr id="115" name="Translation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ὁ δὲ Πιλᾶτος πάλιν  ἐπηρώτα (he/she/it began asking) αὐτὸν λέγων (saying), οὐκ ἀποκρίνῃ οὐδέν;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δὲ Πιλᾶτος πάλιν </a:t>
            </a:r>
            <a:br/>
            <a:r>
              <a:t>ἐπηρώτα </a:t>
            </a:r>
            <a:r>
              <a:rPr>
                <a:solidFill>
                  <a:srgbClr val="A6AAA9"/>
                </a:solidFill>
              </a:rPr>
              <a:t>(he/she/it began asking)</a:t>
            </a:r>
            <a:r>
              <a:t> αὐτὸν λέγων </a:t>
            </a:r>
            <a:r>
              <a:rPr>
                <a:solidFill>
                  <a:srgbClr val="A6AAA9"/>
                </a:solidFill>
              </a:rPr>
              <a:t>(saying)</a:t>
            </a:r>
            <a:r>
              <a:t>, οὐκ ἀποκρίνῃ οὐδέν; </a:t>
            </a:r>
          </a:p>
        </p:txBody>
      </p:sp>
      <p:sp>
        <p:nvSpPr>
          <p:cNvPr id="118" name="Translation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καὶ συνάγονται οἱ ἀπόστολοι πρὸς τὸν Ἰησοῦν καὶ ἀπήγγειλαν (they told) αὐτῷ πάντα ὅσα  ἐποίησαν (they did)  καὶ ὅσα ἐδίδαξαν (they taught)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συνάγονται οἱ ἀπόστολοι πρὸς τὸν Ἰησοῦν καὶ ἀπήγγειλαν </a:t>
            </a:r>
            <a:r>
              <a:rPr>
                <a:solidFill>
                  <a:srgbClr val="A6AAA9"/>
                </a:solidFill>
              </a:rPr>
              <a:t>(they told)</a:t>
            </a:r>
            <a:r>
              <a:t> αὐτῷ πάντα ὅσα  ἐποίησαν </a:t>
            </a:r>
            <a:r>
              <a:rPr>
                <a:solidFill>
                  <a:srgbClr val="A6AAA9"/>
                </a:solidFill>
              </a:rPr>
              <a:t>(they did)</a:t>
            </a:r>
            <a:r>
              <a:t> </a:t>
            </a:r>
            <a:br/>
            <a:r>
              <a:t>καὶ ὅσα ἐδίδαξαν </a:t>
            </a:r>
            <a:r>
              <a:rPr>
                <a:solidFill>
                  <a:srgbClr val="A6AAA9"/>
                </a:solidFill>
              </a:rPr>
              <a:t>(they taught)</a:t>
            </a:r>
            <a:r>
              <a:t>.</a:t>
            </a:r>
          </a:p>
        </p:txBody>
      </p:sp>
      <p:sp>
        <p:nvSpPr>
          <p:cNvPr id="121" name="Translation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λέγουσιν αὐτῷ,  ἐρχόμεθα καὶ ἡμεῖς σὺν σοί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λέγουσιν αὐτῷ, </a:t>
            </a:r>
            <a:br/>
            <a:r>
              <a:t>ἐρχόμεθα καὶ ἡμεῖς σὺν σοί.</a:t>
            </a:r>
          </a:p>
        </p:txBody>
      </p:sp>
      <p:sp>
        <p:nvSpPr>
          <p:cNvPr id="124" name="Translation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ὁ δὲ Ἰησοῦς ἀποκρίνεται αὐτοῖς λέγων (saying), ἐλήλυθεν (he/she/it has come)  ἡ ὥρα ἵνα δοξασθῇ (he/she/it might be glorified) ὁ υἱὸς τοῦ ἀνθρώπου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δὲ Ἰησοῦς ἀποκρίνεται αὐτοῖς λέγων </a:t>
            </a:r>
            <a:r>
              <a:rPr>
                <a:solidFill>
                  <a:srgbClr val="A6AAA9"/>
                </a:solidFill>
              </a:rPr>
              <a:t>(saying)</a:t>
            </a:r>
            <a:r>
              <a:t>, ἐλήλυθεν </a:t>
            </a:r>
            <a:r>
              <a:rPr>
                <a:solidFill>
                  <a:srgbClr val="A6AAA9"/>
                </a:solidFill>
              </a:rPr>
              <a:t>(he/she/it has come)</a:t>
            </a:r>
            <a:r>
              <a:t> </a:t>
            </a:r>
            <a:br/>
            <a:r>
              <a:t>ἡ ὥρα ἵνα δοξασθῇ </a:t>
            </a:r>
            <a:r>
              <a:rPr>
                <a:solidFill>
                  <a:srgbClr val="A6AAA9"/>
                </a:solidFill>
              </a:rPr>
              <a:t>(he/she/it might be glorified)</a:t>
            </a:r>
            <a:r>
              <a:t> ὁ υἱὸς τοῦ ἀνθρώπου.</a:t>
            </a:r>
          </a:p>
        </p:txBody>
      </p:sp>
      <p:sp>
        <p:nvSpPr>
          <p:cNvPr id="127" name="Translation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οὐδεὶς γὰρ δύναται ταῦτα τὰ σημεῖα  ποιεῖν (to do) ἃ σὺ ποιεῖς,  ἐὰν μὴ ᾖ (he/she/it is) ὁ θεὸς μετ᾽ αὐτοῦ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οὐδεὶς γὰρ δύναται ταῦτα τὰ σημεῖα </a:t>
            </a:r>
            <a:br/>
            <a:r>
              <a:t>ποιεῖν </a:t>
            </a:r>
            <a:r>
              <a:rPr>
                <a:solidFill>
                  <a:srgbClr val="A6AAA9"/>
                </a:solidFill>
              </a:rPr>
              <a:t>(to do)</a:t>
            </a:r>
            <a:r>
              <a:t> ἃ σὺ ποιεῖς, </a:t>
            </a:r>
            <a:br/>
            <a:r>
              <a:t>ἐὰν μὴ ᾖ </a:t>
            </a:r>
            <a:r>
              <a:rPr>
                <a:solidFill>
                  <a:srgbClr val="A6AAA9"/>
                </a:solidFill>
              </a:rPr>
              <a:t>(he/she/it is)</a:t>
            </a:r>
            <a:r>
              <a:t> ὁ θεὸς μετ᾽ αὐτοῦ.</a:t>
            </a:r>
          </a:p>
        </p:txBody>
      </p:sp>
      <p:sp>
        <p:nvSpPr>
          <p:cNvPr id="130" name="Translation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καὶ οἱ μαθηταὶ Ἰωάννου καὶ οἱ Φαρισαῖοι ἔρχονται καὶ λέγουσιν αὐτῷ, διὰ τί  οἱ μαθηταὶ Ἰωάννου καὶ οἱ μαθηταὶ  τῶν Φαρισαίων νηστεύουσιν (they fast),  οἱ δὲ σοὶ μαθηταὶ οὐ νηστεύουσιν;"/>
          <p:cNvSpPr txBox="1"/>
          <p:nvPr>
            <p:ph type="body" idx="1"/>
          </p:nvPr>
        </p:nvSpPr>
        <p:spPr>
          <a:xfrm>
            <a:off x="1238250" y="3276600"/>
            <a:ext cx="21907500" cy="9903421"/>
          </a:xfrm>
          <a:prstGeom prst="rect">
            <a:avLst/>
          </a:prstGeom>
        </p:spPr>
        <p:txBody>
          <a:bodyPr/>
          <a:lstStyle/>
          <a:p>
            <a:pPr/>
            <a:r>
              <a:t>καὶ οἱ μαθηταὶ Ἰωάννου καὶ οἱ Φαρισαῖοι ἔρχονται καὶ λέγουσιν αὐτῷ, διὰ τί </a:t>
            </a:r>
            <a:br/>
            <a:r>
              <a:t>οἱ μαθηταὶ Ἰωάννου καὶ οἱ μαθηταὶ </a:t>
            </a:r>
            <a:br/>
            <a:r>
              <a:t>τῶν Φαρισαίων νηστεύουσιν </a:t>
            </a:r>
            <a:r>
              <a:rPr>
                <a:solidFill>
                  <a:srgbClr val="A6AAA9"/>
                </a:solidFill>
              </a:rPr>
              <a:t>(they fast)</a:t>
            </a:r>
            <a:r>
              <a:t>, </a:t>
            </a:r>
            <a:br/>
            <a:r>
              <a:t>οἱ δὲ σοὶ μαθηταὶ οὐ νηστεύουσιν;</a:t>
            </a:r>
          </a:p>
        </p:txBody>
      </p:sp>
      <p:sp>
        <p:nvSpPr>
          <p:cNvPr id="133" name="Translation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οἱ πόδες μου πορεύονται πρὸς τὸν τόπον  ἐφ᾽ ᾧ ὁ Ἰησοῦς λαλεῖ καὶ οἱ ὀφθαλμοί μου βλέπουσιν τὰ σημεῖα αὐτοῦ καὶ τὰ ὦτα (ear) μου ἀκούει τῶν παραβολῶν αὐτοῦ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οἱ πόδες μου πορεύονται πρὸς τὸν τόπον </a:t>
            </a:r>
            <a:br/>
            <a:r>
              <a:t>ἐφ᾽ ᾧ ὁ Ἰησοῦς λαλεῖ καὶ οἱ ὀφθαλμοί μου βλέπουσιν τὰ σημεῖα αὐτοῦ καὶ τὰ ὦτα </a:t>
            </a:r>
            <a:r>
              <a:rPr>
                <a:solidFill>
                  <a:srgbClr val="A6AAA9"/>
                </a:solidFill>
              </a:rPr>
              <a:t>(ear)</a:t>
            </a:r>
            <a:r>
              <a:t> μου ἀκούει τῶν παραβολῶν αὐτοῦ.</a:t>
            </a:r>
          </a:p>
        </p:txBody>
      </p:sp>
      <p:sp>
        <p:nvSpPr>
          <p:cNvPr id="136" name="Additional 1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λύεσθ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λύεσθε</a:t>
            </a:r>
          </a:p>
        </p:txBody>
      </p:sp>
      <p:sp>
        <p:nvSpPr>
          <p:cNvPr id="58" name="Parsing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ἡμέρᾳ καὶ νυκτὶ οἱ ὄχλοι συνάγουσιν  περὶ τὸν Ἰησοῦν, οἴδασιν γὰρ ἐκεῖνοι  ὅτι ἔρχεται αὐτοῖς λαλεῖν (to speak)  τινὰς λόγους τῆς ἐλπίδος καὶ τῆς ζωῆ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ἡμέρᾳ καὶ νυκτὶ οἱ ὄχλοι συνάγουσιν </a:t>
            </a:r>
            <a:br/>
            <a:r>
              <a:t>περὶ τὸν Ἰησοῦν, οἴδασιν γὰρ ἐκεῖνοι </a:t>
            </a:r>
            <a:br/>
            <a:r>
              <a:t>ὅτι ἔρχεται αὐτοῖς λαλεῖν </a:t>
            </a:r>
            <a:r>
              <a:rPr>
                <a:solidFill>
                  <a:srgbClr val="A6AAA9"/>
                </a:solidFill>
              </a:rPr>
              <a:t>(to speak)</a:t>
            </a:r>
            <a:r>
              <a:t> </a:t>
            </a:r>
            <a:br/>
            <a:r>
              <a:t>τινὰς λόγους τῆς ἐλπίδος καὶ τῆς ζωῆς.</a:t>
            </a:r>
          </a:p>
        </p:txBody>
      </p:sp>
      <p:sp>
        <p:nvSpPr>
          <p:cNvPr id="139" name="Additional 1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συνάγε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συνάγει</a:t>
            </a:r>
          </a:p>
        </p:txBody>
      </p:sp>
      <p:sp>
        <p:nvSpPr>
          <p:cNvPr id="61" name="Parsing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δύνατα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δύναται</a:t>
            </a:r>
          </a:p>
        </p:txBody>
      </p:sp>
      <p:sp>
        <p:nvSpPr>
          <p:cNvPr id="64" name="Parsing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πορευόμεθα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πορευόμεθα</a:t>
            </a:r>
          </a:p>
        </p:txBody>
      </p:sp>
      <p:sp>
        <p:nvSpPr>
          <p:cNvPr id="67" name="Parsing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ἔρχεσθ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ἔρχεσθε</a:t>
            </a:r>
          </a:p>
        </p:txBody>
      </p:sp>
      <p:sp>
        <p:nvSpPr>
          <p:cNvPr id="70" name="Parsing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ἀποκρίνῃ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ἀποκρίνῃ</a:t>
            </a:r>
          </a:p>
        </p:txBody>
      </p:sp>
      <p:sp>
        <p:nvSpPr>
          <p:cNvPr id="73" name="Parsing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νυξί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νυξίν</a:t>
            </a:r>
          </a:p>
        </p:txBody>
      </p:sp>
      <p:sp>
        <p:nvSpPr>
          <p:cNvPr id="76" name="Parsing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Avenir Next"/>
        <a:ea typeface="Avenir Next"/>
        <a:cs typeface="Avenir N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Avenir Next"/>
        <a:ea typeface="Avenir Next"/>
        <a:cs typeface="Avenir N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