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82174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Chapter 8</a:t>
            </a:r>
          </a:p>
        </p:txBody>
      </p:sp>
      <p:sp>
        <p:nvSpPr>
          <p:cNvPr id="52" name="Prepositions &amp; εἰμ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Prepositions &amp; </a:t>
            </a:r>
            <a:r>
              <a:rPr sz="15400">
                <a:latin typeface="Times New Roman"/>
                <a:ea typeface="Times New Roman"/>
                <a:cs typeface="Times New Roman"/>
                <a:sym typeface="Times New Roman"/>
              </a:rPr>
              <a:t>εἰμί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οἴκου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οἴκου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ὄχλο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ὄχλοι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ἐν τῷ εὐαγγελίῳ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 τῷ εὐαγγελίῳ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εἰς τὴν οἰκία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εἰς τὴν οἰκίαν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μετὰ τοῦ Ἰωάνν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μετὰ τοῦ Ἰωάννου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καὶ ἦν κύριος μετὰ Ἰωσήφ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ἦν κύριος μετὰ Ἰωσήφ.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οὗτός ἐστιν ὁ υἱὸς τοῦ θε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οὗτός ἐστιν ὁ υἱὸς τοῦ θεοῦ.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θεοί ἐστε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θεοί ἐστε.</a:t>
            </a:r>
          </a:p>
        </p:txBody>
      </p:sp>
      <p:sp>
        <p:nvSpPr>
          <p:cNvPr id="100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ὁ θεὸς ἀγάπη ἐστί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θεὸς ἀγάπη ἐστίν.</a:t>
            </a:r>
          </a:p>
        </p:txBody>
      </p:sp>
      <p:sp>
        <p:nvSpPr>
          <p:cNvPr id="103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ἔρχεται (he/she/it comes) εἰς οἶκ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ἔρχεται </a:t>
            </a:r>
            <a:r>
              <a:rPr>
                <a:solidFill>
                  <a:srgbClr val="A6AAA9"/>
                </a:solidFill>
              </a:rPr>
              <a:t>(he/she/it comes)</a:t>
            </a:r>
            <a:r>
              <a:t> εἰς οἶκον.</a:t>
            </a:r>
          </a:p>
        </p:txBody>
      </p:sp>
      <p:sp>
        <p:nvSpPr>
          <p:cNvPr id="106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ἡμέρᾳ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ἡμέρᾳ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ἐξῆλθεν (he/she/it came out) ἐξ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ἐξῆλθεν </a:t>
            </a:r>
            <a:r>
              <a:rPr>
                <a:solidFill>
                  <a:srgbClr val="A6AAA9"/>
                </a:solidFill>
              </a:rPr>
              <a:t>(he/she/it came out)</a:t>
            </a:r>
            <a:r>
              <a:t> ἐξ αὐτοῦ.</a:t>
            </a:r>
          </a:p>
        </p:txBody>
      </p:sp>
      <p:sp>
        <p:nvSpPr>
          <p:cNvPr id="109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δόξαν παρὰ ἀνθρώπων  οὐ λαμβάνω (I receive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δόξαν παρὰ ἀνθρώπων </a:t>
            </a:r>
            <a:br/>
            <a:r>
              <a:t>οὐ λαμβάνω </a:t>
            </a:r>
            <a:r>
              <a:rPr>
                <a:solidFill>
                  <a:srgbClr val="A6AAA9"/>
                </a:solidFill>
              </a:rPr>
              <a:t>(I receive)</a:t>
            </a:r>
            <a:r>
              <a:t>.</a:t>
            </a:r>
          </a:p>
        </p:txBody>
      </p:sp>
      <p:sp>
        <p:nvSpPr>
          <p:cNvPr id="112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ἐλάλησεν (he/she/it spoke) ὁ Ἰησοῦς  ἐν παραβολαῖς τοῖς ὄχλο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ἐλάλησεν </a:t>
            </a:r>
            <a:r>
              <a:rPr>
                <a:solidFill>
                  <a:srgbClr val="A6AAA9"/>
                </a:solidFill>
              </a:rPr>
              <a:t>(he/she/it spoke)</a:t>
            </a:r>
            <a:r>
              <a:t> ὁ Ἰησοῦς </a:t>
            </a:r>
            <a:br/>
            <a:r>
              <a:t>ἐν παραβολαῖς τοῖς ὄχλοις.</a:t>
            </a:r>
          </a:p>
        </p:txBody>
      </p:sp>
      <p:sp>
        <p:nvSpPr>
          <p:cNvPr id="115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καὶ ἐβαπτίζοντο (they were being baptized) ὑπ᾽ αὐτοῦ ἐν τῷ Ἰορδάνῃ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ἐβαπτίζοντο </a:t>
            </a:r>
            <a:r>
              <a:rPr>
                <a:solidFill>
                  <a:srgbClr val="A6AAA9"/>
                </a:solidFill>
              </a:rPr>
              <a:t>(they were being baptized)</a:t>
            </a:r>
            <a:r>
              <a:t> ὑπ᾽ αὐτοῦ ἐν τῷ Ἰορδάνῃ.</a:t>
            </a:r>
          </a:p>
        </p:txBody>
      </p:sp>
      <p:sp>
        <p:nvSpPr>
          <p:cNvPr id="118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ύριός ἐστιν ὁ υἱὸς τοῦ ἀνθρώπου  καὶ τοῦ σαββάτου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κύριός ἐστιν ὁ υἱὸς τοῦ ἀνθρώπου </a:t>
            </a:r>
            <a:br/>
            <a:r>
              <a:t>καὶ τοῦ σαββάτου.</a:t>
            </a:r>
          </a:p>
        </p:txBody>
      </p:sp>
      <p:sp>
        <p:nvSpPr>
          <p:cNvPr id="121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καὶ ἐγένετο (he/she/it came to pass that)  ἐν ἐκείναις  (those) ταῖς ἡμέραις  ἦλθεν (he/she/it went) Ἰησοῦς ἀπὸ Ναζαρὲτ τῆς Γαλιλαίας καὶ ἐβαπτίσθη (he/she/it was baptized) εἰς τὸν Ἰορδάνην ὑπὸ Ἰωάννου.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893598"/>
          </a:xfrm>
          <a:prstGeom prst="rect">
            <a:avLst/>
          </a:prstGeom>
        </p:spPr>
        <p:txBody>
          <a:bodyPr/>
          <a:lstStyle/>
          <a:p>
            <a:r>
              <a:t>καὶ ἐγένετο </a:t>
            </a:r>
            <a:r>
              <a:rPr>
                <a:solidFill>
                  <a:srgbClr val="A6AAA9"/>
                </a:solidFill>
              </a:rPr>
              <a:t>(he/she/it came to pass that)</a:t>
            </a:r>
            <a:r>
              <a:t> </a:t>
            </a:r>
            <a:br/>
            <a:r>
              <a:t>ἐν ἐκείναις  </a:t>
            </a:r>
            <a:r>
              <a:rPr>
                <a:solidFill>
                  <a:srgbClr val="A6AAA9"/>
                </a:solidFill>
              </a:rPr>
              <a:t>(those) </a:t>
            </a:r>
            <a:r>
              <a:t>ταῖς ἡμέραις </a:t>
            </a:r>
            <a:br/>
            <a:r>
              <a:t>ἦλθεν </a:t>
            </a:r>
            <a:r>
              <a:rPr>
                <a:solidFill>
                  <a:srgbClr val="A6AAA9"/>
                </a:solidFill>
              </a:rPr>
              <a:t>(he/she/it went)</a:t>
            </a:r>
            <a:r>
              <a:t> Ἰησοῦς ἀπὸ Ναζαρὲτ τῆς Γαλιλαίας καὶ ἐβαπτίσθη </a:t>
            </a:r>
            <a:r>
              <a:rPr>
                <a:solidFill>
                  <a:srgbClr val="A6AAA9"/>
                </a:solidFill>
              </a:rPr>
              <a:t>(he/she/it was baptized)</a:t>
            </a:r>
            <a:r>
              <a:t> εἰς τὸν Ἰορδάνην ὑπὸ Ἰωάννου.</a:t>
            </a:r>
          </a:p>
        </p:txBody>
      </p:sp>
      <p:sp>
        <p:nvSpPr>
          <p:cNvPr id="124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καὶ ἐγένετο ἐν ἐκείναις ταῖς ἡμέραι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  <a:tab pos="5295900" algn="l"/>
              </a:tabLst>
              <a:defRPr sz="8200"/>
            </a:pPr>
            <a:r>
              <a:t>	καὶ ἐγένετο ἐν ἐκείναις ταῖς ἡμέραις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  <a:tab pos="5295900" algn="l"/>
              </a:tabLst>
              <a:defRPr sz="8200"/>
            </a:pPr>
            <a:r>
              <a:t>ἦλθεν Ἰησοῦς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866900" algn="l"/>
                <a:tab pos="5295900" algn="l"/>
              </a:tabLst>
              <a:defRPr sz="8200"/>
            </a:pPr>
            <a:r>
              <a:t>	ἀπὸ Ναζαρὲτ τῆς Γαλιλαίας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  <a:tab pos="5295900" algn="l"/>
              </a:tabLst>
              <a:defRPr sz="8200"/>
            </a:pPr>
            <a:r>
              <a:t>	καὶ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  <a:tab pos="5295900" algn="l"/>
              </a:tabLst>
              <a:defRPr sz="8200"/>
            </a:pPr>
            <a:r>
              <a:t>ἐβαπτίσθη 	εἰς τὸν Ἰορδάνην </a:t>
            </a:r>
            <a:br/>
            <a:r>
              <a:t>		ὑπὸ Ἰωάννου.</a:t>
            </a:r>
          </a:p>
        </p:txBody>
      </p:sp>
      <p:sp>
        <p:nvSpPr>
          <p:cNvPr id="127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ὁ θεός ἀγάπη ἐστίν,  καί ὁ μένων (one remaining) ἐν τῇ ἀγάπῃ  ἐν τῷ θεῷ μένει (he/she/it remains)  καί ὁ θεός ἐν αὐτῷ μένει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θεός ἀγάπη ἐστίν, </a:t>
            </a:r>
            <a:br/>
            <a:r>
              <a:t>καί ὁ μένων </a:t>
            </a:r>
            <a:r>
              <a:rPr>
                <a:solidFill>
                  <a:srgbClr val="A6AAA9"/>
                </a:solidFill>
              </a:rPr>
              <a:t>(one remaining)</a:t>
            </a:r>
            <a:r>
              <a:t> ἐν τῇ ἀγάπῃ </a:t>
            </a:r>
            <a:br/>
            <a:r>
              <a:t>ἐν τῷ θεῷ μένει </a:t>
            </a:r>
            <a:r>
              <a:rPr>
                <a:solidFill>
                  <a:srgbClr val="A6AAA9"/>
                </a:solidFill>
              </a:rPr>
              <a:t>(he/she/it remains)</a:t>
            </a:r>
            <a:r>
              <a:t> </a:t>
            </a:r>
            <a:br/>
            <a:r>
              <a:t>καί ὁ θεός ἐν αὐτῷ μένει.</a:t>
            </a:r>
          </a:p>
        </p:txBody>
      </p:sp>
      <p:sp>
        <p:nvSpPr>
          <p:cNvPr id="130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ὁ θεός ἀγάπη ἐστίν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ὁ θεός ἀγάπη ἐστίν,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καί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>
                <a:solidFill>
                  <a:srgbClr val="B26900"/>
                </a:solidFill>
              </a:rPr>
              <a:t>ὁ μένων ἐν τῇ ἀγάπῃ</a:t>
            </a:r>
            <a:r>
              <a:t> ἐν τῷ θεῷ μένει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καί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t>ὁ θεός ἐν αὐτῷ μένει.</a:t>
            </a:r>
          </a:p>
        </p:txBody>
      </p:sp>
      <p:sp>
        <p:nvSpPr>
          <p:cNvPr id="133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καὶ ἔλεγεν (he/she/it was saying) αὐτοῖς·  τὸ σάββατον διὰ (for) τὸν ἄνθρωπον  ἐγένετο (he/she/it was made) καὶ οὐχ  ὁ ἄνθρωπος διὰ τὸ σάββατ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ἔλεγεν </a:t>
            </a:r>
            <a:r>
              <a:rPr>
                <a:solidFill>
                  <a:srgbClr val="A6AAA9"/>
                </a:solidFill>
              </a:rPr>
              <a:t>(he/she/it was saying)</a:t>
            </a:r>
            <a:r>
              <a:t> αὐτοῖς· </a:t>
            </a:r>
            <a:br/>
            <a:r>
              <a:t>τὸ σάββατον διὰ </a:t>
            </a:r>
            <a:r>
              <a:rPr>
                <a:solidFill>
                  <a:srgbClr val="A6AAA9"/>
                </a:solidFill>
              </a:rPr>
              <a:t>(for)</a:t>
            </a:r>
            <a:r>
              <a:t> τὸν ἄνθρωπον </a:t>
            </a:r>
            <a:br/>
            <a:r>
              <a:t>ἐγένετο </a:t>
            </a:r>
            <a:r>
              <a:rPr>
                <a:solidFill>
                  <a:srgbClr val="A6AAA9"/>
                </a:solidFill>
              </a:rPr>
              <a:t>(he/she/it was made)</a:t>
            </a:r>
            <a:r>
              <a:t> καὶ οὐχ </a:t>
            </a:r>
            <a:br/>
            <a:r>
              <a:t>ὁ ἄνθρωπος διὰ τὸ σάββατον.</a:t>
            </a:r>
          </a:p>
        </p:txBody>
      </p:sp>
      <p:sp>
        <p:nvSpPr>
          <p:cNvPr id="136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θάλασσα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θάλασσαν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καὶ ἔλεγεν αὐτοῖς·  τὸ σάββατον  διὰ τὸν ἄνθρωπον ἐγένετο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tabLst>
                <a:tab pos="8343900" algn="l"/>
              </a:tabLst>
            </a:pPr>
            <a:r>
              <a:t>καὶ ἔλεγεν αὐτοῖς· </a:t>
            </a:r>
            <a:br/>
            <a:r>
              <a:t>τὸ σάββατον 	διὰ τὸν ἄνθρωπον ἐγένετο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31900" algn="l"/>
              </a:tabLst>
            </a:pPr>
            <a:r>
              <a:t>	καὶ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8343900" algn="l"/>
              </a:tabLst>
            </a:pPr>
            <a:r>
              <a:t>οὐχ ὁ ἄνθρωπος 	διὰ τὸ σάββατον.</a:t>
            </a:r>
          </a:p>
        </p:txBody>
      </p:sp>
      <p:sp>
        <p:nvSpPr>
          <p:cNvPr id="139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καὶ ὁ Ἰησοῦς  μετὰ τῶν μαθητῶν (disciples) αὐτοῦ ἀνεχώρησεν (he/she/it withdrew)  πρὸς τὴν θάλασσα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ὁ Ἰησοῦς </a:t>
            </a:r>
            <a:br/>
            <a:r>
              <a:t>μετὰ τῶν μαθητῶν </a:t>
            </a:r>
            <a:r>
              <a:rPr>
                <a:solidFill>
                  <a:srgbClr val="A6AAA9"/>
                </a:solidFill>
              </a:rPr>
              <a:t>(disciples)</a:t>
            </a:r>
            <a:r>
              <a:t> αὐτοῦ ἀνεχώρησεν </a:t>
            </a:r>
            <a:r>
              <a:rPr>
                <a:solidFill>
                  <a:srgbClr val="A6AAA9"/>
                </a:solidFill>
              </a:rPr>
              <a:t>(he/she/it withdrew)</a:t>
            </a:r>
            <a:r>
              <a:t> </a:t>
            </a:r>
            <a:br/>
            <a:r>
              <a:t>πρὸς τὴν θάλασσαν.</a:t>
            </a:r>
          </a:p>
        </p:txBody>
      </p:sp>
      <p:sp>
        <p:nvSpPr>
          <p:cNvPr id="142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ὁ Ἰωάννης καὶ ὁ Πέτρος εἰσὶν  μετὰ τοῦ Ἰησοῦ  ἐν τῷ οἴκῳ τοῦ κυρίου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Ἰωάννης καὶ ὁ Πέτρος εἰσὶν </a:t>
            </a:r>
            <a:br/>
            <a:r>
              <a:t>μετὰ τοῦ Ἰησοῦ </a:t>
            </a:r>
            <a:br/>
            <a:r>
              <a:t>ἐν τῷ οἴκῳ τοῦ κυρίου.</a:t>
            </a:r>
          </a:p>
        </p:txBody>
      </p:sp>
      <p:sp>
        <p:nvSpPr>
          <p:cNvPr id="145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ἀλλ᾽ οἱ ὄχλοι ἐπορεύθησαν (they traveled) πρὸς τὸν ᾽Ιησοῦν  ἀπὸ τῆς θαλάσσης τῆς Γαλιλαία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ἀλλ᾽ οἱ ὄχλοι ἐπορεύθησαν </a:t>
            </a:r>
            <a:r>
              <a:rPr>
                <a:solidFill>
                  <a:srgbClr val="A6AAA9"/>
                </a:solidFill>
              </a:rPr>
              <a:t>(they traveled)</a:t>
            </a:r>
            <a:r>
              <a:t> πρὸς τὸν ᾽Ιησοῦν </a:t>
            </a:r>
            <a:br/>
            <a:r>
              <a:t>ἀπὸ τῆς θαλάσσης τῆς Γαλιλαίας.</a:t>
            </a:r>
          </a:p>
        </p:txBody>
      </p:sp>
      <p:sp>
        <p:nvSpPr>
          <p:cNvPr id="148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παραβολαῖ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παραβολαῖς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ἁμαρτιῶ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ἁμαρτιῶν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θανάτῳ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θανάτῳ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υἱού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υἱούς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ἐξουσία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ἐξουσίαν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οὐρανῶ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οὐρανῶν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Microsoft Macintosh PowerPoint</Application>
  <PresentationFormat>Custom</PresentationFormat>
  <Paragraphs>76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Avenir Next</vt:lpstr>
      <vt:lpstr>Helvetica</vt:lpstr>
      <vt:lpstr>Helvetica Neue</vt:lpstr>
      <vt:lpstr>Helvetica Neue Light</vt:lpstr>
      <vt:lpstr>Lucida Grande</vt:lpstr>
      <vt:lpstr>Times New Roman</vt:lpstr>
      <vt:lpstr>White</vt:lpstr>
      <vt:lpstr>Chapter 8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ζ</vt:lpstr>
      <vt:lpstr>Warm-up η</vt:lpstr>
      <vt:lpstr>Translation 1</vt:lpstr>
      <vt:lpstr>Translation 2</vt:lpstr>
      <vt:lpstr>Translation 3</vt:lpstr>
      <vt:lpstr>Translation 4</vt:lpstr>
      <vt:lpstr>Translation 5</vt:lpstr>
      <vt:lpstr>Translation 6</vt:lpstr>
      <vt:lpstr>Translation 7</vt:lpstr>
      <vt:lpstr>Translation 7</vt:lpstr>
      <vt:lpstr>Translation 8</vt:lpstr>
      <vt:lpstr>Translation 8</vt:lpstr>
      <vt:lpstr>Translation 9</vt:lpstr>
      <vt:lpstr>Translation 9</vt:lpstr>
      <vt:lpstr>Translation 10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cp:lastModifiedBy>Microsoft Office User</cp:lastModifiedBy>
  <cp:revision>1</cp:revision>
  <dcterms:modified xsi:type="dcterms:W3CDTF">2018-12-11T18:11:02Z</dcterms:modified>
</cp:coreProperties>
</file>